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5143500" type="screen16x9"/>
  <p:notesSz cx="6858000" cy="9144000"/>
  <p:embeddedFontLst>
    <p:embeddedFont>
      <p:font typeface="Roboto" panose="020B060402020202020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63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4e68558e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4e68558e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4e784d6de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4e784d6de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full name of acronyms (AOI, TTFF, ET, SA…)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4e68558e3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4e68558e3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Shannon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4e784d6de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4e784d6de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Jake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4e784d6de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4e784d6de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Sidney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4e784d6de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4e784d6de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2e9169d6c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2e9169d6c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4e784d6de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4e784d6de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Jalen - Expand on how this project can be scaled up, .wav, .mp3, .m4a, .wma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plan to apply the knowledge we have gained this semester to: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28575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Properly conduct experiments and gather data on users 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28575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Finalize eye tracking configuration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jniles2@uncc.edu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hyperlink" Target="mailto:btorres5@uncc.edu" TargetMode="Externa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jcrowd12@uncc.edu" TargetMode="External"/><Relationship Id="rId11" Type="http://schemas.openxmlformats.org/officeDocument/2006/relationships/image" Target="../media/image6.png"/><Relationship Id="rId5" Type="http://schemas.openxmlformats.org/officeDocument/2006/relationships/hyperlink" Target="mailto:sgray46@uncc.edu" TargetMode="External"/><Relationship Id="rId10" Type="http://schemas.openxmlformats.org/officeDocument/2006/relationships/image" Target="../media/image5.png"/><Relationship Id="rId4" Type="http://schemas.openxmlformats.org/officeDocument/2006/relationships/hyperlink" Target="mailto:sgilroy@uncc.edu" TargetMode="Externa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0" y="1620775"/>
            <a:ext cx="8520600" cy="156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VR Approach to Facility Layout Planning</a:t>
            </a:r>
            <a:endParaRPr sz="45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00" name="Google Shape;1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9150" y="4159975"/>
            <a:ext cx="876775" cy="8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5"/>
          <p:cNvPicPr preferRelativeResize="0"/>
          <p:nvPr/>
        </p:nvPicPr>
        <p:blipFill rotWithShape="1">
          <a:blip r:embed="rId4">
            <a:alphaModFix/>
          </a:blip>
          <a:srcRect t="51076"/>
          <a:stretch/>
        </p:blipFill>
        <p:spPr>
          <a:xfrm>
            <a:off x="1143050" y="181200"/>
            <a:ext cx="6561399" cy="79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5"/>
          <p:cNvSpPr txBox="1"/>
          <p:nvPr/>
        </p:nvSpPr>
        <p:spPr>
          <a:xfrm>
            <a:off x="1284100" y="4015275"/>
            <a:ext cx="6279300" cy="7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Team UNCC_Layout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Shannon Gilroy, Sidney Gray, Jalen Niles, Jake Crowder, Brandon Torres</a:t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00" y="178729"/>
            <a:ext cx="2021825" cy="50162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 txBox="1"/>
          <p:nvPr/>
        </p:nvSpPr>
        <p:spPr>
          <a:xfrm>
            <a:off x="351450" y="44325"/>
            <a:ext cx="8441100" cy="1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VR Approach to Facility Layout Planning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SENIOR DESIGN I - SPRING 2020</a:t>
            </a: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Mentor: Simon Hsiang</a:t>
            </a: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Project Lead: Shannon Gilroy </a:t>
            </a:r>
            <a:r>
              <a:rPr lang="en" sz="10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/>
              </a:rPr>
              <a:t>sgilroy@uncc.edu</a:t>
            </a:r>
            <a:r>
              <a:rPr lang="en" sz="1000" u="sng">
                <a:solidFill>
                  <a:schemeClr val="hlink"/>
                </a:solidFill>
                <a:hlinkClick r:id="rId4"/>
              </a:rPr>
              <a:t> </a:t>
            </a: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Sidney Gray </a:t>
            </a:r>
            <a:r>
              <a:rPr lang="en" sz="1000" u="sng">
                <a:solidFill>
                  <a:schemeClr val="hlink"/>
                </a:solidFill>
                <a:hlinkClick r:id="rId5"/>
              </a:rPr>
              <a:t>sgray46@uncc.edu</a:t>
            </a:r>
            <a:r>
              <a:rPr lang="en" sz="1000"/>
              <a:t> Jake Crowder </a:t>
            </a:r>
            <a:r>
              <a:rPr lang="en" sz="1000" u="sng">
                <a:solidFill>
                  <a:schemeClr val="hlink"/>
                </a:solidFill>
                <a:hlinkClick r:id="rId6"/>
              </a:rPr>
              <a:t>jcrowd12@uncc.edu</a:t>
            </a:r>
            <a:r>
              <a:rPr lang="en" sz="1000"/>
              <a:t> Brandon Torres </a:t>
            </a:r>
            <a:r>
              <a:rPr lang="en" sz="10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7"/>
              </a:rPr>
              <a:t>btorres5@uncc.edu</a:t>
            </a:r>
            <a:r>
              <a:rPr lang="en" sz="1000"/>
              <a:t> Jalen Niles</a:t>
            </a:r>
            <a:r>
              <a:rPr lang="en" sz="1000" u="sng">
                <a:solidFill>
                  <a:schemeClr val="hlink"/>
                </a:solidFill>
                <a:hlinkClick r:id="rId8"/>
              </a:rPr>
              <a:t> </a:t>
            </a:r>
            <a:r>
              <a:rPr lang="en" sz="10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8"/>
              </a:rPr>
              <a:t>jniles2@uncc.edu</a:t>
            </a: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9" name="Google Shape;109;p26"/>
          <p:cNvCxnSpPr/>
          <p:nvPr/>
        </p:nvCxnSpPr>
        <p:spPr>
          <a:xfrm rot="10800000" flipH="1">
            <a:off x="147150" y="1046900"/>
            <a:ext cx="8849700" cy="147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0" name="Google Shape;110;p26"/>
          <p:cNvGrpSpPr/>
          <p:nvPr/>
        </p:nvGrpSpPr>
        <p:grpSpPr>
          <a:xfrm>
            <a:off x="157953" y="1046888"/>
            <a:ext cx="2242622" cy="255300"/>
            <a:chOff x="147150" y="1150000"/>
            <a:chExt cx="1815300" cy="255300"/>
          </a:xfrm>
        </p:grpSpPr>
        <p:sp>
          <p:nvSpPr>
            <p:cNvPr id="111" name="Google Shape;111;p26"/>
            <p:cNvSpPr/>
            <p:nvPr/>
          </p:nvSpPr>
          <p:spPr>
            <a:xfrm>
              <a:off x="147150" y="1215700"/>
              <a:ext cx="1815300" cy="189600"/>
            </a:xfrm>
            <a:prstGeom prst="flowChartAlternateProcess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6"/>
            <p:cNvSpPr txBox="1"/>
            <p:nvPr/>
          </p:nvSpPr>
          <p:spPr>
            <a:xfrm>
              <a:off x="394500" y="1150000"/>
              <a:ext cx="1320600" cy="25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     Mission Statement 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113" name="Google Shape;113;p26"/>
          <p:cNvGrpSpPr/>
          <p:nvPr/>
        </p:nvGrpSpPr>
        <p:grpSpPr>
          <a:xfrm>
            <a:off x="157896" y="1737063"/>
            <a:ext cx="2242803" cy="255300"/>
            <a:chOff x="147150" y="1150000"/>
            <a:chExt cx="1815300" cy="255300"/>
          </a:xfrm>
        </p:grpSpPr>
        <p:sp>
          <p:nvSpPr>
            <p:cNvPr id="114" name="Google Shape;114;p26"/>
            <p:cNvSpPr/>
            <p:nvPr/>
          </p:nvSpPr>
          <p:spPr>
            <a:xfrm>
              <a:off x="147150" y="1215700"/>
              <a:ext cx="1815300" cy="189600"/>
            </a:xfrm>
            <a:prstGeom prst="flowChartAlternateProcess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6"/>
            <p:cNvSpPr txBox="1"/>
            <p:nvPr/>
          </p:nvSpPr>
          <p:spPr>
            <a:xfrm>
              <a:off x="552621" y="1150000"/>
              <a:ext cx="1320600" cy="25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Project Objectives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116" name="Google Shape;116;p26"/>
          <p:cNvGrpSpPr/>
          <p:nvPr/>
        </p:nvGrpSpPr>
        <p:grpSpPr>
          <a:xfrm>
            <a:off x="167887" y="2667850"/>
            <a:ext cx="2232819" cy="255300"/>
            <a:chOff x="147150" y="1150000"/>
            <a:chExt cx="1815300" cy="255300"/>
          </a:xfrm>
        </p:grpSpPr>
        <p:sp>
          <p:nvSpPr>
            <p:cNvPr id="117" name="Google Shape;117;p26"/>
            <p:cNvSpPr/>
            <p:nvPr/>
          </p:nvSpPr>
          <p:spPr>
            <a:xfrm>
              <a:off x="147150" y="1215700"/>
              <a:ext cx="1815300" cy="189600"/>
            </a:xfrm>
            <a:prstGeom prst="flowChartAlternateProcess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6"/>
            <p:cNvSpPr txBox="1"/>
            <p:nvPr/>
          </p:nvSpPr>
          <p:spPr>
            <a:xfrm>
              <a:off x="552621" y="1150000"/>
              <a:ext cx="1320600" cy="25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Project Process 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pic>
        <p:nvPicPr>
          <p:cNvPr id="119" name="Google Shape;119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20637" y="1320162"/>
            <a:ext cx="3331626" cy="2200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26"/>
          <p:cNvGrpSpPr/>
          <p:nvPr/>
        </p:nvGrpSpPr>
        <p:grpSpPr>
          <a:xfrm>
            <a:off x="2635406" y="1038513"/>
            <a:ext cx="4098584" cy="255300"/>
            <a:chOff x="147150" y="1150000"/>
            <a:chExt cx="1815300" cy="255300"/>
          </a:xfrm>
        </p:grpSpPr>
        <p:sp>
          <p:nvSpPr>
            <p:cNvPr id="121" name="Google Shape;121;p26"/>
            <p:cNvSpPr/>
            <p:nvPr/>
          </p:nvSpPr>
          <p:spPr>
            <a:xfrm>
              <a:off x="147150" y="1215700"/>
              <a:ext cx="1815300" cy="189600"/>
            </a:xfrm>
            <a:prstGeom prst="flowChartAlternateProcess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6"/>
            <p:cNvSpPr txBox="1"/>
            <p:nvPr/>
          </p:nvSpPr>
          <p:spPr>
            <a:xfrm>
              <a:off x="394500" y="1150000"/>
              <a:ext cx="1320600" cy="25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                               Designs 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123" name="Google Shape;123;p26"/>
          <p:cNvGrpSpPr/>
          <p:nvPr/>
        </p:nvGrpSpPr>
        <p:grpSpPr>
          <a:xfrm>
            <a:off x="6969816" y="1038525"/>
            <a:ext cx="2004454" cy="255300"/>
            <a:chOff x="147150" y="1150000"/>
            <a:chExt cx="1815300" cy="255300"/>
          </a:xfrm>
        </p:grpSpPr>
        <p:sp>
          <p:nvSpPr>
            <p:cNvPr id="124" name="Google Shape;124;p26"/>
            <p:cNvSpPr/>
            <p:nvPr/>
          </p:nvSpPr>
          <p:spPr>
            <a:xfrm>
              <a:off x="147150" y="1215700"/>
              <a:ext cx="1815300" cy="189600"/>
            </a:xfrm>
            <a:prstGeom prst="flowChartAlternateProcess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6"/>
            <p:cNvSpPr txBox="1"/>
            <p:nvPr/>
          </p:nvSpPr>
          <p:spPr>
            <a:xfrm>
              <a:off x="552621" y="1150000"/>
              <a:ext cx="1320600" cy="25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      Analysis 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126" name="Google Shape;126;p26"/>
          <p:cNvGrpSpPr/>
          <p:nvPr/>
        </p:nvGrpSpPr>
        <p:grpSpPr>
          <a:xfrm>
            <a:off x="6998561" y="2994950"/>
            <a:ext cx="1968874" cy="255300"/>
            <a:chOff x="147150" y="1150000"/>
            <a:chExt cx="1815300" cy="255300"/>
          </a:xfrm>
        </p:grpSpPr>
        <p:sp>
          <p:nvSpPr>
            <p:cNvPr id="127" name="Google Shape;127;p26"/>
            <p:cNvSpPr/>
            <p:nvPr/>
          </p:nvSpPr>
          <p:spPr>
            <a:xfrm>
              <a:off x="147150" y="1215700"/>
              <a:ext cx="1815300" cy="189600"/>
            </a:xfrm>
            <a:prstGeom prst="flowChartAlternateProcess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6"/>
            <p:cNvSpPr txBox="1"/>
            <p:nvPr/>
          </p:nvSpPr>
          <p:spPr>
            <a:xfrm>
              <a:off x="389859" y="1150000"/>
              <a:ext cx="1483500" cy="25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   Proof of Concept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sp>
        <p:nvSpPr>
          <p:cNvPr id="129" name="Google Shape;129;p26"/>
          <p:cNvSpPr/>
          <p:nvPr/>
        </p:nvSpPr>
        <p:spPr>
          <a:xfrm>
            <a:off x="6969902" y="4021950"/>
            <a:ext cx="2004300" cy="189600"/>
          </a:xfrm>
          <a:prstGeom prst="flowChartAlternateProcess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6"/>
          <p:cNvSpPr txBox="1"/>
          <p:nvPr/>
        </p:nvSpPr>
        <p:spPr>
          <a:xfrm>
            <a:off x="164375" y="1275975"/>
            <a:ext cx="22329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The goal of this project is to show how VR can be used as a tool to analyze and improve large scale facility layouts. </a:t>
            </a:r>
            <a:endParaRPr sz="700"/>
          </a:p>
        </p:txBody>
      </p:sp>
      <p:sp>
        <p:nvSpPr>
          <p:cNvPr id="131" name="Google Shape;131;p26"/>
          <p:cNvSpPr txBox="1"/>
          <p:nvPr/>
        </p:nvSpPr>
        <p:spPr>
          <a:xfrm>
            <a:off x="158200" y="1999100"/>
            <a:ext cx="22425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" lvl="0" indent="-95250" algn="l" rtl="0">
              <a:spcBef>
                <a:spcPts val="0"/>
              </a:spcBef>
              <a:spcAft>
                <a:spcPts val="0"/>
              </a:spcAft>
              <a:buSzPts val="600"/>
              <a:buChar char="●"/>
            </a:pPr>
            <a:r>
              <a:rPr lang="en" sz="600"/>
              <a:t>Develop a VR-based framework using a general office space </a:t>
            </a:r>
            <a:endParaRPr sz="600"/>
          </a:p>
          <a:p>
            <a:pPr marL="57150" lvl="0" indent="-95250" algn="l" rtl="0">
              <a:spcBef>
                <a:spcPts val="0"/>
              </a:spcBef>
              <a:spcAft>
                <a:spcPts val="0"/>
              </a:spcAft>
              <a:buSzPts val="600"/>
              <a:buChar char="●"/>
            </a:pPr>
            <a:r>
              <a:rPr lang="en" sz="600"/>
              <a:t>Create feedback loop between user interaction and VR layout</a:t>
            </a:r>
            <a:endParaRPr sz="600"/>
          </a:p>
          <a:p>
            <a:pPr marL="57150" lvl="0" indent="-95250" algn="l" rtl="0">
              <a:spcBef>
                <a:spcPts val="0"/>
              </a:spcBef>
              <a:spcAft>
                <a:spcPts val="0"/>
              </a:spcAft>
              <a:buSzPts val="600"/>
              <a:buChar char="●"/>
            </a:pPr>
            <a:r>
              <a:rPr lang="en" sz="600"/>
              <a:t>Collect qualitative and quantitative data to optimize layout</a:t>
            </a:r>
            <a:endParaRPr sz="600"/>
          </a:p>
        </p:txBody>
      </p:sp>
      <p:pic>
        <p:nvPicPr>
          <p:cNvPr id="132" name="Google Shape;132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7150" y="3853925"/>
            <a:ext cx="2253551" cy="123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/>
          <p:nvPr/>
        </p:nvSpPr>
        <p:spPr>
          <a:xfrm>
            <a:off x="157900" y="2848525"/>
            <a:ext cx="2242800" cy="1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Each layout will be designed in Revit to get BIM cost and VR structure 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Experiments will be conducted with users interacting with each layout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Data will be collected with respect to time to complete tasks, eye tracking, and satisfaction in order to analyse each layout </a:t>
            </a:r>
            <a:endParaRPr sz="600"/>
          </a:p>
        </p:txBody>
      </p:sp>
      <p:sp>
        <p:nvSpPr>
          <p:cNvPr id="134" name="Google Shape;134;p26"/>
          <p:cNvSpPr txBox="1"/>
          <p:nvPr/>
        </p:nvSpPr>
        <p:spPr>
          <a:xfrm>
            <a:off x="7006600" y="1250213"/>
            <a:ext cx="1950300" cy="17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Time studies will be conducted within each layout to determine how long it takes users to find/complete tasks. 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Using Tobii Pro Eye, we will be able to gather eye tracking data in order to analyse situational awareness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Satisfaction surveys will be given in order to obtain qualitative feedback from users 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Regression models will be created to find correlation between each variable 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An AHP of each layout will be created in order to find areas of improvement within a layout. 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  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                                     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135" name="Google Shape;135;p26"/>
          <p:cNvSpPr txBox="1"/>
          <p:nvPr/>
        </p:nvSpPr>
        <p:spPr>
          <a:xfrm>
            <a:off x="7022925" y="3205223"/>
            <a:ext cx="19134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We have created four different standard office layouts in order optimize workspaces for employers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These tools will be executed on a smaller scale in order to make this process more concrete and robust  </a:t>
            </a:r>
            <a:endParaRPr sz="600"/>
          </a:p>
        </p:txBody>
      </p:sp>
      <p:sp>
        <p:nvSpPr>
          <p:cNvPr id="136" name="Google Shape;136;p26"/>
          <p:cNvSpPr txBox="1"/>
          <p:nvPr/>
        </p:nvSpPr>
        <p:spPr>
          <a:xfrm>
            <a:off x="3001575" y="2176675"/>
            <a:ext cx="10350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</a:rPr>
              <a:t>Layout A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137" name="Google Shape;137;p26"/>
          <p:cNvSpPr txBox="1"/>
          <p:nvPr/>
        </p:nvSpPr>
        <p:spPr>
          <a:xfrm>
            <a:off x="3001575" y="3250250"/>
            <a:ext cx="10350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</a:rPr>
              <a:t>Layout C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138" name="Google Shape;138;p26"/>
          <p:cNvSpPr txBox="1"/>
          <p:nvPr/>
        </p:nvSpPr>
        <p:spPr>
          <a:xfrm>
            <a:off x="4637450" y="3250250"/>
            <a:ext cx="10350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</a:rPr>
              <a:t>Layout 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139" name="Google Shape;139;p26"/>
          <p:cNvSpPr txBox="1"/>
          <p:nvPr/>
        </p:nvSpPr>
        <p:spPr>
          <a:xfrm>
            <a:off x="4637450" y="2176675"/>
            <a:ext cx="10350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</a:rPr>
              <a:t>Layout B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140" name="Google Shape;140;p26"/>
          <p:cNvSpPr txBox="1"/>
          <p:nvPr/>
        </p:nvSpPr>
        <p:spPr>
          <a:xfrm>
            <a:off x="7004500" y="4211550"/>
            <a:ext cx="19503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We plan to apply the knowledge we have gained this semester in order to: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285750" lvl="0" indent="-95250" algn="l" rtl="0">
              <a:spcBef>
                <a:spcPts val="0"/>
              </a:spcBef>
              <a:spcAft>
                <a:spcPts val="0"/>
              </a:spcAft>
              <a:buSzPts val="600"/>
              <a:buChar char="●"/>
            </a:pPr>
            <a:r>
              <a:rPr lang="en" sz="600"/>
              <a:t>Properly conduct experiments and gather data on users </a:t>
            </a:r>
            <a:endParaRPr sz="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285750" lvl="0" indent="-95250" algn="l" rtl="0">
              <a:spcBef>
                <a:spcPts val="0"/>
              </a:spcBef>
              <a:spcAft>
                <a:spcPts val="0"/>
              </a:spcAft>
              <a:buSzPts val="600"/>
              <a:buChar char="●"/>
            </a:pPr>
            <a:r>
              <a:rPr lang="en" sz="600"/>
              <a:t>Finalize eye tracking configuration</a:t>
            </a:r>
            <a:endParaRPr sz="600"/>
          </a:p>
        </p:txBody>
      </p:sp>
      <p:pic>
        <p:nvPicPr>
          <p:cNvPr id="141" name="Google Shape;141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21500" y="127675"/>
            <a:ext cx="723025" cy="723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6"/>
          <p:cNvGrpSpPr/>
          <p:nvPr/>
        </p:nvGrpSpPr>
        <p:grpSpPr>
          <a:xfrm>
            <a:off x="2629000" y="3547075"/>
            <a:ext cx="4106740" cy="255300"/>
            <a:chOff x="143538" y="1150013"/>
            <a:chExt cx="1818912" cy="255300"/>
          </a:xfrm>
        </p:grpSpPr>
        <p:sp>
          <p:nvSpPr>
            <p:cNvPr id="143" name="Google Shape;143;p26"/>
            <p:cNvSpPr/>
            <p:nvPr/>
          </p:nvSpPr>
          <p:spPr>
            <a:xfrm>
              <a:off x="147150" y="1215700"/>
              <a:ext cx="1815300" cy="189600"/>
            </a:xfrm>
            <a:prstGeom prst="flowChartAlternateProcess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6"/>
            <p:cNvSpPr txBox="1"/>
            <p:nvPr/>
          </p:nvSpPr>
          <p:spPr>
            <a:xfrm>
              <a:off x="143538" y="1150013"/>
              <a:ext cx="1818900" cy="25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   Tools Used for Analysis 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sp>
        <p:nvSpPr>
          <p:cNvPr id="145" name="Google Shape;145;p26"/>
          <p:cNvSpPr txBox="1"/>
          <p:nvPr/>
        </p:nvSpPr>
        <p:spPr>
          <a:xfrm>
            <a:off x="7167529" y="3956250"/>
            <a:ext cx="16242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 Plans for Next Semester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146" name="Google Shape;146;p26"/>
          <p:cNvPicPr preferRelativeResize="0"/>
          <p:nvPr/>
        </p:nvPicPr>
        <p:blipFill rotWithShape="1">
          <a:blip r:embed="rId12">
            <a:alphaModFix/>
          </a:blip>
          <a:srcRect l="1758" t="5508"/>
          <a:stretch/>
        </p:blipFill>
        <p:spPr>
          <a:xfrm>
            <a:off x="4666525" y="3853685"/>
            <a:ext cx="2021826" cy="81771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/>
        </p:nvSpPr>
        <p:spPr>
          <a:xfrm>
            <a:off x="4739438" y="4697725"/>
            <a:ext cx="2137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Example of a regression analysis between time for completion and satisfaction</a:t>
            </a:r>
            <a:endParaRPr sz="600"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14975" y="3828700"/>
            <a:ext cx="1138811" cy="8690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2635388" y="4697725"/>
            <a:ext cx="2137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A hierarchical clustering heatmap generated from code that interprets user eye tracking data</a:t>
            </a:r>
            <a:endParaRPr sz="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Objectives</a:t>
            </a: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Design alternative facility layout options in a VR environment for testing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VR layouts are completely user interactive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Test layout efficiency by assigning users tasks and objectives to complete within the layout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Record task completion times, eye-tracking data, and user traffic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Gather qualitative data through surveys</a:t>
            </a:r>
            <a:endParaRPr sz="1600"/>
          </a:p>
        </p:txBody>
      </p:sp>
      <p:pic>
        <p:nvPicPr>
          <p:cNvPr id="2" name="Objectives 1">
            <a:hlinkClick r:id="" action="ppaction://media"/>
            <a:extLst>
              <a:ext uri="{FF2B5EF4-FFF2-40B4-BE49-F238E27FC236}">
                <a16:creationId xmlns:a16="http://schemas.microsoft.com/office/drawing/2014/main" id="{6BE207DF-1705-4F25-A496-4FEAB7239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686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Process</a:t>
            </a:r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6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Each layout will be designed with CAD software and then converted to VR for testing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Using VR, participants will be asked to complete tasks inside each of the simulated layouts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will collect data on how long it takes participants to complete tasks, eye tracking data that will help define situational awareness, also each participant will take a survey after the experiment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regression analysis will be conducted in order to understand the correlation between each variable, as well as an AHP to determine how we can improve each layout.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At the end, our analysis should tell us what can be improved within each layout.</a:t>
            </a:r>
            <a:endParaRPr sz="1400"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1900" y="1407825"/>
            <a:ext cx="3841126" cy="232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rocess">
            <a:hlinkClick r:id="" action="ppaction://media"/>
            <a:extLst>
              <a:ext uri="{FF2B5EF4-FFF2-40B4-BE49-F238E27FC236}">
                <a16:creationId xmlns:a16="http://schemas.microsoft.com/office/drawing/2014/main" id="{01644B54-030B-4A7D-933D-69330E054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7663" y="39910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Designs</a:t>
            </a: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Four office space layouts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Designed in Autodesk Revit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Revit designs converted into 3D meshes and textures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3D models imported into Unity Game Engine scene for VR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C# Scripts are used for reading user input and recording user metrics</a:t>
            </a:r>
            <a:endParaRPr sz="1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6536" y="2571749"/>
            <a:ext cx="3781463" cy="24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9"/>
          <p:cNvSpPr txBox="1"/>
          <p:nvPr/>
        </p:nvSpPr>
        <p:spPr>
          <a:xfrm>
            <a:off x="5194900" y="3522142"/>
            <a:ext cx="11748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</a:rPr>
              <a:t>Layout A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5194900" y="4713388"/>
            <a:ext cx="11748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</a:rPr>
              <a:t>Layout C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7051652" y="4713388"/>
            <a:ext cx="11748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</a:rPr>
              <a:t>Layout D</a:t>
            </a:r>
            <a:endParaRPr sz="900">
              <a:highlight>
                <a:srgbClr val="FFFFFF"/>
              </a:highlight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7051652" y="3522142"/>
            <a:ext cx="11748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</a:rPr>
              <a:t>Layout B</a:t>
            </a:r>
            <a:endParaRPr sz="900">
              <a:highlight>
                <a:srgbClr val="FFFFFF"/>
              </a:highlight>
            </a:endParaRPr>
          </a:p>
        </p:txBody>
      </p:sp>
      <p:pic>
        <p:nvPicPr>
          <p:cNvPr id="174" name="Google Shape;17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075" y="2571750"/>
            <a:ext cx="4506675" cy="24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esigns">
            <a:hlinkClick r:id="" action="ppaction://media"/>
            <a:extLst>
              <a:ext uri="{FF2B5EF4-FFF2-40B4-BE49-F238E27FC236}">
                <a16:creationId xmlns:a16="http://schemas.microsoft.com/office/drawing/2014/main" id="{5B8E1F43-FCD1-4BBF-9A96-FFFE9E527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2467" y="947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To analyze the data and improve the layout, a statistical analysis will be run to find correlations between data. An Analytical Hierarchy Process is used to determine which layout is optimal by examining four main criteria: Travel Time, Survey Satisfaction, Cost, and Situational Awareness.</a:t>
            </a:r>
            <a:endParaRPr/>
          </a:p>
        </p:txBody>
      </p:sp>
      <p:pic>
        <p:nvPicPr>
          <p:cNvPr id="181" name="Google Shape;181;p30"/>
          <p:cNvPicPr preferRelativeResize="0"/>
          <p:nvPr/>
        </p:nvPicPr>
        <p:blipFill rotWithShape="1">
          <a:blip r:embed="rId5">
            <a:alphaModFix/>
          </a:blip>
          <a:srcRect l="-3163" r="3986" b="11902"/>
          <a:stretch/>
        </p:blipFill>
        <p:spPr>
          <a:xfrm>
            <a:off x="1172200" y="2709625"/>
            <a:ext cx="5208599" cy="208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nalysis">
            <a:hlinkClick r:id="" action="ppaction://media"/>
            <a:extLst>
              <a:ext uri="{FF2B5EF4-FFF2-40B4-BE49-F238E27FC236}">
                <a16:creationId xmlns:a16="http://schemas.microsoft.com/office/drawing/2014/main" id="{89F683CC-BF0F-4C4D-BE79-E13D5A078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8232" y="34486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(cont.)</a:t>
            </a:r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To interpret eye tracking data recorded from each user, a hierarchical clustering heatmap is generated based on the data and analyzed to determine areas of improvement for the layout.</a:t>
            </a:r>
            <a:endParaRPr sz="1400"/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700" y="2297913"/>
            <a:ext cx="4553799" cy="230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1300" y="1865650"/>
            <a:ext cx="3241525" cy="30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nalysis (cont)">
            <a:hlinkClick r:id="" action="ppaction://media"/>
            <a:extLst>
              <a:ext uri="{FF2B5EF4-FFF2-40B4-BE49-F238E27FC236}">
                <a16:creationId xmlns:a16="http://schemas.microsoft.com/office/drawing/2014/main" id="{51A496E7-F902-4035-874A-1E9190C1B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21303" y="340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Proof of Concept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We have created four different standard office layouts in order optimize workspaces for employers</a:t>
            </a:r>
            <a:endParaRPr sz="14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These tools will be executed on a smaller scale in order to make this process more concrete and robust  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5685" y="2416601"/>
            <a:ext cx="3832632" cy="215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roof of Concept">
            <a:hlinkClick r:id="" action="ppaction://media"/>
            <a:extLst>
              <a:ext uri="{FF2B5EF4-FFF2-40B4-BE49-F238E27FC236}">
                <a16:creationId xmlns:a16="http://schemas.microsoft.com/office/drawing/2014/main" id="{CDD1F202-7399-4423-9337-67F483EC2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9498" y="31879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779</Words>
  <Application>Microsoft Office PowerPoint</Application>
  <PresentationFormat>On-screen Show (16:9)</PresentationFormat>
  <Paragraphs>95</Paragraphs>
  <Slides>8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Roboto</vt:lpstr>
      <vt:lpstr>Times New Roman</vt:lpstr>
      <vt:lpstr>Arial</vt:lpstr>
      <vt:lpstr>Simple Light</vt:lpstr>
      <vt:lpstr>Simple Light</vt:lpstr>
      <vt:lpstr>VR Approach to Facility Layout Planning  </vt:lpstr>
      <vt:lpstr>PowerPoint Presentation</vt:lpstr>
      <vt:lpstr>Project Objectives</vt:lpstr>
      <vt:lpstr>Project Process</vt:lpstr>
      <vt:lpstr>Designs</vt:lpstr>
      <vt:lpstr>Analysis  </vt:lpstr>
      <vt:lpstr>Analysis (cont.)</vt:lpstr>
      <vt:lpstr>Proof of Concept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 Approach to Facility Layout Planning</dc:title>
  <dc:creator>Shan Gilroy</dc:creator>
  <cp:lastModifiedBy>Shan Gilroy</cp:lastModifiedBy>
  <cp:revision>2</cp:revision>
  <dcterms:modified xsi:type="dcterms:W3CDTF">2020-04-27T03:45:45Z</dcterms:modified>
</cp:coreProperties>
</file>