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 roundtripDataSignature="AMtx7mi4cj/RoKSKCuGJwNfOZVdeVD51B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customschemas.google.com/relationships/presentationmetadata" Target="metadata"/><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sldNum" idx="12"/>
          </p:nvPr>
        </p:nvSpPr>
        <p:spPr>
          <a:xfrm>
            <a:off x="3883025" y="8684926"/>
            <a:ext cx="2973300" cy="4575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
        <p:nvSpPr>
          <p:cNvPr id="102" name="Google Shape;102;p1:notes"/>
          <p:cNvSpPr>
            <a:spLocks noGrp="1" noRot="1" noChangeAspect="1"/>
          </p:cNvSpPr>
          <p:nvPr>
            <p:ph type="sldImg" idx="2"/>
          </p:nvPr>
        </p:nvSpPr>
        <p:spPr>
          <a:xfrm>
            <a:off x="1146175" y="685800"/>
            <a:ext cx="4568825" cy="34274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1:notes"/>
          <p:cNvSpPr txBox="1">
            <a:spLocks noGrp="1"/>
          </p:cNvSpPr>
          <p:nvPr>
            <p:ph type="body" idx="1"/>
          </p:nvPr>
        </p:nvSpPr>
        <p:spPr>
          <a:xfrm>
            <a:off x="687388" y="4345587"/>
            <a:ext cx="5483100" cy="41127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16"/>
        <p:cNvGrpSpPr/>
        <p:nvPr/>
      </p:nvGrpSpPr>
      <p:grpSpPr>
        <a:xfrm>
          <a:off x="0" y="0"/>
          <a:ext cx="0" cy="0"/>
          <a:chOff x="0" y="0"/>
          <a:chExt cx="0" cy="0"/>
        </a:xfrm>
      </p:grpSpPr>
      <p:sp>
        <p:nvSpPr>
          <p:cNvPr id="17" name="Google Shape;17;p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9" name="Google Shape;19;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7" name="Google Shape;77;p1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8" name="Google Shape;7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4" name="Google Shape;84;p1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5" name="Google Shape;85;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88"/>
        <p:cNvGrpSpPr/>
        <p:nvPr/>
      </p:nvGrpSpPr>
      <p:grpSpPr>
        <a:xfrm>
          <a:off x="0" y="0"/>
          <a:ext cx="0" cy="0"/>
          <a:chOff x="0" y="0"/>
          <a:chExt cx="0" cy="0"/>
        </a:xfrm>
      </p:grpSpPr>
      <p:sp>
        <p:nvSpPr>
          <p:cNvPr id="89" name="Google Shape;89;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 name="Google Shape;9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 name="Google Shape;97;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10"/>
          <p:cNvSpPr/>
          <p:nvPr/>
        </p:nvSpPr>
        <p:spPr>
          <a:xfrm>
            <a:off x="152400" y="152400"/>
            <a:ext cx="8839200" cy="6553200"/>
          </a:xfrm>
          <a:prstGeom prst="roundRect">
            <a:avLst>
              <a:gd name="adj" fmla="val 1795"/>
            </a:avLst>
          </a:prstGeom>
          <a:noFill/>
          <a:ln w="9525" cap="flat" cmpd="sng">
            <a:solidFill>
              <a:srgbClr val="0070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 name="Google Shape;27;p10" descr="UNCC_WSL_Logo_4c_Hor.jpg"/>
          <p:cNvPicPr preferRelativeResize="0"/>
          <p:nvPr/>
        </p:nvPicPr>
        <p:blipFill rotWithShape="1">
          <a:blip r:embed="rId2">
            <a:alphaModFix/>
          </a:blip>
          <a:srcRect/>
          <a:stretch/>
        </p:blipFill>
        <p:spPr>
          <a:xfrm>
            <a:off x="4800600" y="6096430"/>
            <a:ext cx="4038599" cy="532970"/>
          </a:xfrm>
          <a:prstGeom prst="rect">
            <a:avLst/>
          </a:prstGeom>
          <a:noFill/>
          <a:ln>
            <a:noFill/>
          </a:ln>
        </p:spPr>
      </p:pic>
      <p:sp>
        <p:nvSpPr>
          <p:cNvPr id="28" name="Google Shape;28;p10"/>
          <p:cNvSpPr txBox="1"/>
          <p:nvPr/>
        </p:nvSpPr>
        <p:spPr>
          <a:xfrm>
            <a:off x="685800" y="1676400"/>
            <a:ext cx="7772400" cy="42588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703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400" b="0" i="0" u="none" strike="noStrike" cap="none">
              <a:solidFill>
                <a:srgbClr val="00703C"/>
              </a:solidFill>
              <a:latin typeface="Arial"/>
              <a:ea typeface="Arial"/>
              <a:cs typeface="Arial"/>
              <a:sym typeface="Arial"/>
            </a:endParaRPr>
          </a:p>
        </p:txBody>
      </p:sp>
      <p:sp>
        <p:nvSpPr>
          <p:cNvPr id="29" name="Google Shape;29;p10"/>
          <p:cNvSpPr txBox="1"/>
          <p:nvPr/>
        </p:nvSpPr>
        <p:spPr>
          <a:xfrm>
            <a:off x="685800" y="609600"/>
            <a:ext cx="77724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0"/>
          <p:cNvSpPr txBox="1"/>
          <p:nvPr/>
        </p:nvSpPr>
        <p:spPr>
          <a:xfrm>
            <a:off x="685800" y="609600"/>
            <a:ext cx="77724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1"/>
        <p:cNvGrpSpPr/>
        <p:nvPr/>
      </p:nvGrpSpPr>
      <p:grpSpPr>
        <a:xfrm>
          <a:off x="0" y="0"/>
          <a:ext cx="0" cy="0"/>
          <a:chOff x="0" y="0"/>
          <a:chExt cx="0" cy="0"/>
        </a:xfrm>
      </p:grpSpPr>
      <p:sp>
        <p:nvSpPr>
          <p:cNvPr id="32" name="Google Shape;32;p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4" name="Google Shape;34;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37"/>
        <p:cNvGrpSpPr/>
        <p:nvPr/>
      </p:nvGrpSpPr>
      <p:grpSpPr>
        <a:xfrm>
          <a:off x="0" y="0"/>
          <a:ext cx="0" cy="0"/>
          <a:chOff x="0" y="0"/>
          <a:chExt cx="0" cy="0"/>
        </a:xfrm>
      </p:grpSpPr>
      <p:sp>
        <p:nvSpPr>
          <p:cNvPr id="38" name="Google Shape;38;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 name="Google Shape;40;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43"/>
        <p:cNvGrpSpPr/>
        <p:nvPr/>
      </p:nvGrpSpPr>
      <p:grpSpPr>
        <a:xfrm>
          <a:off x="0" y="0"/>
          <a:ext cx="0" cy="0"/>
          <a:chOff x="0" y="0"/>
          <a:chExt cx="0" cy="0"/>
        </a:xfrm>
      </p:grpSpPr>
      <p:sp>
        <p:nvSpPr>
          <p:cNvPr id="44" name="Google Shape;44;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1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7" name="Google Shape;47;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3" name="Google Shape;53;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4" name="Google Shape;54;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5" name="Google Shape;55;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6" name="Google Shape;5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4"/>
        <p:cNvGrpSpPr/>
        <p:nvPr/>
      </p:nvGrpSpPr>
      <p:grpSpPr>
        <a:xfrm>
          <a:off x="0" y="0"/>
          <a:ext cx="0" cy="0"/>
          <a:chOff x="0" y="0"/>
          <a:chExt cx="0" cy="0"/>
        </a:xfrm>
      </p:grpSpPr>
      <p:pic>
        <p:nvPicPr>
          <p:cNvPr id="65" name="Google Shape;65;p16" descr="Powerpoint_BKGround.png"/>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66" name="Google Shape;66;p16"/>
          <p:cNvPicPr preferRelativeResize="0"/>
          <p:nvPr/>
        </p:nvPicPr>
        <p:blipFill rotWithShape="1">
          <a:blip r:embed="rId3">
            <a:alphaModFix/>
          </a:blip>
          <a:srcRect/>
          <a:stretch/>
        </p:blipFill>
        <p:spPr>
          <a:xfrm>
            <a:off x="5661025" y="5650934"/>
            <a:ext cx="3025775" cy="749866"/>
          </a:xfrm>
          <a:prstGeom prst="rect">
            <a:avLst/>
          </a:prstGeom>
          <a:noFill/>
          <a:ln>
            <a:noFill/>
          </a:ln>
        </p:spPr>
      </p:pic>
      <p:sp>
        <p:nvSpPr>
          <p:cNvPr id="67" name="Google Shape;67;p16"/>
          <p:cNvSpPr txBox="1"/>
          <p:nvPr/>
        </p:nvSpPr>
        <p:spPr>
          <a:xfrm>
            <a:off x="457200" y="3276600"/>
            <a:ext cx="82296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Arial"/>
                <a:ea typeface="Arial"/>
                <a:cs typeface="Arial"/>
                <a:sym typeface="Arial"/>
              </a:rPr>
              <a:t>Name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Arial"/>
                <a:ea typeface="Arial"/>
                <a:cs typeface="Arial"/>
                <a:sym typeface="Arial"/>
              </a:rPr>
              <a:t>University of North Carolina at Charlotte</a:t>
            </a:r>
            <a:endParaRPr sz="1400" b="0" i="0" u="none" strike="noStrike" cap="none">
              <a:solidFill>
                <a:srgbClr val="000000"/>
              </a:solidFill>
              <a:latin typeface="Arial"/>
              <a:ea typeface="Arial"/>
              <a:cs typeface="Arial"/>
              <a:sym typeface="Arial"/>
            </a:endParaRPr>
          </a:p>
        </p:txBody>
      </p:sp>
      <p:sp>
        <p:nvSpPr>
          <p:cNvPr id="68" name="Google Shape;68;p16"/>
          <p:cNvSpPr txBox="1"/>
          <p:nvPr/>
        </p:nvSpPr>
        <p:spPr>
          <a:xfrm>
            <a:off x="457200" y="1752600"/>
            <a:ext cx="82296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FFFFFF"/>
                </a:solidFill>
                <a:latin typeface="Arial"/>
                <a:ea typeface="Arial"/>
                <a:cs typeface="Arial"/>
                <a:sym typeface="Arial"/>
              </a:rPr>
              <a:t>Title</a:t>
            </a:r>
            <a:endParaRPr sz="1400" b="0" i="0" u="none" strike="noStrike" cap="none">
              <a:solidFill>
                <a:srgbClr val="000000"/>
              </a:solidFill>
              <a:latin typeface="Arial"/>
              <a:ea typeface="Arial"/>
              <a:cs typeface="Arial"/>
              <a:sym typeface="Arial"/>
            </a:endParaRPr>
          </a:p>
        </p:txBody>
      </p:sp>
      <p:sp>
        <p:nvSpPr>
          <p:cNvPr id="69" name="Google Shape;69;p16"/>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0"/>
        <p:cNvGrpSpPr/>
        <p:nvPr/>
      </p:nvGrpSpPr>
      <p:grpSpPr>
        <a:xfrm>
          <a:off x="0" y="0"/>
          <a:ext cx="0" cy="0"/>
          <a:chOff x="0" y="0"/>
          <a:chExt cx="0" cy="0"/>
        </a:xfrm>
      </p:grpSpPr>
      <p:pic>
        <p:nvPicPr>
          <p:cNvPr id="71" name="Google Shape;71;p17" descr="Powerpoint_BKGround.png"/>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72" name="Google Shape;72;p17"/>
          <p:cNvPicPr preferRelativeResize="0"/>
          <p:nvPr/>
        </p:nvPicPr>
        <p:blipFill rotWithShape="1">
          <a:blip r:embed="rId3">
            <a:alphaModFix/>
          </a:blip>
          <a:srcRect/>
          <a:stretch/>
        </p:blipFill>
        <p:spPr>
          <a:xfrm>
            <a:off x="5661025" y="5650934"/>
            <a:ext cx="3025775" cy="749866"/>
          </a:xfrm>
          <a:prstGeom prst="rect">
            <a:avLst/>
          </a:prstGeom>
          <a:noFill/>
          <a:ln>
            <a:noFill/>
          </a:ln>
        </p:spPr>
      </p:pic>
      <p:sp>
        <p:nvSpPr>
          <p:cNvPr id="73" name="Google Shape;73;p17"/>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8"/>
          <p:cNvSpPr txBox="1"/>
          <p:nvPr/>
        </p:nvSpPr>
        <p:spPr>
          <a:xfrm>
            <a:off x="685800" y="609600"/>
            <a:ext cx="77724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8"/>
          <p:cNvSpPr txBox="1"/>
          <p:nvPr/>
        </p:nvSpPr>
        <p:spPr>
          <a:xfrm>
            <a:off x="685800" y="1676400"/>
            <a:ext cx="7772400" cy="425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rgbClr val="00703C"/>
              </a:solidFill>
              <a:latin typeface="Arial"/>
              <a:ea typeface="Arial"/>
              <a:cs typeface="Arial"/>
              <a:sym typeface="Arial"/>
            </a:endParaRPr>
          </a:p>
        </p:txBody>
      </p:sp>
      <p:sp>
        <p:nvSpPr>
          <p:cNvPr id="13" name="Google Shape;13;p8"/>
          <p:cNvSpPr txBox="1"/>
          <p:nvPr/>
        </p:nvSpPr>
        <p:spPr>
          <a:xfrm>
            <a:off x="685800" y="609600"/>
            <a:ext cx="77724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8"/>
          <p:cNvSpPr txBox="1"/>
          <p:nvPr/>
        </p:nvSpPr>
        <p:spPr>
          <a:xfrm>
            <a:off x="838200" y="1828800"/>
            <a:ext cx="7772400" cy="425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rgbClr val="00703C"/>
              </a:solidFill>
              <a:latin typeface="Arial"/>
              <a:ea typeface="Arial"/>
              <a:cs typeface="Arial"/>
              <a:sym typeface="Arial"/>
            </a:endParaRPr>
          </a:p>
        </p:txBody>
      </p:sp>
      <p:sp>
        <p:nvSpPr>
          <p:cNvPr id="15" name="Google Shape;15;p8"/>
          <p:cNvSpPr txBox="1"/>
          <p:nvPr/>
        </p:nvSpPr>
        <p:spPr>
          <a:xfrm>
            <a:off x="685800" y="1676400"/>
            <a:ext cx="7772400" cy="425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rgbClr val="00703C"/>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4"/>
        <p:cNvGrpSpPr/>
        <p:nvPr/>
      </p:nvGrpSpPr>
      <p:grpSpPr>
        <a:xfrm>
          <a:off x="0" y="0"/>
          <a:ext cx="0" cy="0"/>
          <a:chOff x="0" y="0"/>
          <a:chExt cx="0" cy="0"/>
        </a:xfrm>
      </p:grpSpPr>
      <p:sp>
        <p:nvSpPr>
          <p:cNvPr id="105" name="Google Shape;105;p1"/>
          <p:cNvSpPr txBox="1"/>
          <p:nvPr/>
        </p:nvSpPr>
        <p:spPr>
          <a:xfrm>
            <a:off x="342900" y="3543300"/>
            <a:ext cx="1943100" cy="2671500"/>
          </a:xfrm>
          <a:prstGeom prst="rect">
            <a:avLst/>
          </a:prstGeom>
          <a:noFill/>
          <a:ln>
            <a:noFill/>
          </a:ln>
        </p:spPr>
        <p:txBody>
          <a:bodyPr spcFirstLastPara="1" wrap="square" lIns="19050" tIns="9525" rIns="19050" bIns="9525" anchor="t" anchorCtr="0">
            <a:noAutofit/>
          </a:bodyPr>
          <a:lstStyle/>
          <a:p>
            <a:pPr marL="0" marR="0" lvl="0" indent="0" algn="l" rtl="0">
              <a:lnSpc>
                <a:spcPct val="100000"/>
              </a:lnSpc>
              <a:spcBef>
                <a:spcPts val="0"/>
              </a:spcBef>
              <a:spcAft>
                <a:spcPts val="0"/>
              </a:spcAft>
              <a:buClr>
                <a:srgbClr val="000000"/>
              </a:buClr>
              <a:buSzPts val="300"/>
              <a:buFont typeface="Arial"/>
              <a:buNone/>
            </a:pPr>
            <a:endParaRPr sz="300" b="0" i="0" u="none" strike="noStrike" cap="none">
              <a:solidFill>
                <a:srgbClr val="000000"/>
              </a:solidFill>
              <a:latin typeface="Arial"/>
              <a:ea typeface="Arial"/>
              <a:cs typeface="Arial"/>
              <a:sym typeface="Arial"/>
            </a:endParaRPr>
          </a:p>
        </p:txBody>
      </p:sp>
      <p:sp>
        <p:nvSpPr>
          <p:cNvPr id="107" name="Google Shape;107;p1"/>
          <p:cNvSpPr txBox="1"/>
          <p:nvPr/>
        </p:nvSpPr>
        <p:spPr>
          <a:xfrm>
            <a:off x="2566536" y="363587"/>
            <a:ext cx="4000500" cy="450000"/>
          </a:xfrm>
          <a:prstGeom prst="rect">
            <a:avLst/>
          </a:prstGeom>
          <a:noFill/>
          <a:ln>
            <a:noFill/>
          </a:ln>
        </p:spPr>
        <p:txBody>
          <a:bodyPr spcFirstLastPara="1" wrap="square" lIns="19050" tIns="9525" rIns="19050" bIns="95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703C"/>
                </a:solidFill>
                <a:latin typeface="Times New Roman"/>
                <a:ea typeface="Times New Roman"/>
                <a:cs typeface="Times New Roman"/>
                <a:sym typeface="Times New Roman"/>
              </a:rPr>
              <a:t>SIEM_STUD</a:t>
            </a:r>
            <a:endParaRPr sz="300" b="0" i="0" u="none" strike="noStrike" cap="none" dirty="0">
              <a:solidFill>
                <a:srgbClr val="000000"/>
              </a:solidFill>
              <a:latin typeface="Arial"/>
              <a:ea typeface="Arial"/>
              <a:cs typeface="Arial"/>
              <a:sym typeface="Arial"/>
            </a:endParaRPr>
          </a:p>
        </p:txBody>
      </p:sp>
      <p:sp>
        <p:nvSpPr>
          <p:cNvPr id="108" name="Google Shape;108;p1"/>
          <p:cNvSpPr txBox="1"/>
          <p:nvPr/>
        </p:nvSpPr>
        <p:spPr>
          <a:xfrm>
            <a:off x="2574241" y="873887"/>
            <a:ext cx="4000500" cy="624600"/>
          </a:xfrm>
          <a:prstGeom prst="rect">
            <a:avLst/>
          </a:prstGeom>
          <a:noFill/>
          <a:ln>
            <a:noFill/>
          </a:ln>
        </p:spPr>
        <p:txBody>
          <a:bodyPr spcFirstLastPara="1" wrap="square" lIns="19050" tIns="9525" rIns="19050" bIns="9525" anchor="t" anchorCtr="0">
            <a:noAutofit/>
          </a:bodyPr>
          <a:lstStyle/>
          <a:p>
            <a:pPr marL="0" marR="0" lvl="0" indent="0" algn="ctr" rtl="0">
              <a:lnSpc>
                <a:spcPct val="118055"/>
              </a:lnSpc>
              <a:spcBef>
                <a:spcPts val="0"/>
              </a:spcBef>
              <a:spcAft>
                <a:spcPts val="0"/>
              </a:spcAft>
              <a:buClr>
                <a:srgbClr val="000000"/>
              </a:buClr>
              <a:buSzPts val="1800"/>
              <a:buFont typeface="Arial"/>
              <a:buNone/>
            </a:pPr>
            <a:r>
              <a:rPr lang="en-US" sz="1800" b="0" i="0" u="none" strike="noStrike" cap="none" dirty="0">
                <a:solidFill>
                  <a:srgbClr val="00703C"/>
                </a:solidFill>
                <a:latin typeface="Times New Roman"/>
                <a:ea typeface="Times New Roman"/>
                <a:cs typeface="Times New Roman"/>
                <a:sym typeface="Times New Roman"/>
              </a:rPr>
              <a:t>A Portable Stud Removal Machine Designed for Large Steam Turbine Casings</a:t>
            </a:r>
            <a:endParaRPr sz="300" b="0" i="0" u="none" strike="noStrike" cap="none" dirty="0">
              <a:solidFill>
                <a:srgbClr val="00703C"/>
              </a:solidFill>
              <a:latin typeface="Arial"/>
              <a:ea typeface="Arial"/>
              <a:cs typeface="Arial"/>
              <a:sym typeface="Arial"/>
            </a:endParaRPr>
          </a:p>
        </p:txBody>
      </p:sp>
      <p:sp>
        <p:nvSpPr>
          <p:cNvPr id="109" name="Google Shape;109;p1"/>
          <p:cNvSpPr/>
          <p:nvPr/>
        </p:nvSpPr>
        <p:spPr>
          <a:xfrm>
            <a:off x="2574241" y="1958171"/>
            <a:ext cx="4000500" cy="4400700"/>
          </a:xfrm>
          <a:prstGeom prst="rect">
            <a:avLst/>
          </a:prstGeom>
          <a:solidFill>
            <a:srgbClr val="00703C"/>
          </a:solidFill>
          <a:ln w="9525" cap="flat" cmpd="sng">
            <a:solidFill>
              <a:schemeClr val="dk1"/>
            </a:solidFill>
            <a:prstDash val="solid"/>
            <a:round/>
            <a:headEnd type="none" w="sm" len="sm"/>
            <a:tailEnd type="none" w="sm" len="sm"/>
          </a:ln>
        </p:spPr>
        <p:txBody>
          <a:bodyPr spcFirstLastPara="1" wrap="square" lIns="22850" tIns="11425" rIns="22850" bIns="11425" anchor="t"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38761D"/>
              </a:solidFill>
              <a:latin typeface="Arial"/>
              <a:ea typeface="Arial"/>
              <a:cs typeface="Arial"/>
              <a:sym typeface="Arial"/>
            </a:endParaRPr>
          </a:p>
        </p:txBody>
      </p:sp>
      <p:pic>
        <p:nvPicPr>
          <p:cNvPr id="110" name="Google Shape;110;p1"/>
          <p:cNvPicPr preferRelativeResize="0"/>
          <p:nvPr/>
        </p:nvPicPr>
        <p:blipFill rotWithShape="1">
          <a:blip r:embed="rId5">
            <a:alphaModFix/>
          </a:blip>
          <a:srcRect b="3781"/>
          <a:stretch/>
        </p:blipFill>
        <p:spPr>
          <a:xfrm>
            <a:off x="2742600" y="2318584"/>
            <a:ext cx="3658800" cy="3679874"/>
          </a:xfrm>
          <a:prstGeom prst="rect">
            <a:avLst/>
          </a:prstGeom>
          <a:noFill/>
          <a:ln>
            <a:noFill/>
          </a:ln>
        </p:spPr>
      </p:pic>
      <p:pic>
        <p:nvPicPr>
          <p:cNvPr id="111" name="Google Shape;111;p1"/>
          <p:cNvPicPr preferRelativeResize="0"/>
          <p:nvPr/>
        </p:nvPicPr>
        <p:blipFill rotWithShape="1">
          <a:blip r:embed="rId6">
            <a:alphaModFix/>
          </a:blip>
          <a:srcRect t="38665" b="40888"/>
          <a:stretch/>
        </p:blipFill>
        <p:spPr>
          <a:xfrm>
            <a:off x="200375" y="11300"/>
            <a:ext cx="2000150" cy="404411"/>
          </a:xfrm>
          <a:prstGeom prst="rect">
            <a:avLst/>
          </a:prstGeom>
          <a:noFill/>
          <a:ln>
            <a:noFill/>
          </a:ln>
        </p:spPr>
      </p:pic>
      <p:pic>
        <p:nvPicPr>
          <p:cNvPr id="112" name="Google Shape;112;p1"/>
          <p:cNvPicPr preferRelativeResize="0"/>
          <p:nvPr/>
        </p:nvPicPr>
        <p:blipFill rotWithShape="1">
          <a:blip r:embed="rId7">
            <a:alphaModFix/>
          </a:blip>
          <a:srcRect/>
          <a:stretch/>
        </p:blipFill>
        <p:spPr>
          <a:xfrm>
            <a:off x="7124452" y="-32215"/>
            <a:ext cx="1617631" cy="404400"/>
          </a:xfrm>
          <a:prstGeom prst="rect">
            <a:avLst/>
          </a:prstGeom>
          <a:noFill/>
          <a:ln>
            <a:noFill/>
          </a:ln>
        </p:spPr>
      </p:pic>
      <p:sp>
        <p:nvSpPr>
          <p:cNvPr id="113" name="Google Shape;113;p1"/>
          <p:cNvSpPr txBox="1">
            <a:spLocks noGrp="1"/>
          </p:cNvSpPr>
          <p:nvPr>
            <p:ph type="sldNum" idx="12"/>
          </p:nvPr>
        </p:nvSpPr>
        <p:spPr>
          <a:xfrm>
            <a:off x="6553200" y="6356350"/>
            <a:ext cx="2133600" cy="548700"/>
          </a:xfrm>
          <a:prstGeom prst="rect">
            <a:avLst/>
          </a:prstGeom>
          <a:noFill/>
          <a:ln>
            <a:noFill/>
          </a:ln>
          <a:effectLst>
            <a:outerShdw blurRad="57150" dist="19050" dir="5400000" algn="bl" rotWithShape="0">
              <a:srgbClr val="00703C">
                <a:alpha val="49803"/>
              </a:srgbClr>
            </a:outerShdw>
          </a:effectLst>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274E13"/>
                </a:solidFill>
              </a:rPr>
              <a:t>1</a:t>
            </a:fld>
            <a:endParaRPr>
              <a:solidFill>
                <a:srgbClr val="274E13"/>
              </a:solidFill>
            </a:endParaRPr>
          </a:p>
        </p:txBody>
      </p:sp>
      <p:sp>
        <p:nvSpPr>
          <p:cNvPr id="114" name="Google Shape;114;p1"/>
          <p:cNvSpPr txBox="1"/>
          <p:nvPr/>
        </p:nvSpPr>
        <p:spPr>
          <a:xfrm>
            <a:off x="114500" y="457675"/>
            <a:ext cx="2167200" cy="354000"/>
          </a:xfrm>
          <a:prstGeom prst="rect">
            <a:avLst/>
          </a:prstGeom>
          <a:solidFill>
            <a:srgbClr val="0070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Overview</a:t>
            </a:r>
            <a:endParaRPr sz="1400" b="1" i="0" u="none" strike="noStrike" cap="none">
              <a:solidFill>
                <a:srgbClr val="FFFFFF"/>
              </a:solidFill>
              <a:latin typeface="Calibri"/>
              <a:ea typeface="Calibri"/>
              <a:cs typeface="Calibri"/>
              <a:sym typeface="Calibri"/>
            </a:endParaRPr>
          </a:p>
        </p:txBody>
      </p:sp>
      <p:sp>
        <p:nvSpPr>
          <p:cNvPr id="115" name="Google Shape;115;p1"/>
          <p:cNvSpPr txBox="1"/>
          <p:nvPr/>
        </p:nvSpPr>
        <p:spPr>
          <a:xfrm>
            <a:off x="118950" y="1957747"/>
            <a:ext cx="2167200" cy="354000"/>
          </a:xfrm>
          <a:prstGeom prst="rect">
            <a:avLst/>
          </a:prstGeom>
          <a:solidFill>
            <a:srgbClr val="0070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Background</a:t>
            </a:r>
            <a:endParaRPr sz="1400" b="1" i="0" u="none" strike="noStrike" cap="none" dirty="0">
              <a:solidFill>
                <a:srgbClr val="FFFFFF"/>
              </a:solidFill>
              <a:latin typeface="Calibri"/>
              <a:ea typeface="Calibri"/>
              <a:cs typeface="Calibri"/>
              <a:sym typeface="Calibri"/>
            </a:endParaRPr>
          </a:p>
        </p:txBody>
      </p:sp>
      <p:sp>
        <p:nvSpPr>
          <p:cNvPr id="116" name="Google Shape;116;p1"/>
          <p:cNvSpPr txBox="1"/>
          <p:nvPr/>
        </p:nvSpPr>
        <p:spPr>
          <a:xfrm>
            <a:off x="128275" y="4595750"/>
            <a:ext cx="2167200" cy="354000"/>
          </a:xfrm>
          <a:prstGeom prst="rect">
            <a:avLst/>
          </a:prstGeom>
          <a:solidFill>
            <a:srgbClr val="0070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Requirements</a:t>
            </a:r>
            <a:endParaRPr sz="1400" b="1" i="0" u="none" strike="noStrike" cap="none" dirty="0">
              <a:solidFill>
                <a:srgbClr val="FFFFFF"/>
              </a:solidFill>
              <a:latin typeface="Calibri"/>
              <a:ea typeface="Calibri"/>
              <a:cs typeface="Calibri"/>
              <a:sym typeface="Calibri"/>
            </a:endParaRPr>
          </a:p>
        </p:txBody>
      </p:sp>
      <p:sp>
        <p:nvSpPr>
          <p:cNvPr id="117" name="Google Shape;117;p1"/>
          <p:cNvSpPr txBox="1"/>
          <p:nvPr/>
        </p:nvSpPr>
        <p:spPr>
          <a:xfrm>
            <a:off x="6840707" y="559117"/>
            <a:ext cx="2143425" cy="354000"/>
          </a:xfrm>
          <a:prstGeom prst="rect">
            <a:avLst/>
          </a:prstGeom>
          <a:solidFill>
            <a:srgbClr val="0070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Design Approach</a:t>
            </a:r>
            <a:endParaRPr sz="1400" b="1" i="0" u="none" strike="noStrike" cap="none" dirty="0">
              <a:solidFill>
                <a:srgbClr val="FFFFFF"/>
              </a:solidFill>
              <a:latin typeface="Calibri"/>
              <a:ea typeface="Calibri"/>
              <a:cs typeface="Calibri"/>
              <a:sym typeface="Calibri"/>
            </a:endParaRPr>
          </a:p>
        </p:txBody>
      </p:sp>
      <p:sp>
        <p:nvSpPr>
          <p:cNvPr id="118" name="Google Shape;118;p1"/>
          <p:cNvSpPr txBox="1"/>
          <p:nvPr/>
        </p:nvSpPr>
        <p:spPr>
          <a:xfrm>
            <a:off x="128275" y="2358375"/>
            <a:ext cx="2167200" cy="101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Times New Roman"/>
              <a:ea typeface="Times New Roman"/>
              <a:cs typeface="Times New Roman"/>
              <a:sym typeface="Times New Roman"/>
            </a:endParaRPr>
          </a:p>
        </p:txBody>
      </p:sp>
      <p:sp>
        <p:nvSpPr>
          <p:cNvPr id="119" name="Google Shape;119;p1"/>
          <p:cNvSpPr txBox="1"/>
          <p:nvPr/>
        </p:nvSpPr>
        <p:spPr>
          <a:xfrm>
            <a:off x="128275" y="819025"/>
            <a:ext cx="2133600" cy="1013400"/>
          </a:xfrm>
          <a:prstGeom prst="rect">
            <a:avLst/>
          </a:prstGeom>
          <a:noFill/>
          <a:ln>
            <a:noFill/>
          </a:ln>
        </p:spPr>
        <p:txBody>
          <a:bodyPr spcFirstLastPara="1" wrap="square" lIns="18288"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Times New Roman"/>
                <a:ea typeface="Times New Roman"/>
                <a:cs typeface="Times New Roman"/>
                <a:sym typeface="Times New Roman"/>
              </a:rPr>
              <a:t>Siemens Energy Charlotte requires a portable machine to d</a:t>
            </a:r>
            <a:r>
              <a:rPr lang="en-US" sz="1000" dirty="0">
                <a:latin typeface="Times New Roman"/>
                <a:ea typeface="Times New Roman"/>
                <a:cs typeface="Times New Roman"/>
                <a:sym typeface="Times New Roman"/>
              </a:rPr>
              <a:t>estructively remove</a:t>
            </a:r>
            <a:r>
              <a:rPr lang="en-US" sz="1000" b="0" i="0" u="none" strike="noStrike" cap="none" dirty="0">
                <a:solidFill>
                  <a:srgbClr val="000000"/>
                </a:solidFill>
                <a:latin typeface="Times New Roman"/>
                <a:ea typeface="Times New Roman"/>
                <a:cs typeface="Times New Roman"/>
                <a:sym typeface="Times New Roman"/>
              </a:rPr>
              <a:t> steel studs up to 6 inches in diameter from steam turbine casings. A modular, electric motor milling machine was designed for versatility.</a:t>
            </a:r>
            <a:endParaRPr sz="1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endParaRPr sz="1000" dirty="0">
              <a:latin typeface="Times New Roman"/>
              <a:ea typeface="Times New Roman"/>
              <a:cs typeface="Times New Roman"/>
              <a:sym typeface="Times New Roman"/>
            </a:endParaRPr>
          </a:p>
        </p:txBody>
      </p:sp>
      <p:sp>
        <p:nvSpPr>
          <p:cNvPr id="120" name="Google Shape;120;p1"/>
          <p:cNvSpPr txBox="1"/>
          <p:nvPr/>
        </p:nvSpPr>
        <p:spPr>
          <a:xfrm>
            <a:off x="147300" y="4981150"/>
            <a:ext cx="2133600" cy="1543500"/>
          </a:xfrm>
          <a:prstGeom prst="rect">
            <a:avLst/>
          </a:prstGeom>
          <a:noFill/>
          <a:ln>
            <a:noFill/>
          </a:ln>
        </p:spPr>
        <p:txBody>
          <a:bodyPr spcFirstLastPara="1" wrap="square" lIns="91425" tIns="0" rIns="0" bIns="0" anchor="t" anchorCtr="0">
            <a:noAutofit/>
          </a:bodyPr>
          <a:lstStyle/>
          <a:p>
            <a:pPr marL="91440" marR="0" lvl="0" indent="-91440" algn="l" rtl="0">
              <a:lnSpc>
                <a:spcPct val="100000"/>
              </a:lnSpc>
              <a:spcBef>
                <a:spcPts val="0"/>
              </a:spcBef>
              <a:spcAft>
                <a:spcPts val="0"/>
              </a:spcAft>
              <a:buSzPts val="1000"/>
              <a:buFont typeface="Times New Roman"/>
              <a:buChar char="●"/>
            </a:pPr>
            <a:r>
              <a:rPr lang="en-US" sz="1000" b="0" i="0" u="none" strike="noStrike" cap="none" dirty="0">
                <a:latin typeface="Times New Roman"/>
                <a:ea typeface="Times New Roman"/>
                <a:cs typeface="Times New Roman"/>
                <a:sym typeface="Times New Roman"/>
              </a:rPr>
              <a:t>Portable</a:t>
            </a:r>
            <a:endParaRPr sz="1000" b="0" i="0" u="none" strike="noStrike" cap="none" dirty="0">
              <a:latin typeface="Times New Roman"/>
              <a:ea typeface="Times New Roman"/>
              <a:cs typeface="Times New Roman"/>
              <a:sym typeface="Times New Roman"/>
            </a:endParaRPr>
          </a:p>
          <a:p>
            <a:pPr marL="91440" marR="0" lvl="0" indent="-91440" algn="l" rtl="0">
              <a:lnSpc>
                <a:spcPct val="100000"/>
              </a:lnSpc>
              <a:spcBef>
                <a:spcPts val="0"/>
              </a:spcBef>
              <a:spcAft>
                <a:spcPts val="0"/>
              </a:spcAft>
              <a:buSzPts val="1000"/>
              <a:buFont typeface="Times New Roman"/>
              <a:buChar char="●"/>
            </a:pPr>
            <a:r>
              <a:rPr lang="en-US" sz="1000" b="0" i="0" u="none" strike="noStrike" cap="none" dirty="0">
                <a:latin typeface="Times New Roman"/>
                <a:ea typeface="Times New Roman"/>
                <a:cs typeface="Times New Roman"/>
                <a:sym typeface="Times New Roman"/>
              </a:rPr>
              <a:t>0.5-6” drill capability</a:t>
            </a:r>
            <a:endParaRPr sz="1000" b="0" i="0" u="none" strike="noStrike" cap="none" dirty="0">
              <a:latin typeface="Times New Roman"/>
              <a:ea typeface="Times New Roman"/>
              <a:cs typeface="Times New Roman"/>
              <a:sym typeface="Times New Roman"/>
            </a:endParaRPr>
          </a:p>
          <a:p>
            <a:pPr marL="91440" marR="0" lvl="0" indent="-91440" algn="l" rtl="0">
              <a:lnSpc>
                <a:spcPct val="100000"/>
              </a:lnSpc>
              <a:spcBef>
                <a:spcPts val="0"/>
              </a:spcBef>
              <a:spcAft>
                <a:spcPts val="0"/>
              </a:spcAft>
              <a:buSzPts val="1000"/>
              <a:buFont typeface="Times New Roman"/>
              <a:buChar char="●"/>
            </a:pPr>
            <a:r>
              <a:rPr lang="en-US" sz="1000" b="0" i="0" u="none" strike="noStrike" cap="none" dirty="0">
                <a:latin typeface="Times New Roman"/>
                <a:ea typeface="Times New Roman"/>
                <a:cs typeface="Times New Roman"/>
                <a:sym typeface="Times New Roman"/>
              </a:rPr>
              <a:t>Drill up to 8” deep studs </a:t>
            </a:r>
            <a:endParaRPr sz="1000" b="0" i="0" u="none" strike="noStrike" cap="none" dirty="0">
              <a:latin typeface="Times New Roman"/>
              <a:ea typeface="Times New Roman"/>
              <a:cs typeface="Times New Roman"/>
              <a:sym typeface="Times New Roman"/>
            </a:endParaRPr>
          </a:p>
          <a:p>
            <a:pPr marL="91440" marR="0" lvl="0" indent="-91440" algn="l" rtl="0">
              <a:lnSpc>
                <a:spcPct val="100000"/>
              </a:lnSpc>
              <a:spcBef>
                <a:spcPts val="0"/>
              </a:spcBef>
              <a:spcAft>
                <a:spcPts val="0"/>
              </a:spcAft>
              <a:buSzPts val="1000"/>
              <a:buFont typeface="Times New Roman"/>
              <a:buChar char="●"/>
            </a:pPr>
            <a:r>
              <a:rPr lang="en-US" sz="1000" b="0" i="0" u="none" strike="noStrike" cap="none" dirty="0">
                <a:latin typeface="Times New Roman"/>
                <a:ea typeface="Times New Roman"/>
                <a:cs typeface="Times New Roman"/>
                <a:sym typeface="Times New Roman"/>
              </a:rPr>
              <a:t>Multiple drill operations per setup</a:t>
            </a:r>
            <a:endParaRPr sz="1000" b="0" i="0" u="none" strike="noStrike" cap="none" dirty="0">
              <a:latin typeface="Times New Roman"/>
              <a:ea typeface="Times New Roman"/>
              <a:cs typeface="Times New Roman"/>
              <a:sym typeface="Times New Roman"/>
            </a:endParaRPr>
          </a:p>
          <a:p>
            <a:pPr marL="91440" marR="0" lvl="0" indent="-91440" algn="l" rtl="0">
              <a:lnSpc>
                <a:spcPct val="100000"/>
              </a:lnSpc>
              <a:spcBef>
                <a:spcPts val="0"/>
              </a:spcBef>
              <a:spcAft>
                <a:spcPts val="0"/>
              </a:spcAft>
              <a:buSzPts val="1000"/>
              <a:buFont typeface="Times New Roman"/>
              <a:buChar char="●"/>
            </a:pPr>
            <a:r>
              <a:rPr lang="en-US" sz="1000" b="0" i="0" u="none" strike="noStrike" cap="none" dirty="0">
                <a:latin typeface="Times New Roman"/>
                <a:ea typeface="Times New Roman"/>
                <a:cs typeface="Times New Roman"/>
                <a:sym typeface="Times New Roman"/>
              </a:rPr>
              <a:t>Safety compliant</a:t>
            </a:r>
            <a:endParaRPr sz="1000" b="0" i="0" u="none" strike="noStrike" cap="none" dirty="0">
              <a:latin typeface="Times New Roman"/>
              <a:ea typeface="Times New Roman"/>
              <a:cs typeface="Times New Roman"/>
              <a:sym typeface="Times New Roman"/>
            </a:endParaRPr>
          </a:p>
          <a:p>
            <a:pPr marL="91440" marR="0" lvl="0" indent="-91440" algn="l" rtl="0">
              <a:lnSpc>
                <a:spcPct val="100000"/>
              </a:lnSpc>
              <a:spcBef>
                <a:spcPts val="0"/>
              </a:spcBef>
              <a:spcAft>
                <a:spcPts val="0"/>
              </a:spcAft>
              <a:buSzPts val="1000"/>
              <a:buFont typeface="Times New Roman"/>
              <a:buChar char="●"/>
            </a:pPr>
            <a:r>
              <a:rPr lang="en-US" sz="1000" b="0" i="0" u="none" strike="noStrike" cap="none" dirty="0">
                <a:latin typeface="Times New Roman"/>
                <a:ea typeface="Times New Roman"/>
                <a:cs typeface="Times New Roman"/>
                <a:sym typeface="Times New Roman"/>
              </a:rPr>
              <a:t>Operable by a single individual</a:t>
            </a:r>
            <a:endParaRPr sz="1000" b="0" i="0" u="none" strike="noStrike" cap="none" dirty="0">
              <a:latin typeface="Times New Roman"/>
              <a:ea typeface="Times New Roman"/>
              <a:cs typeface="Times New Roman"/>
              <a:sym typeface="Times New Roman"/>
            </a:endParaRPr>
          </a:p>
          <a:p>
            <a:pPr marL="91440" marR="0" lvl="0" indent="-91440" algn="l" rtl="0">
              <a:lnSpc>
                <a:spcPct val="100000"/>
              </a:lnSpc>
              <a:spcBef>
                <a:spcPts val="0"/>
              </a:spcBef>
              <a:spcAft>
                <a:spcPts val="0"/>
              </a:spcAft>
              <a:buSzPts val="1000"/>
              <a:buFont typeface="Times New Roman"/>
              <a:buChar char="●"/>
            </a:pPr>
            <a:r>
              <a:rPr lang="en-US" sz="1000" b="0" i="0" u="none" strike="noStrike" cap="none" dirty="0">
                <a:latin typeface="Times New Roman"/>
                <a:ea typeface="Times New Roman"/>
                <a:cs typeface="Times New Roman"/>
                <a:sym typeface="Times New Roman"/>
              </a:rPr>
              <a:t>Relatively low setup time</a:t>
            </a:r>
            <a:endParaRPr sz="1000" b="0" i="0" u="none" strike="noStrike" cap="none" dirty="0">
              <a:latin typeface="Times New Roman"/>
              <a:ea typeface="Times New Roman"/>
              <a:cs typeface="Times New Roman"/>
              <a:sym typeface="Times New Roman"/>
            </a:endParaRPr>
          </a:p>
          <a:p>
            <a:pPr marL="91440" marR="0" lvl="0" indent="-91440" algn="l" rtl="0">
              <a:lnSpc>
                <a:spcPct val="100000"/>
              </a:lnSpc>
              <a:spcBef>
                <a:spcPts val="0"/>
              </a:spcBef>
              <a:spcAft>
                <a:spcPts val="0"/>
              </a:spcAft>
              <a:buSzPts val="1000"/>
              <a:buFont typeface="Times New Roman"/>
              <a:buChar char="●"/>
            </a:pPr>
            <a:r>
              <a:rPr lang="en-US" sz="1000" b="0" i="0" u="none" strike="noStrike" cap="none" dirty="0">
                <a:latin typeface="Times New Roman"/>
                <a:ea typeface="Times New Roman"/>
                <a:cs typeface="Times New Roman"/>
                <a:sym typeface="Times New Roman"/>
              </a:rPr>
              <a:t>Comparable drilling time to HBM</a:t>
            </a:r>
            <a:endParaRPr sz="1000" b="0" i="0" u="none" strike="noStrike" cap="none" dirty="0">
              <a:latin typeface="Times New Roman"/>
              <a:ea typeface="Times New Roman"/>
              <a:cs typeface="Times New Roman"/>
              <a:sym typeface="Times New Roman"/>
            </a:endParaRPr>
          </a:p>
          <a:p>
            <a:pPr marL="91440" marR="0" lvl="0" indent="-91440" algn="l" rtl="0">
              <a:lnSpc>
                <a:spcPct val="100000"/>
              </a:lnSpc>
              <a:spcBef>
                <a:spcPts val="0"/>
              </a:spcBef>
              <a:spcAft>
                <a:spcPts val="0"/>
              </a:spcAft>
              <a:buSzPts val="1000"/>
              <a:buFont typeface="Times New Roman"/>
              <a:buChar char="●"/>
            </a:pPr>
            <a:r>
              <a:rPr lang="en-US" sz="1000" b="0" i="0" u="none" strike="noStrike" cap="none" dirty="0">
                <a:latin typeface="Times New Roman"/>
                <a:ea typeface="Times New Roman"/>
                <a:cs typeface="Times New Roman"/>
                <a:sym typeface="Times New Roman"/>
              </a:rPr>
              <a:t>Coolant to prevent work hardening</a:t>
            </a:r>
            <a:endParaRPr sz="1000" b="0" i="0" u="none" strike="noStrike" cap="none" dirty="0">
              <a:latin typeface="Times New Roman"/>
              <a:ea typeface="Times New Roman"/>
              <a:cs typeface="Times New Roman"/>
              <a:sym typeface="Times New Roman"/>
            </a:endParaRPr>
          </a:p>
          <a:p>
            <a:pPr marL="91440" marR="0" lvl="0" indent="-91440" algn="l" rtl="0">
              <a:lnSpc>
                <a:spcPct val="100000"/>
              </a:lnSpc>
              <a:spcBef>
                <a:spcPts val="0"/>
              </a:spcBef>
              <a:spcAft>
                <a:spcPts val="0"/>
              </a:spcAft>
              <a:buSzPts val="1000"/>
              <a:buFont typeface="Times New Roman"/>
              <a:buChar char="●"/>
            </a:pPr>
            <a:r>
              <a:rPr lang="en-US" sz="1000" b="0" i="0" u="none" strike="noStrike" cap="none" dirty="0">
                <a:latin typeface="Times New Roman"/>
                <a:ea typeface="Times New Roman"/>
                <a:cs typeface="Times New Roman"/>
                <a:sym typeface="Times New Roman"/>
              </a:rPr>
              <a:t>Full operations and safety manuals</a:t>
            </a:r>
            <a:endParaRPr sz="1000" b="0" i="0" u="none" strike="noStrike" cap="none" dirty="0">
              <a:latin typeface="Times New Roman"/>
              <a:ea typeface="Times New Roman"/>
              <a:cs typeface="Times New Roman"/>
              <a:sym typeface="Times New Roman"/>
            </a:endParaRPr>
          </a:p>
        </p:txBody>
      </p:sp>
      <p:sp>
        <p:nvSpPr>
          <p:cNvPr id="121" name="Google Shape;121;p1"/>
          <p:cNvSpPr txBox="1"/>
          <p:nvPr/>
        </p:nvSpPr>
        <p:spPr>
          <a:xfrm rot="9541512">
            <a:off x="-691025" y="2950425"/>
            <a:ext cx="300" cy="4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noFill/>
                <a:latin typeface="Calibri"/>
                <a:ea typeface="Calibri"/>
                <a:cs typeface="Calibri"/>
                <a:sym typeface="Calibri"/>
              </a:rPr>
              <a:t>Overview</a:t>
            </a:r>
            <a:endParaRPr sz="1400" b="1" i="0" u="none" strike="noStrike" cap="none" dirty="0">
              <a:no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122" name="Google Shape;122;p1"/>
          <p:cNvSpPr txBox="1"/>
          <p:nvPr/>
        </p:nvSpPr>
        <p:spPr>
          <a:xfrm>
            <a:off x="6829943" y="4768680"/>
            <a:ext cx="2167200" cy="354000"/>
          </a:xfrm>
          <a:prstGeom prst="rect">
            <a:avLst/>
          </a:prstGeom>
          <a:solidFill>
            <a:srgbClr val="00703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Calculations</a:t>
            </a:r>
            <a:endParaRPr sz="1400" b="1" i="0" u="none" strike="noStrike" cap="none">
              <a:solidFill>
                <a:srgbClr val="FFFFFF"/>
              </a:solidFill>
              <a:latin typeface="Calibri"/>
              <a:ea typeface="Calibri"/>
              <a:cs typeface="Calibri"/>
              <a:sym typeface="Calibri"/>
            </a:endParaRPr>
          </a:p>
        </p:txBody>
      </p:sp>
      <p:pic>
        <p:nvPicPr>
          <p:cNvPr id="123" name="Google Shape;123;p1"/>
          <p:cNvPicPr preferRelativeResize="0"/>
          <p:nvPr/>
        </p:nvPicPr>
        <p:blipFill rotWithShape="1">
          <a:blip r:embed="rId8">
            <a:alphaModFix/>
          </a:blip>
          <a:srcRect r="16852"/>
          <a:stretch/>
        </p:blipFill>
        <p:spPr>
          <a:xfrm>
            <a:off x="6845191" y="3323951"/>
            <a:ext cx="2114551" cy="1371524"/>
          </a:xfrm>
          <a:prstGeom prst="rect">
            <a:avLst/>
          </a:prstGeom>
          <a:noFill/>
          <a:ln>
            <a:noFill/>
          </a:ln>
        </p:spPr>
      </p:pic>
      <p:sp>
        <p:nvSpPr>
          <p:cNvPr id="124" name="Google Shape;124;p1"/>
          <p:cNvSpPr txBox="1"/>
          <p:nvPr/>
        </p:nvSpPr>
        <p:spPr>
          <a:xfrm>
            <a:off x="133350" y="2305875"/>
            <a:ext cx="2133600" cy="1989900"/>
          </a:xfrm>
          <a:prstGeom prst="rect">
            <a:avLst/>
          </a:prstGeom>
          <a:noFill/>
          <a:ln>
            <a:noFill/>
          </a:ln>
        </p:spPr>
        <p:txBody>
          <a:bodyPr spcFirstLastPara="1" wrap="square" lIns="18288"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Times New Roman"/>
                <a:ea typeface="Times New Roman"/>
                <a:cs typeface="Times New Roman"/>
                <a:sym typeface="Times New Roman"/>
              </a:rPr>
              <a:t>This project began with the need to remove large studs from turbine casings.  Siemens Energy Charlotte currently uses large Horizontal Boring Machines (HBM) machines that take up to 8 hours to set up and another 30 hours to remove all studs from a casing. This takes up valuable machine time that could be spent on other more important tasks and causes a bottleneck in the facilities production. To increase Siemens’ throughput and to save customers money, a more time efficient process is required</a:t>
            </a:r>
            <a:endParaRPr sz="1000" b="0" i="0" u="none" strike="noStrike" cap="none" dirty="0">
              <a:solidFill>
                <a:srgbClr val="000000"/>
              </a:solidFill>
              <a:latin typeface="Times New Roman"/>
              <a:ea typeface="Times New Roman"/>
              <a:cs typeface="Times New Roman"/>
              <a:sym typeface="Times New Roman"/>
            </a:endParaRPr>
          </a:p>
        </p:txBody>
      </p:sp>
      <p:sp>
        <p:nvSpPr>
          <p:cNvPr id="125" name="Google Shape;125;p1"/>
          <p:cNvSpPr txBox="1"/>
          <p:nvPr/>
        </p:nvSpPr>
        <p:spPr>
          <a:xfrm>
            <a:off x="6849668" y="5122680"/>
            <a:ext cx="2167200" cy="1419900"/>
          </a:xfrm>
          <a:prstGeom prst="rect">
            <a:avLst/>
          </a:prstGeom>
          <a:noFill/>
          <a:ln>
            <a:noFill/>
          </a:ln>
        </p:spPr>
        <p:txBody>
          <a:bodyPr spcFirstLastPara="1" wrap="square" lIns="18288" tIns="0" rIns="9144"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Times New Roman"/>
                <a:ea typeface="Times New Roman"/>
                <a:cs typeface="Times New Roman"/>
                <a:sym typeface="Times New Roman"/>
              </a:rPr>
              <a:t>Max Feed Rate:                    0.010 in/rev.</a:t>
            </a:r>
            <a:endParaRPr sz="1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Times New Roman"/>
                <a:ea typeface="Times New Roman"/>
                <a:cs typeface="Times New Roman"/>
                <a:sym typeface="Times New Roman"/>
              </a:rPr>
              <a:t>Max Drilling Time:                         5 min </a:t>
            </a:r>
            <a:endParaRPr sz="1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Times New Roman"/>
                <a:ea typeface="Times New Roman"/>
                <a:cs typeface="Times New Roman"/>
                <a:sym typeface="Times New Roman"/>
              </a:rPr>
              <a:t>Max Torque:                             1400 ft-lb </a:t>
            </a:r>
            <a:endParaRPr sz="1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Times New Roman"/>
                <a:ea typeface="Times New Roman"/>
                <a:cs typeface="Times New Roman"/>
                <a:sym typeface="Times New Roman"/>
              </a:rPr>
              <a:t>Max Power:                                   7.7 HP  </a:t>
            </a:r>
            <a:endParaRPr sz="1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Times New Roman"/>
                <a:ea typeface="Times New Roman"/>
                <a:cs typeface="Times New Roman"/>
                <a:sym typeface="Times New Roman"/>
              </a:rPr>
              <a:t>Thrust Force:                              3000 lbf</a:t>
            </a:r>
            <a:endParaRPr sz="1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Times New Roman"/>
                <a:ea typeface="Times New Roman"/>
                <a:cs typeface="Times New Roman"/>
                <a:sym typeface="Times New Roman"/>
              </a:rPr>
              <a:t>Max Stress:                                15.8 KSI</a:t>
            </a:r>
            <a:endParaRPr sz="1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Times New Roman"/>
                <a:ea typeface="Times New Roman"/>
                <a:cs typeface="Times New Roman"/>
                <a:sym typeface="Times New Roman"/>
              </a:rPr>
              <a:t>Leg Deflection:                           0.017 in</a:t>
            </a:r>
            <a:endParaRPr sz="1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Times New Roman"/>
                <a:ea typeface="Times New Roman"/>
                <a:cs typeface="Times New Roman"/>
                <a:sym typeface="Times New Roman"/>
              </a:rPr>
              <a:t>Frame Deflection:                       0.002 in</a:t>
            </a:r>
            <a:endParaRPr sz="1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Times New Roman"/>
                <a:ea typeface="Times New Roman"/>
                <a:cs typeface="Times New Roman"/>
                <a:sym typeface="Times New Roman"/>
              </a:rPr>
              <a:t>Deflection Safety Factor:   	   4.5</a:t>
            </a:r>
            <a:endParaRPr sz="1000" b="0" i="0" u="none" strike="noStrike" cap="none" dirty="0">
              <a:solidFill>
                <a:srgbClr val="000000"/>
              </a:solidFill>
              <a:latin typeface="Times New Roman"/>
              <a:ea typeface="Times New Roman"/>
              <a:cs typeface="Times New Roman"/>
              <a:sym typeface="Times New Roman"/>
            </a:endParaRPr>
          </a:p>
        </p:txBody>
      </p:sp>
      <p:sp>
        <p:nvSpPr>
          <p:cNvPr id="126" name="Google Shape;126;p1"/>
          <p:cNvSpPr txBox="1"/>
          <p:nvPr/>
        </p:nvSpPr>
        <p:spPr>
          <a:xfrm>
            <a:off x="6878623" y="901706"/>
            <a:ext cx="2114700" cy="2395800"/>
          </a:xfrm>
          <a:prstGeom prst="rect">
            <a:avLst/>
          </a:prstGeom>
          <a:noFill/>
          <a:ln>
            <a:noFill/>
          </a:ln>
        </p:spPr>
        <p:txBody>
          <a:bodyPr spcFirstLastPara="1" wrap="square" lIns="18288"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latin typeface="Times New Roman"/>
                <a:ea typeface="Times New Roman"/>
                <a:cs typeface="Times New Roman"/>
                <a:sym typeface="Times New Roman"/>
              </a:rPr>
              <a:t>This machine was designed with a modular setup to allow for maximum versatility with different sized casings, studs and location of studs. The milling head is positioned on two sets of linear rails which allow for precise movement in the x and y direction to locate the desired stud. The number of legs and their location are also adjustable via dovetail blocks to allow this machine to be used on nearly any turbine casing. A 15 horsepower electric milling head was chosen for versatility and variable speeds. Electromagnets on the legs allow for proper clamping force in any location.</a:t>
            </a:r>
            <a:endParaRPr sz="1000" b="0" i="0" u="none" strike="noStrike" cap="none" dirty="0">
              <a:latin typeface="Calibri"/>
              <a:ea typeface="Calibri"/>
              <a:cs typeface="Calibri"/>
              <a:sym typeface="Calibri"/>
            </a:endParaRPr>
          </a:p>
        </p:txBody>
      </p:sp>
      <p:sp>
        <p:nvSpPr>
          <p:cNvPr id="2" name="Rectangle 1">
            <a:extLst>
              <a:ext uri="{FF2B5EF4-FFF2-40B4-BE49-F238E27FC236}">
                <a16:creationId xmlns:a16="http://schemas.microsoft.com/office/drawing/2014/main" id="{752E04C1-954F-4007-9FED-9198474AF598}"/>
              </a:ext>
            </a:extLst>
          </p:cNvPr>
          <p:cNvSpPr/>
          <p:nvPr/>
        </p:nvSpPr>
        <p:spPr>
          <a:xfrm>
            <a:off x="114500" y="457500"/>
            <a:ext cx="2162600" cy="13714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36D51E7-962B-48BA-AA78-24932F2D0DFD}"/>
              </a:ext>
            </a:extLst>
          </p:cNvPr>
          <p:cNvSpPr/>
          <p:nvPr/>
        </p:nvSpPr>
        <p:spPr>
          <a:xfrm>
            <a:off x="114500" y="1945888"/>
            <a:ext cx="2180975" cy="25263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6704786-4856-4045-BF57-2F7D053C431B}"/>
              </a:ext>
            </a:extLst>
          </p:cNvPr>
          <p:cNvSpPr/>
          <p:nvPr/>
        </p:nvSpPr>
        <p:spPr>
          <a:xfrm>
            <a:off x="114325" y="4613724"/>
            <a:ext cx="2176450" cy="1897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0A07A7-E098-4268-84A7-2E98EF5BF1E3}"/>
              </a:ext>
            </a:extLst>
          </p:cNvPr>
          <p:cNvSpPr/>
          <p:nvPr/>
        </p:nvSpPr>
        <p:spPr>
          <a:xfrm>
            <a:off x="6831516" y="550513"/>
            <a:ext cx="2153250" cy="27893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8756ED-7AB8-42C0-A16C-B5400BB9B5C1}"/>
              </a:ext>
            </a:extLst>
          </p:cNvPr>
          <p:cNvSpPr/>
          <p:nvPr/>
        </p:nvSpPr>
        <p:spPr>
          <a:xfrm>
            <a:off x="6836918" y="4760948"/>
            <a:ext cx="2153250" cy="17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oster slide">
            <a:hlinkClick r:id="" action="ppaction://media"/>
            <a:extLst>
              <a:ext uri="{FF2B5EF4-FFF2-40B4-BE49-F238E27FC236}">
                <a16:creationId xmlns:a16="http://schemas.microsoft.com/office/drawing/2014/main" id="{5F0295DE-27B0-45F4-BB73-01871D54CC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600" y="3643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
          <p:cNvSpPr txBox="1"/>
          <p:nvPr/>
        </p:nvSpPr>
        <p:spPr>
          <a:xfrm>
            <a:off x="685800" y="268325"/>
            <a:ext cx="77724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703C"/>
                </a:solidFill>
                <a:latin typeface="Arial"/>
                <a:ea typeface="Arial"/>
                <a:cs typeface="Arial"/>
                <a:sym typeface="Arial"/>
              </a:rPr>
              <a:t>Our Team and Sponsors </a:t>
            </a:r>
            <a:endParaRPr sz="1400" b="0" i="0" u="none" strike="noStrike" cap="none">
              <a:solidFill>
                <a:srgbClr val="000000"/>
              </a:solidFill>
              <a:latin typeface="Arial"/>
              <a:ea typeface="Arial"/>
              <a:cs typeface="Arial"/>
              <a:sym typeface="Arial"/>
            </a:endParaRPr>
          </a:p>
        </p:txBody>
      </p:sp>
      <p:pic>
        <p:nvPicPr>
          <p:cNvPr id="132" name="Google Shape;132;p2"/>
          <p:cNvPicPr preferRelativeResize="0"/>
          <p:nvPr/>
        </p:nvPicPr>
        <p:blipFill rotWithShape="1">
          <a:blip r:embed="rId5">
            <a:alphaModFix/>
          </a:blip>
          <a:srcRect t="38665" b="40888"/>
          <a:stretch/>
        </p:blipFill>
        <p:spPr>
          <a:xfrm>
            <a:off x="5417050" y="1112550"/>
            <a:ext cx="2979350" cy="602394"/>
          </a:xfrm>
          <a:prstGeom prst="rect">
            <a:avLst/>
          </a:prstGeom>
          <a:noFill/>
          <a:ln>
            <a:noFill/>
          </a:ln>
        </p:spPr>
      </p:pic>
      <p:pic>
        <p:nvPicPr>
          <p:cNvPr id="133" name="Google Shape;133;p2"/>
          <p:cNvPicPr preferRelativeResize="0"/>
          <p:nvPr/>
        </p:nvPicPr>
        <p:blipFill rotWithShape="1">
          <a:blip r:embed="rId6">
            <a:alphaModFix/>
          </a:blip>
          <a:srcRect/>
          <a:stretch/>
        </p:blipFill>
        <p:spPr>
          <a:xfrm>
            <a:off x="685790" y="970125"/>
            <a:ext cx="2979350" cy="744825"/>
          </a:xfrm>
          <a:prstGeom prst="rect">
            <a:avLst/>
          </a:prstGeom>
          <a:noFill/>
          <a:ln>
            <a:noFill/>
          </a:ln>
        </p:spPr>
      </p:pic>
      <p:sp>
        <p:nvSpPr>
          <p:cNvPr id="134" name="Google Shape;134;p2"/>
          <p:cNvSpPr txBox="1">
            <a:spLocks noGrp="1"/>
          </p:cNvSpPr>
          <p:nvPr>
            <p:ph type="sldNum" idx="12"/>
          </p:nvPr>
        </p:nvSpPr>
        <p:spPr>
          <a:xfrm>
            <a:off x="6687150" y="63697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00703C"/>
                </a:solidFill>
              </a:rPr>
              <a:t>2</a:t>
            </a:fld>
            <a:endParaRPr>
              <a:solidFill>
                <a:srgbClr val="00703C"/>
              </a:solidFill>
            </a:endParaRPr>
          </a:p>
        </p:txBody>
      </p:sp>
      <p:sp>
        <p:nvSpPr>
          <p:cNvPr id="135" name="Google Shape;135;p2"/>
          <p:cNvSpPr txBox="1"/>
          <p:nvPr/>
        </p:nvSpPr>
        <p:spPr>
          <a:xfrm>
            <a:off x="344550" y="2116425"/>
            <a:ext cx="4167000" cy="34095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0"/>
              </a:spcBef>
              <a:spcAft>
                <a:spcPts val="0"/>
              </a:spcAft>
              <a:buClr>
                <a:srgbClr val="00703C"/>
              </a:buClr>
              <a:buSzPts val="2000"/>
              <a:buFont typeface="Arial"/>
              <a:buChar char="●"/>
            </a:pPr>
            <a:r>
              <a:rPr lang="en-US" sz="2000" b="0" i="0" u="none" strike="noStrike" cap="none">
                <a:solidFill>
                  <a:srgbClr val="00703C"/>
                </a:solidFill>
                <a:latin typeface="Arial"/>
                <a:ea typeface="Arial"/>
                <a:cs typeface="Arial"/>
                <a:sym typeface="Arial"/>
              </a:rPr>
              <a:t>Dustin Jones </a:t>
            </a:r>
            <a:endParaRPr sz="2000" b="0" i="0" u="none" strike="noStrike" cap="none">
              <a:solidFill>
                <a:srgbClr val="00703C"/>
              </a:solidFill>
              <a:latin typeface="Arial"/>
              <a:ea typeface="Arial"/>
              <a:cs typeface="Arial"/>
              <a:sym typeface="Arial"/>
            </a:endParaRPr>
          </a:p>
          <a:p>
            <a:pPr marL="457200" marR="0" lvl="0" indent="-355600" algn="l" rtl="0">
              <a:lnSpc>
                <a:spcPct val="100000"/>
              </a:lnSpc>
              <a:spcBef>
                <a:spcPts val="0"/>
              </a:spcBef>
              <a:spcAft>
                <a:spcPts val="0"/>
              </a:spcAft>
              <a:buClr>
                <a:srgbClr val="00703C"/>
              </a:buClr>
              <a:buSzPts val="2000"/>
              <a:buFont typeface="Arial"/>
              <a:buChar char="●"/>
            </a:pPr>
            <a:r>
              <a:rPr lang="en-US" sz="2000" b="0" i="0" u="none" strike="noStrike" cap="none">
                <a:solidFill>
                  <a:srgbClr val="00703C"/>
                </a:solidFill>
                <a:latin typeface="Arial"/>
                <a:ea typeface="Arial"/>
                <a:cs typeface="Arial"/>
                <a:sym typeface="Arial"/>
              </a:rPr>
              <a:t>Mesfin Kidane </a:t>
            </a:r>
            <a:endParaRPr sz="2000" b="0" i="0" u="none" strike="noStrike" cap="none">
              <a:solidFill>
                <a:srgbClr val="00703C"/>
              </a:solidFill>
              <a:latin typeface="Arial"/>
              <a:ea typeface="Arial"/>
              <a:cs typeface="Arial"/>
              <a:sym typeface="Arial"/>
            </a:endParaRPr>
          </a:p>
          <a:p>
            <a:pPr marL="457200" marR="0" lvl="0" indent="-355600" algn="l" rtl="0">
              <a:lnSpc>
                <a:spcPct val="100000"/>
              </a:lnSpc>
              <a:spcBef>
                <a:spcPts val="0"/>
              </a:spcBef>
              <a:spcAft>
                <a:spcPts val="0"/>
              </a:spcAft>
              <a:buClr>
                <a:srgbClr val="00703C"/>
              </a:buClr>
              <a:buSzPts val="2000"/>
              <a:buFont typeface="Arial"/>
              <a:buChar char="●"/>
            </a:pPr>
            <a:r>
              <a:rPr lang="en-US" sz="2000" b="0" i="0" u="none" strike="noStrike" cap="none">
                <a:solidFill>
                  <a:srgbClr val="00703C"/>
                </a:solidFill>
                <a:latin typeface="Arial"/>
                <a:ea typeface="Arial"/>
                <a:cs typeface="Arial"/>
                <a:sym typeface="Arial"/>
              </a:rPr>
              <a:t>Garrett Colby </a:t>
            </a:r>
            <a:endParaRPr sz="2000" b="0" i="0" u="none" strike="noStrike" cap="none">
              <a:solidFill>
                <a:srgbClr val="00703C"/>
              </a:solidFill>
              <a:latin typeface="Arial"/>
              <a:ea typeface="Arial"/>
              <a:cs typeface="Arial"/>
              <a:sym typeface="Arial"/>
            </a:endParaRPr>
          </a:p>
          <a:p>
            <a:pPr marL="457200" marR="0" lvl="0" indent="-355600" algn="l" rtl="0">
              <a:lnSpc>
                <a:spcPct val="100000"/>
              </a:lnSpc>
              <a:spcBef>
                <a:spcPts val="0"/>
              </a:spcBef>
              <a:spcAft>
                <a:spcPts val="0"/>
              </a:spcAft>
              <a:buClr>
                <a:srgbClr val="00703C"/>
              </a:buClr>
              <a:buSzPts val="2000"/>
              <a:buFont typeface="Arial"/>
              <a:buChar char="●"/>
            </a:pPr>
            <a:r>
              <a:rPr lang="en-US" sz="2000" b="0" i="0" u="none" strike="noStrike" cap="none">
                <a:solidFill>
                  <a:srgbClr val="00703C"/>
                </a:solidFill>
                <a:latin typeface="Arial"/>
                <a:ea typeface="Arial"/>
                <a:cs typeface="Arial"/>
                <a:sym typeface="Arial"/>
              </a:rPr>
              <a:t>Timothy Steele </a:t>
            </a:r>
            <a:endParaRPr sz="2000" b="0" i="0" u="none" strike="noStrike" cap="none">
              <a:solidFill>
                <a:srgbClr val="00703C"/>
              </a:solidFill>
              <a:latin typeface="Arial"/>
              <a:ea typeface="Arial"/>
              <a:cs typeface="Arial"/>
              <a:sym typeface="Arial"/>
            </a:endParaRPr>
          </a:p>
          <a:p>
            <a:pPr marL="457200" marR="0" lvl="0" indent="-355600" algn="l" rtl="0">
              <a:lnSpc>
                <a:spcPct val="100000"/>
              </a:lnSpc>
              <a:spcBef>
                <a:spcPts val="0"/>
              </a:spcBef>
              <a:spcAft>
                <a:spcPts val="0"/>
              </a:spcAft>
              <a:buClr>
                <a:srgbClr val="00703C"/>
              </a:buClr>
              <a:buSzPts val="2000"/>
              <a:buFont typeface="Arial"/>
              <a:buChar char="●"/>
            </a:pPr>
            <a:r>
              <a:rPr lang="en-US" sz="2000" b="0" i="0" u="none" strike="noStrike" cap="none">
                <a:solidFill>
                  <a:srgbClr val="00703C"/>
                </a:solidFill>
                <a:latin typeface="Arial"/>
                <a:ea typeface="Arial"/>
                <a:cs typeface="Arial"/>
                <a:sym typeface="Arial"/>
              </a:rPr>
              <a:t>AJ Jorsey </a:t>
            </a:r>
            <a:endParaRPr sz="2000" b="0" i="0" u="none" strike="noStrike" cap="none">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703C"/>
              </a:solidFill>
              <a:latin typeface="Arial"/>
              <a:ea typeface="Arial"/>
              <a:cs typeface="Arial"/>
              <a:sym typeface="Arial"/>
            </a:endParaRPr>
          </a:p>
          <a:p>
            <a:pPr marL="457200" marR="0" lvl="0" indent="-355600" algn="l" rtl="0">
              <a:lnSpc>
                <a:spcPct val="100000"/>
              </a:lnSpc>
              <a:spcBef>
                <a:spcPts val="0"/>
              </a:spcBef>
              <a:spcAft>
                <a:spcPts val="0"/>
              </a:spcAft>
              <a:buClr>
                <a:srgbClr val="00703C"/>
              </a:buClr>
              <a:buSzPts val="2000"/>
              <a:buFont typeface="Arial"/>
              <a:buChar char="●"/>
            </a:pPr>
            <a:r>
              <a:rPr lang="en-US" sz="2000" b="0" i="0" u="none" strike="noStrike" cap="none">
                <a:solidFill>
                  <a:srgbClr val="00703C"/>
                </a:solidFill>
                <a:latin typeface="Arial"/>
                <a:ea typeface="Arial"/>
                <a:cs typeface="Arial"/>
                <a:sym typeface="Arial"/>
              </a:rPr>
              <a:t>Ashley Spry, Faculty Mentor </a:t>
            </a:r>
            <a:endParaRPr sz="2000" b="0" i="0" u="none" strike="noStrike" cap="none">
              <a:solidFill>
                <a:srgbClr val="00703C"/>
              </a:solidFill>
              <a:latin typeface="Arial"/>
              <a:ea typeface="Arial"/>
              <a:cs typeface="Arial"/>
              <a:sym typeface="Arial"/>
            </a:endParaRPr>
          </a:p>
          <a:p>
            <a:pPr marL="457200" marR="0" lvl="0" indent="-355600" algn="l" rtl="0">
              <a:lnSpc>
                <a:spcPct val="100000"/>
              </a:lnSpc>
              <a:spcBef>
                <a:spcPts val="0"/>
              </a:spcBef>
              <a:spcAft>
                <a:spcPts val="0"/>
              </a:spcAft>
              <a:buClr>
                <a:srgbClr val="00703C"/>
              </a:buClr>
              <a:buSzPts val="2000"/>
              <a:buFont typeface="Arial"/>
              <a:buChar char="●"/>
            </a:pPr>
            <a:r>
              <a:rPr lang="en-US" sz="2000" b="0" i="0" u="none" strike="noStrike" cap="none">
                <a:solidFill>
                  <a:srgbClr val="00703C"/>
                </a:solidFill>
                <a:latin typeface="Arial"/>
                <a:ea typeface="Arial"/>
                <a:cs typeface="Arial"/>
                <a:sym typeface="Arial"/>
              </a:rPr>
              <a:t>Michael Smith, Faculty Mentor</a:t>
            </a:r>
            <a:endParaRPr sz="2000" b="0" i="0" u="none" strike="noStrike" cap="none">
              <a:solidFill>
                <a:srgbClr val="00703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1800" b="0" i="0" u="none" strike="noStrike" cap="none">
              <a:solidFill>
                <a:srgbClr val="00703C"/>
              </a:solidFill>
              <a:latin typeface="Arial"/>
              <a:ea typeface="Arial"/>
              <a:cs typeface="Arial"/>
              <a:sym typeface="Arial"/>
            </a:endParaRPr>
          </a:p>
        </p:txBody>
      </p:sp>
      <p:sp>
        <p:nvSpPr>
          <p:cNvPr id="136" name="Google Shape;136;p2"/>
          <p:cNvSpPr txBox="1"/>
          <p:nvPr/>
        </p:nvSpPr>
        <p:spPr>
          <a:xfrm>
            <a:off x="4933525" y="2116425"/>
            <a:ext cx="3777000" cy="34095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0"/>
              </a:spcBef>
              <a:spcAft>
                <a:spcPts val="0"/>
              </a:spcAft>
              <a:buClr>
                <a:srgbClr val="00703C"/>
              </a:buClr>
              <a:buSzPts val="2000"/>
              <a:buFont typeface="Arial"/>
              <a:buChar char="●"/>
            </a:pPr>
            <a:r>
              <a:rPr lang="en-US" sz="2000" b="0" i="0" u="none" strike="noStrike" cap="none">
                <a:solidFill>
                  <a:srgbClr val="00703C"/>
                </a:solidFill>
                <a:latin typeface="Arial"/>
                <a:ea typeface="Arial"/>
                <a:cs typeface="Arial"/>
                <a:sym typeface="Arial"/>
              </a:rPr>
              <a:t>Knut Marczinske, Industry Supporter </a:t>
            </a:r>
            <a:endParaRPr sz="2000" b="0" i="0" u="none" strike="noStrike" cap="none">
              <a:solidFill>
                <a:srgbClr val="00703C"/>
              </a:solidFill>
              <a:latin typeface="Arial"/>
              <a:ea typeface="Arial"/>
              <a:cs typeface="Arial"/>
              <a:sym typeface="Arial"/>
            </a:endParaRPr>
          </a:p>
          <a:p>
            <a:pPr marL="457200" marR="0" lvl="0" indent="-355600" algn="l" rtl="0">
              <a:lnSpc>
                <a:spcPct val="100000"/>
              </a:lnSpc>
              <a:spcBef>
                <a:spcPts val="0"/>
              </a:spcBef>
              <a:spcAft>
                <a:spcPts val="0"/>
              </a:spcAft>
              <a:buClr>
                <a:srgbClr val="00703C"/>
              </a:buClr>
              <a:buSzPts val="2000"/>
              <a:buFont typeface="Arial"/>
              <a:buChar char="●"/>
            </a:pPr>
            <a:r>
              <a:rPr lang="en-US" sz="2000" b="0" i="0" u="none" strike="noStrike" cap="none">
                <a:solidFill>
                  <a:srgbClr val="00703C"/>
                </a:solidFill>
                <a:latin typeface="Arial"/>
                <a:ea typeface="Arial"/>
                <a:cs typeface="Arial"/>
                <a:sym typeface="Arial"/>
              </a:rPr>
              <a:t>Hynek Lettang, Industry Supporter</a:t>
            </a:r>
            <a:endParaRPr sz="2000" b="0" i="0" u="none" strike="noStrike" cap="none">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703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703C"/>
                </a:solidFill>
                <a:latin typeface="Arial"/>
                <a:ea typeface="Arial"/>
                <a:cs typeface="Arial"/>
                <a:sym typeface="Arial"/>
              </a:rPr>
              <a:t>Thank you to our industry supporters for their continuous support even through the difficulties encountered this semester.</a:t>
            </a:r>
            <a:endParaRPr sz="2000" b="0" i="0" u="none" strike="noStrike" cap="none">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703C"/>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1800" b="0" i="0" u="none" strike="noStrike" cap="none">
              <a:solidFill>
                <a:srgbClr val="00703C"/>
              </a:solidFill>
              <a:latin typeface="Arial"/>
              <a:ea typeface="Arial"/>
              <a:cs typeface="Arial"/>
              <a:sym typeface="Arial"/>
            </a:endParaRPr>
          </a:p>
        </p:txBody>
      </p:sp>
      <p:pic>
        <p:nvPicPr>
          <p:cNvPr id="2" name="Dustin 3">
            <a:hlinkClick r:id="" action="ppaction://media"/>
            <a:extLst>
              <a:ext uri="{FF2B5EF4-FFF2-40B4-BE49-F238E27FC236}">
                <a16:creationId xmlns:a16="http://schemas.microsoft.com/office/drawing/2014/main" id="{4CDBF27F-4567-40B3-912B-C910DEEA3F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44288" y="-364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
          <p:cNvSpPr txBox="1"/>
          <p:nvPr/>
        </p:nvSpPr>
        <p:spPr>
          <a:xfrm>
            <a:off x="685800" y="268325"/>
            <a:ext cx="77724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703C"/>
                </a:solidFill>
                <a:latin typeface="Arial"/>
                <a:ea typeface="Arial"/>
                <a:cs typeface="Arial"/>
                <a:sym typeface="Arial"/>
              </a:rPr>
              <a:t>Why are we here?</a:t>
            </a:r>
            <a:endParaRPr sz="1400" b="0" i="0" u="none" strike="noStrike" cap="none">
              <a:solidFill>
                <a:srgbClr val="000000"/>
              </a:solidFill>
              <a:latin typeface="Arial"/>
              <a:ea typeface="Arial"/>
              <a:cs typeface="Arial"/>
              <a:sym typeface="Arial"/>
            </a:endParaRPr>
          </a:p>
        </p:txBody>
      </p:sp>
      <p:pic>
        <p:nvPicPr>
          <p:cNvPr id="142" name="Google Shape;142;p3"/>
          <p:cNvPicPr preferRelativeResize="0"/>
          <p:nvPr/>
        </p:nvPicPr>
        <p:blipFill rotWithShape="1">
          <a:blip r:embed="rId5">
            <a:alphaModFix/>
          </a:blip>
          <a:srcRect/>
          <a:stretch/>
        </p:blipFill>
        <p:spPr>
          <a:xfrm>
            <a:off x="283800" y="899400"/>
            <a:ext cx="4019174" cy="5358899"/>
          </a:xfrm>
          <a:prstGeom prst="rect">
            <a:avLst/>
          </a:prstGeom>
          <a:noFill/>
          <a:ln>
            <a:noFill/>
          </a:ln>
        </p:spPr>
      </p:pic>
      <p:sp>
        <p:nvSpPr>
          <p:cNvPr id="143" name="Google Shape;143;p3"/>
          <p:cNvSpPr txBox="1"/>
          <p:nvPr/>
        </p:nvSpPr>
        <p:spPr>
          <a:xfrm>
            <a:off x="4423550" y="1194300"/>
            <a:ext cx="4467600" cy="476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703C"/>
                </a:solidFill>
                <a:latin typeface="Arial"/>
                <a:ea typeface="Arial"/>
                <a:cs typeface="Arial"/>
                <a:sym typeface="Arial"/>
              </a:rPr>
              <a:t>Siemens Energy in Charlotte, North Carolina has three main product lines</a:t>
            </a:r>
            <a:r>
              <a:rPr lang="en-US" sz="2000" dirty="0">
                <a:solidFill>
                  <a:srgbClr val="00703C"/>
                </a:solidFill>
              </a:rPr>
              <a:t>:</a:t>
            </a:r>
            <a:r>
              <a:rPr lang="en-US" sz="2000" b="0" i="0" u="none" strike="noStrike" cap="none" dirty="0">
                <a:solidFill>
                  <a:srgbClr val="00703C"/>
                </a:solidFill>
                <a:latin typeface="Arial"/>
                <a:ea typeface="Arial"/>
                <a:cs typeface="Arial"/>
                <a:sym typeface="Arial"/>
              </a:rPr>
              <a:t> Steam Turbines, Gas Turbines, and Generators. Our project is centered around the destructive removal of the large studs, ranging from 1”-6” in diameter, out of many different shapes and sizes of casings in Steam Turbines that come in for service.</a:t>
            </a:r>
            <a:endParaRPr sz="2000" b="0"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703C"/>
                </a:solidFill>
                <a:latin typeface="Arial"/>
                <a:ea typeface="Arial"/>
                <a:cs typeface="Arial"/>
                <a:sym typeface="Arial"/>
              </a:rPr>
              <a:t>This example to the left is a standard K-turbine inner casing. </a:t>
            </a:r>
            <a:r>
              <a:rPr lang="en-US" sz="2000" dirty="0">
                <a:solidFill>
                  <a:srgbClr val="00703C"/>
                </a:solidFill>
              </a:rPr>
              <a:t>W</a:t>
            </a:r>
            <a:r>
              <a:rPr lang="en-US" sz="2000" b="0" i="0" u="none" strike="noStrike" cap="none" dirty="0">
                <a:solidFill>
                  <a:srgbClr val="00703C"/>
                </a:solidFill>
                <a:latin typeface="Arial"/>
                <a:ea typeface="Arial"/>
                <a:cs typeface="Arial"/>
                <a:sym typeface="Arial"/>
              </a:rPr>
              <a:t>hich is one of the many casings that this machine was designed to be used on. </a:t>
            </a:r>
            <a:endParaRPr sz="2000" b="0" i="0" u="none" strike="noStrike" cap="none" dirty="0">
              <a:solidFill>
                <a:srgbClr val="00703C"/>
              </a:solidFill>
              <a:latin typeface="Arial"/>
              <a:ea typeface="Arial"/>
              <a:cs typeface="Arial"/>
              <a:sym typeface="Arial"/>
            </a:endParaRPr>
          </a:p>
        </p:txBody>
      </p:sp>
      <p:sp>
        <p:nvSpPr>
          <p:cNvPr id="144" name="Google Shape;144;p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pic>
        <p:nvPicPr>
          <p:cNvPr id="2" name="Dustin 2">
            <a:hlinkClick r:id="" action="ppaction://media"/>
            <a:extLst>
              <a:ext uri="{FF2B5EF4-FFF2-40B4-BE49-F238E27FC236}">
                <a16:creationId xmlns:a16="http://schemas.microsoft.com/office/drawing/2014/main" id="{8087F173-C4C5-4613-B8BC-7616613CFC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4"/>
          <p:cNvSpPr txBox="1"/>
          <p:nvPr/>
        </p:nvSpPr>
        <p:spPr>
          <a:xfrm>
            <a:off x="685800" y="268325"/>
            <a:ext cx="77724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703C"/>
                </a:solidFill>
                <a:latin typeface="Arial"/>
                <a:ea typeface="Arial"/>
                <a:cs typeface="Arial"/>
                <a:sym typeface="Arial"/>
              </a:rPr>
              <a:t>Let’s Talk Specifics</a:t>
            </a:r>
            <a:endParaRPr sz="1400" b="0" i="0" u="none" strike="noStrike" cap="none">
              <a:solidFill>
                <a:srgbClr val="000000"/>
              </a:solidFill>
              <a:latin typeface="Arial"/>
              <a:ea typeface="Arial"/>
              <a:cs typeface="Arial"/>
              <a:sym typeface="Arial"/>
            </a:endParaRPr>
          </a:p>
        </p:txBody>
      </p:sp>
      <p:sp>
        <p:nvSpPr>
          <p:cNvPr id="150" name="Google Shape;150;p4"/>
          <p:cNvSpPr txBox="1"/>
          <p:nvPr/>
        </p:nvSpPr>
        <p:spPr>
          <a:xfrm>
            <a:off x="724075" y="4106250"/>
            <a:ext cx="3186000" cy="21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703C"/>
                </a:solidFill>
                <a:latin typeface="Arial"/>
                <a:ea typeface="Arial"/>
                <a:cs typeface="Arial"/>
                <a:sym typeface="Arial"/>
              </a:rPr>
              <a:t>Motor:</a:t>
            </a:r>
            <a:endParaRPr sz="1400" b="1" i="0" u="none" strike="noStrike" cap="none">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3C"/>
                </a:solidFill>
                <a:latin typeface="Arial"/>
                <a:ea typeface="Arial"/>
                <a:cs typeface="Arial"/>
                <a:sym typeface="Arial"/>
              </a:rPr>
              <a:t>A Bridgeport Knee Mill was chosen as a replacement style head for the simplicity of a complete system.</a:t>
            </a:r>
            <a:endParaRPr sz="1400" b="0" i="0" u="none" strike="noStrike" cap="none">
              <a:solidFill>
                <a:srgbClr val="00703C"/>
              </a:solidFill>
              <a:latin typeface="Arial"/>
              <a:ea typeface="Arial"/>
              <a:cs typeface="Arial"/>
              <a:sym typeface="Arial"/>
            </a:endParaRPr>
          </a:p>
          <a:p>
            <a:pPr marL="457200" marR="0" lvl="0" indent="-317500" algn="l" rtl="0">
              <a:lnSpc>
                <a:spcPct val="100000"/>
              </a:lnSpc>
              <a:spcBef>
                <a:spcPts val="0"/>
              </a:spcBef>
              <a:spcAft>
                <a:spcPts val="0"/>
              </a:spcAft>
              <a:buClr>
                <a:srgbClr val="00703C"/>
              </a:buClr>
              <a:buSzPts val="1400"/>
              <a:buFont typeface="Arial"/>
              <a:buChar char="●"/>
            </a:pPr>
            <a:r>
              <a:rPr lang="en-US" sz="1400" b="0" i="0" u="none" strike="noStrike" cap="none">
                <a:solidFill>
                  <a:srgbClr val="00703C"/>
                </a:solidFill>
                <a:latin typeface="Arial"/>
                <a:ea typeface="Arial"/>
                <a:cs typeface="Arial"/>
                <a:sym typeface="Arial"/>
              </a:rPr>
              <a:t>40 Taper Spindle, used commonly on CNC machines</a:t>
            </a:r>
            <a:endParaRPr sz="1400" b="0" i="0" u="none" strike="noStrike" cap="none">
              <a:solidFill>
                <a:srgbClr val="00703C"/>
              </a:solidFill>
              <a:latin typeface="Arial"/>
              <a:ea typeface="Arial"/>
              <a:cs typeface="Arial"/>
              <a:sym typeface="Arial"/>
            </a:endParaRPr>
          </a:p>
          <a:p>
            <a:pPr marL="457200" marR="0" lvl="0" indent="-317500" algn="l" rtl="0">
              <a:lnSpc>
                <a:spcPct val="100000"/>
              </a:lnSpc>
              <a:spcBef>
                <a:spcPts val="0"/>
              </a:spcBef>
              <a:spcAft>
                <a:spcPts val="0"/>
              </a:spcAft>
              <a:buClr>
                <a:srgbClr val="00703C"/>
              </a:buClr>
              <a:buSzPts val="1400"/>
              <a:buFont typeface="Arial"/>
              <a:buChar char="●"/>
            </a:pPr>
            <a:r>
              <a:rPr lang="en-US" sz="1400" b="0" i="0" u="none" strike="noStrike" cap="none">
                <a:solidFill>
                  <a:srgbClr val="00703C"/>
                </a:solidFill>
                <a:latin typeface="Arial"/>
                <a:ea typeface="Arial"/>
                <a:cs typeface="Arial"/>
                <a:sym typeface="Arial"/>
              </a:rPr>
              <a:t>15 HP Motor, Variable Speed Control</a:t>
            </a:r>
            <a:endParaRPr sz="1400" b="0" i="0" u="none" strike="noStrike" cap="none">
              <a:solidFill>
                <a:srgbClr val="00703C"/>
              </a:solidFill>
              <a:latin typeface="Arial"/>
              <a:ea typeface="Arial"/>
              <a:cs typeface="Arial"/>
              <a:sym typeface="Arial"/>
            </a:endParaRPr>
          </a:p>
          <a:p>
            <a:pPr marL="457200" marR="0" lvl="0" indent="-317500" algn="l" rtl="0">
              <a:lnSpc>
                <a:spcPct val="100000"/>
              </a:lnSpc>
              <a:spcBef>
                <a:spcPts val="0"/>
              </a:spcBef>
              <a:spcAft>
                <a:spcPts val="0"/>
              </a:spcAft>
              <a:buClr>
                <a:srgbClr val="00703C"/>
              </a:buClr>
              <a:buSzPts val="1400"/>
              <a:buFont typeface="Arial"/>
              <a:buChar char="●"/>
            </a:pPr>
            <a:r>
              <a:rPr lang="en-US" sz="1400" b="0" i="0" u="none" strike="noStrike" cap="none">
                <a:solidFill>
                  <a:srgbClr val="00703C"/>
                </a:solidFill>
                <a:latin typeface="Arial"/>
                <a:ea typeface="Arial"/>
                <a:cs typeface="Arial"/>
                <a:sym typeface="Arial"/>
              </a:rPr>
              <a:t>Back Gear Enabled for Higher Torque at Lower RPMs</a:t>
            </a:r>
            <a:endParaRPr sz="1400" b="0" i="0" u="none" strike="noStrike" cap="none">
              <a:solidFill>
                <a:srgbClr val="00703C"/>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00703C"/>
              </a:solidFill>
              <a:latin typeface="Arial"/>
              <a:ea typeface="Arial"/>
              <a:cs typeface="Arial"/>
              <a:sym typeface="Arial"/>
            </a:endParaRPr>
          </a:p>
        </p:txBody>
      </p:sp>
      <p:pic>
        <p:nvPicPr>
          <p:cNvPr id="151" name="Google Shape;151;p4"/>
          <p:cNvPicPr preferRelativeResize="0"/>
          <p:nvPr/>
        </p:nvPicPr>
        <p:blipFill rotWithShape="1">
          <a:blip r:embed="rId5">
            <a:alphaModFix/>
          </a:blip>
          <a:srcRect/>
          <a:stretch/>
        </p:blipFill>
        <p:spPr>
          <a:xfrm>
            <a:off x="1138475" y="923725"/>
            <a:ext cx="1827498" cy="3111824"/>
          </a:xfrm>
          <a:prstGeom prst="rect">
            <a:avLst/>
          </a:prstGeom>
          <a:noFill/>
          <a:ln>
            <a:noFill/>
          </a:ln>
        </p:spPr>
      </p:pic>
      <p:pic>
        <p:nvPicPr>
          <p:cNvPr id="152" name="Google Shape;152;p4"/>
          <p:cNvPicPr preferRelativeResize="0"/>
          <p:nvPr/>
        </p:nvPicPr>
        <p:blipFill rotWithShape="1">
          <a:blip r:embed="rId6">
            <a:alphaModFix/>
          </a:blip>
          <a:srcRect/>
          <a:stretch/>
        </p:blipFill>
        <p:spPr>
          <a:xfrm>
            <a:off x="5357499" y="923725"/>
            <a:ext cx="2857500" cy="2857500"/>
          </a:xfrm>
          <a:prstGeom prst="rect">
            <a:avLst/>
          </a:prstGeom>
          <a:noFill/>
          <a:ln>
            <a:noFill/>
          </a:ln>
        </p:spPr>
      </p:pic>
      <p:sp>
        <p:nvSpPr>
          <p:cNvPr id="153" name="Google Shape;153;p4"/>
          <p:cNvSpPr txBox="1"/>
          <p:nvPr/>
        </p:nvSpPr>
        <p:spPr>
          <a:xfrm>
            <a:off x="4866100" y="3781225"/>
            <a:ext cx="3981600" cy="21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703C"/>
                </a:solidFill>
                <a:latin typeface="Arial"/>
                <a:ea typeface="Arial"/>
                <a:cs typeface="Arial"/>
                <a:sym typeface="Arial"/>
              </a:rPr>
              <a:t>Attachment:</a:t>
            </a:r>
            <a:endParaRPr sz="1400" b="1" i="0" u="none" strike="noStrike" cap="none">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703C"/>
                </a:solidFill>
                <a:latin typeface="Arial"/>
                <a:ea typeface="Arial"/>
                <a:cs typeface="Arial"/>
                <a:sym typeface="Arial"/>
              </a:rPr>
              <a:t>A 3 inch electromagnet with a 500 lb pull force was chosen to attach to the legs of the machine for the ease of mounting and excessive strength.</a:t>
            </a:r>
            <a:endParaRPr sz="1400" b="0" i="0" u="none" strike="noStrike" cap="none">
              <a:solidFill>
                <a:srgbClr val="00703C"/>
              </a:solidFill>
              <a:latin typeface="Arial"/>
              <a:ea typeface="Arial"/>
              <a:cs typeface="Arial"/>
              <a:sym typeface="Arial"/>
            </a:endParaRPr>
          </a:p>
          <a:p>
            <a:pPr marL="457200" marR="0" lvl="0" indent="-317500" algn="l" rtl="0">
              <a:lnSpc>
                <a:spcPct val="100000"/>
              </a:lnSpc>
              <a:spcBef>
                <a:spcPts val="0"/>
              </a:spcBef>
              <a:spcAft>
                <a:spcPts val="0"/>
              </a:spcAft>
              <a:buClr>
                <a:srgbClr val="00703C"/>
              </a:buClr>
              <a:buSzPts val="1400"/>
              <a:buFont typeface="Arial"/>
              <a:buChar char="●"/>
            </a:pPr>
            <a:r>
              <a:rPr lang="en-US" sz="1400" b="0" i="0" u="none" strike="noStrike" cap="none">
                <a:solidFill>
                  <a:srgbClr val="00703C"/>
                </a:solidFill>
                <a:latin typeface="Arial"/>
                <a:ea typeface="Arial"/>
                <a:cs typeface="Arial"/>
                <a:sym typeface="Arial"/>
              </a:rPr>
              <a:t>Strong holding force with little set up time.</a:t>
            </a:r>
            <a:endParaRPr sz="1400" b="0" i="0" u="none" strike="noStrike" cap="none">
              <a:solidFill>
                <a:srgbClr val="00703C"/>
              </a:solidFill>
              <a:latin typeface="Arial"/>
              <a:ea typeface="Arial"/>
              <a:cs typeface="Arial"/>
              <a:sym typeface="Arial"/>
            </a:endParaRPr>
          </a:p>
          <a:p>
            <a:pPr marL="457200" marR="0" lvl="0" indent="-317500" algn="l" rtl="0">
              <a:lnSpc>
                <a:spcPct val="100000"/>
              </a:lnSpc>
              <a:spcBef>
                <a:spcPts val="0"/>
              </a:spcBef>
              <a:spcAft>
                <a:spcPts val="0"/>
              </a:spcAft>
              <a:buClr>
                <a:srgbClr val="00703C"/>
              </a:buClr>
              <a:buSzPts val="1400"/>
              <a:buFont typeface="Arial"/>
              <a:buChar char="●"/>
            </a:pPr>
            <a:r>
              <a:rPr lang="en-US" sz="1400" b="0" i="0" u="none" strike="noStrike" cap="none">
                <a:solidFill>
                  <a:srgbClr val="00703C"/>
                </a:solidFill>
                <a:latin typeface="Arial"/>
                <a:ea typeface="Arial"/>
                <a:cs typeface="Arial"/>
                <a:sym typeface="Arial"/>
              </a:rPr>
              <a:t>Small surface area.</a:t>
            </a:r>
            <a:endParaRPr sz="1400" b="0" i="0" u="none" strike="noStrike" cap="none">
              <a:solidFill>
                <a:srgbClr val="00703C"/>
              </a:solidFill>
              <a:latin typeface="Arial"/>
              <a:ea typeface="Arial"/>
              <a:cs typeface="Arial"/>
              <a:sym typeface="Arial"/>
            </a:endParaRPr>
          </a:p>
          <a:p>
            <a:pPr marL="457200" marR="0" lvl="0" indent="-317500" algn="l" rtl="0">
              <a:lnSpc>
                <a:spcPct val="100000"/>
              </a:lnSpc>
              <a:spcBef>
                <a:spcPts val="0"/>
              </a:spcBef>
              <a:spcAft>
                <a:spcPts val="0"/>
              </a:spcAft>
              <a:buClr>
                <a:srgbClr val="00703C"/>
              </a:buClr>
              <a:buSzPts val="1400"/>
              <a:buFont typeface="Arial"/>
              <a:buChar char="●"/>
            </a:pPr>
            <a:r>
              <a:rPr lang="en-US" sz="1400" b="0" i="0" u="none" strike="noStrike" cap="none">
                <a:solidFill>
                  <a:srgbClr val="00703C"/>
                </a:solidFill>
                <a:latin typeface="Arial"/>
                <a:ea typeface="Arial"/>
                <a:cs typeface="Arial"/>
                <a:sym typeface="Arial"/>
              </a:rPr>
              <a:t>0.0625” custom machined mica spacer are used to prevent damage to the surface of the casing’s horizontal joint.</a:t>
            </a:r>
            <a:endParaRPr sz="1400" b="0" i="0" u="none" strike="noStrike" cap="none">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703C"/>
              </a:solidFill>
              <a:latin typeface="Arial"/>
              <a:ea typeface="Arial"/>
              <a:cs typeface="Arial"/>
              <a:sym typeface="Arial"/>
            </a:endParaRPr>
          </a:p>
        </p:txBody>
      </p:sp>
      <p:sp>
        <p:nvSpPr>
          <p:cNvPr id="154" name="Google Shape;154;p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pic>
        <p:nvPicPr>
          <p:cNvPr id="2" name="Slide4">
            <a:hlinkClick r:id="" action="ppaction://media"/>
            <a:extLst>
              <a:ext uri="{FF2B5EF4-FFF2-40B4-BE49-F238E27FC236}">
                <a16:creationId xmlns:a16="http://schemas.microsoft.com/office/drawing/2014/main" id="{4D6D04CA-52B0-4299-998E-D551DCF1C9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5"/>
          <p:cNvSpPr txBox="1"/>
          <p:nvPr/>
        </p:nvSpPr>
        <p:spPr>
          <a:xfrm>
            <a:off x="685800" y="268325"/>
            <a:ext cx="77724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703C"/>
                </a:solidFill>
                <a:latin typeface="Arial"/>
                <a:ea typeface="Arial"/>
                <a:cs typeface="Arial"/>
                <a:sym typeface="Arial"/>
              </a:rPr>
              <a:t>Let’s Talk Specifics..Continued</a:t>
            </a:r>
            <a:endParaRPr sz="1400" b="0" i="0" u="none" strike="noStrike" cap="none">
              <a:solidFill>
                <a:srgbClr val="000000"/>
              </a:solidFill>
              <a:latin typeface="Arial"/>
              <a:ea typeface="Arial"/>
              <a:cs typeface="Arial"/>
              <a:sym typeface="Arial"/>
            </a:endParaRPr>
          </a:p>
        </p:txBody>
      </p:sp>
      <p:pic>
        <p:nvPicPr>
          <p:cNvPr id="160" name="Google Shape;160;p5"/>
          <p:cNvPicPr preferRelativeResize="0"/>
          <p:nvPr/>
        </p:nvPicPr>
        <p:blipFill rotWithShape="1">
          <a:blip r:embed="rId5">
            <a:alphaModFix/>
          </a:blip>
          <a:srcRect/>
          <a:stretch/>
        </p:blipFill>
        <p:spPr>
          <a:xfrm>
            <a:off x="241100" y="1119650"/>
            <a:ext cx="4671175" cy="3363250"/>
          </a:xfrm>
          <a:prstGeom prst="rect">
            <a:avLst/>
          </a:prstGeom>
          <a:noFill/>
          <a:ln>
            <a:noFill/>
          </a:ln>
        </p:spPr>
      </p:pic>
      <p:sp>
        <p:nvSpPr>
          <p:cNvPr id="161" name="Google Shape;161;p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
        <p:nvSpPr>
          <p:cNvPr id="162" name="Google Shape;162;p5"/>
          <p:cNvSpPr txBox="1"/>
          <p:nvPr/>
        </p:nvSpPr>
        <p:spPr>
          <a:xfrm>
            <a:off x="4912275" y="1039125"/>
            <a:ext cx="3981600" cy="397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703C"/>
                </a:solidFill>
                <a:latin typeface="Arial"/>
                <a:ea typeface="Arial"/>
                <a:cs typeface="Arial"/>
                <a:sym typeface="Arial"/>
              </a:rPr>
              <a:t>Setup and Leveling:</a:t>
            </a:r>
            <a:endParaRPr sz="1400" b="1"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703C"/>
                </a:solidFill>
                <a:latin typeface="Arial"/>
                <a:ea typeface="Arial"/>
                <a:cs typeface="Arial"/>
                <a:sym typeface="Arial"/>
              </a:rPr>
              <a:t>The machine uses M48 threaded rods that will attach to the frame of the machine using dovetail attachments. This allows for:</a:t>
            </a:r>
            <a:endParaRPr sz="1400" b="0" i="0" u="none" strike="noStrike" cap="none" dirty="0">
              <a:solidFill>
                <a:srgbClr val="00703C"/>
              </a:solidFill>
              <a:latin typeface="Arial"/>
              <a:ea typeface="Arial"/>
              <a:cs typeface="Arial"/>
              <a:sym typeface="Arial"/>
            </a:endParaRPr>
          </a:p>
          <a:p>
            <a:pPr marL="457200" marR="0" lvl="0" indent="-317500" algn="l" rtl="0">
              <a:lnSpc>
                <a:spcPct val="100000"/>
              </a:lnSpc>
              <a:spcBef>
                <a:spcPts val="0"/>
              </a:spcBef>
              <a:spcAft>
                <a:spcPts val="0"/>
              </a:spcAft>
              <a:buClr>
                <a:srgbClr val="00703C"/>
              </a:buClr>
              <a:buSzPts val="1400"/>
              <a:buFont typeface="Arial"/>
              <a:buChar char="●"/>
            </a:pPr>
            <a:r>
              <a:rPr lang="en-US" sz="1400" b="0" i="0" u="none" strike="noStrike" cap="none" dirty="0">
                <a:solidFill>
                  <a:srgbClr val="00703C"/>
                </a:solidFill>
                <a:latin typeface="Arial"/>
                <a:ea typeface="Arial"/>
                <a:cs typeface="Arial"/>
                <a:sym typeface="Arial"/>
              </a:rPr>
              <a:t>Ease of adjustment and leveling to ensure the axial centerline of the drill is in line with the stud to be removed. </a:t>
            </a:r>
            <a:endParaRPr sz="1400" b="0" i="0" u="none" strike="noStrike" cap="none" dirty="0">
              <a:solidFill>
                <a:srgbClr val="00703C"/>
              </a:solidFill>
              <a:latin typeface="Arial"/>
              <a:ea typeface="Arial"/>
              <a:cs typeface="Arial"/>
              <a:sym typeface="Arial"/>
            </a:endParaRPr>
          </a:p>
          <a:p>
            <a:pPr marL="457200" marR="0" lvl="0" indent="-317500" algn="l" rtl="0">
              <a:lnSpc>
                <a:spcPct val="100000"/>
              </a:lnSpc>
              <a:spcBef>
                <a:spcPts val="0"/>
              </a:spcBef>
              <a:spcAft>
                <a:spcPts val="0"/>
              </a:spcAft>
              <a:buClr>
                <a:srgbClr val="00703C"/>
              </a:buClr>
              <a:buSzPts val="1400"/>
              <a:buFont typeface="Arial"/>
              <a:buChar char="●"/>
            </a:pPr>
            <a:r>
              <a:rPr lang="en-US" sz="1400" b="0" i="0" u="none" strike="noStrike" cap="none" dirty="0">
                <a:solidFill>
                  <a:srgbClr val="00703C"/>
                </a:solidFill>
                <a:latin typeface="Arial"/>
                <a:ea typeface="Arial"/>
                <a:cs typeface="Arial"/>
                <a:sym typeface="Arial"/>
              </a:rPr>
              <a:t>Legs with the ability to be positioned in numerous locations to allow for maximum adjustability for various stud arrangements and casing sizes.</a:t>
            </a:r>
            <a:endParaRPr sz="1400" b="0"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703C"/>
                </a:solidFill>
                <a:latin typeface="Arial"/>
                <a:ea typeface="Arial"/>
                <a:cs typeface="Arial"/>
                <a:sym typeface="Arial"/>
              </a:rPr>
              <a:t>Stud Locating:</a:t>
            </a:r>
            <a:endParaRPr sz="1400" b="1" i="0" u="none" strike="noStrike" cap="none" dirty="0">
              <a:solidFill>
                <a:srgbClr val="00703C"/>
              </a:solidFill>
              <a:latin typeface="Arial"/>
              <a:ea typeface="Arial"/>
              <a:cs typeface="Arial"/>
              <a:sym typeface="Arial"/>
            </a:endParaRPr>
          </a:p>
          <a:p>
            <a:pPr marL="457200" marR="0" lvl="0" indent="-317500" algn="l" rtl="0">
              <a:lnSpc>
                <a:spcPct val="100000"/>
              </a:lnSpc>
              <a:spcBef>
                <a:spcPts val="0"/>
              </a:spcBef>
              <a:spcAft>
                <a:spcPts val="0"/>
              </a:spcAft>
              <a:buClr>
                <a:srgbClr val="00703C"/>
              </a:buClr>
              <a:buSzPts val="1400"/>
              <a:buFont typeface="Arial"/>
              <a:buChar char="●"/>
            </a:pPr>
            <a:r>
              <a:rPr lang="en-US" sz="1400" b="0" i="0" u="none" strike="noStrike" cap="none" dirty="0">
                <a:solidFill>
                  <a:srgbClr val="00703C"/>
                </a:solidFill>
                <a:latin typeface="Arial"/>
                <a:ea typeface="Arial"/>
                <a:cs typeface="Arial"/>
                <a:sym typeface="Arial"/>
              </a:rPr>
              <a:t>Using high performance linear rails and screw threads to drive the motor, we will be able to accurately locate defective studs for removal with high levels of accuracy.</a:t>
            </a:r>
            <a:endParaRPr sz="1400" b="0" i="0" u="none" strike="noStrike" cap="none" dirty="0">
              <a:solidFill>
                <a:srgbClr val="00703C"/>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703C"/>
              </a:solidFill>
              <a:latin typeface="Arial"/>
              <a:ea typeface="Arial"/>
              <a:cs typeface="Arial"/>
              <a:sym typeface="Arial"/>
            </a:endParaRPr>
          </a:p>
        </p:txBody>
      </p:sp>
      <p:sp>
        <p:nvSpPr>
          <p:cNvPr id="163" name="Google Shape;163;p5"/>
          <p:cNvSpPr txBox="1"/>
          <p:nvPr/>
        </p:nvSpPr>
        <p:spPr>
          <a:xfrm>
            <a:off x="241100" y="4749525"/>
            <a:ext cx="7350900" cy="143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703C"/>
                </a:solidFill>
                <a:latin typeface="Arial"/>
                <a:ea typeface="Arial"/>
                <a:cs typeface="Arial"/>
                <a:sym typeface="Arial"/>
              </a:rPr>
              <a:t>Maneuverability and Accuracy:</a:t>
            </a:r>
            <a:endParaRPr sz="1400" b="1"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703C"/>
                </a:solidFill>
                <a:latin typeface="Arial"/>
                <a:ea typeface="Arial"/>
                <a:cs typeface="Arial"/>
                <a:sym typeface="Arial"/>
              </a:rPr>
              <a:t>Ball bearing carriages and linear rails are used for the main support of our motor. This allows for:</a:t>
            </a:r>
            <a:endParaRPr sz="1400" b="0" i="0" u="none" strike="noStrike" cap="none" dirty="0">
              <a:solidFill>
                <a:srgbClr val="00703C"/>
              </a:solidFill>
              <a:latin typeface="Arial"/>
              <a:ea typeface="Arial"/>
              <a:cs typeface="Arial"/>
              <a:sym typeface="Arial"/>
            </a:endParaRPr>
          </a:p>
          <a:p>
            <a:pPr marL="457200" marR="0" lvl="0" indent="-317500" algn="l" rtl="0">
              <a:lnSpc>
                <a:spcPct val="100000"/>
              </a:lnSpc>
              <a:spcBef>
                <a:spcPts val="0"/>
              </a:spcBef>
              <a:spcAft>
                <a:spcPts val="0"/>
              </a:spcAft>
              <a:buClr>
                <a:srgbClr val="00703C"/>
              </a:buClr>
              <a:buSzPts val="1400"/>
              <a:buFont typeface="Arial"/>
              <a:buChar char="●"/>
            </a:pPr>
            <a:r>
              <a:rPr lang="en-US" sz="1400" b="0" i="0" u="none" strike="noStrike" cap="none" dirty="0">
                <a:solidFill>
                  <a:srgbClr val="00703C"/>
                </a:solidFill>
                <a:latin typeface="Arial"/>
                <a:ea typeface="Arial"/>
                <a:cs typeface="Arial"/>
                <a:sym typeface="Arial"/>
              </a:rPr>
              <a:t>Easily moving the motor to various positions and locating the defective stud with accuracy while drilling.</a:t>
            </a:r>
            <a:endParaRPr sz="1400" b="0" i="0" u="none" strike="noStrike" cap="none" dirty="0">
              <a:solidFill>
                <a:srgbClr val="00703C"/>
              </a:solidFill>
              <a:latin typeface="Arial"/>
              <a:ea typeface="Arial"/>
              <a:cs typeface="Arial"/>
              <a:sym typeface="Arial"/>
            </a:endParaRPr>
          </a:p>
          <a:p>
            <a:pPr marL="457200" marR="0" lvl="0" indent="-317500" algn="l" rtl="0">
              <a:lnSpc>
                <a:spcPct val="100000"/>
              </a:lnSpc>
              <a:spcBef>
                <a:spcPts val="0"/>
              </a:spcBef>
              <a:spcAft>
                <a:spcPts val="0"/>
              </a:spcAft>
              <a:buClr>
                <a:srgbClr val="00703C"/>
              </a:buClr>
              <a:buSzPts val="1400"/>
              <a:buFont typeface="Arial"/>
              <a:buChar char="●"/>
            </a:pPr>
            <a:r>
              <a:rPr lang="en-US" sz="1400" b="0" i="0" u="none" strike="noStrike" cap="none" dirty="0">
                <a:solidFill>
                  <a:srgbClr val="00703C"/>
                </a:solidFill>
                <a:latin typeface="Arial"/>
                <a:ea typeface="Arial"/>
                <a:cs typeface="Arial"/>
                <a:sym typeface="Arial"/>
              </a:rPr>
              <a:t>Strong support for the weight of the motor and thrust force applied while drilling.</a:t>
            </a:r>
            <a:endParaRPr sz="1400" b="0"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pic>
        <p:nvPicPr>
          <p:cNvPr id="2" name="Slide 5">
            <a:hlinkClick r:id="" action="ppaction://media"/>
            <a:extLst>
              <a:ext uri="{FF2B5EF4-FFF2-40B4-BE49-F238E27FC236}">
                <a16:creationId xmlns:a16="http://schemas.microsoft.com/office/drawing/2014/main" id="{D4DE5A91-A431-4CA8-8570-33FB673D6D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6"/>
          <p:cNvPicPr preferRelativeResize="0"/>
          <p:nvPr/>
        </p:nvPicPr>
        <p:blipFill rotWithShape="1">
          <a:blip r:embed="rId5">
            <a:alphaModFix/>
          </a:blip>
          <a:srcRect t="-3780" b="3778"/>
          <a:stretch/>
        </p:blipFill>
        <p:spPr>
          <a:xfrm>
            <a:off x="156525" y="734725"/>
            <a:ext cx="5008500" cy="5235251"/>
          </a:xfrm>
          <a:prstGeom prst="rect">
            <a:avLst/>
          </a:prstGeom>
          <a:noFill/>
          <a:ln>
            <a:noFill/>
          </a:ln>
        </p:spPr>
      </p:pic>
      <p:sp>
        <p:nvSpPr>
          <p:cNvPr id="169" name="Google Shape;169;p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
        <p:nvSpPr>
          <p:cNvPr id="170" name="Google Shape;170;p6"/>
          <p:cNvSpPr txBox="1"/>
          <p:nvPr/>
        </p:nvSpPr>
        <p:spPr>
          <a:xfrm>
            <a:off x="905400" y="220600"/>
            <a:ext cx="7333200" cy="85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rgbClr val="00703C"/>
                </a:solidFill>
                <a:latin typeface="Arial"/>
                <a:ea typeface="Arial"/>
                <a:cs typeface="Arial"/>
                <a:sym typeface="Arial"/>
              </a:rPr>
              <a:t>Control and Safety</a:t>
            </a:r>
            <a:endParaRPr sz="1400" b="0" i="0" u="none" strike="noStrike" cap="none">
              <a:solidFill>
                <a:srgbClr val="000000"/>
              </a:solidFill>
              <a:latin typeface="Calibri"/>
              <a:ea typeface="Calibri"/>
              <a:cs typeface="Calibri"/>
              <a:sym typeface="Calibri"/>
            </a:endParaRPr>
          </a:p>
        </p:txBody>
      </p:sp>
      <p:sp>
        <p:nvSpPr>
          <p:cNvPr id="171" name="Google Shape;171;p6"/>
          <p:cNvSpPr txBox="1"/>
          <p:nvPr/>
        </p:nvSpPr>
        <p:spPr>
          <a:xfrm>
            <a:off x="5165025" y="939475"/>
            <a:ext cx="3826800" cy="490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703C"/>
                </a:solidFill>
                <a:latin typeface="Arial"/>
                <a:ea typeface="Arial"/>
                <a:cs typeface="Arial"/>
                <a:sym typeface="Arial"/>
              </a:rPr>
              <a:t>Machine Controls:</a:t>
            </a:r>
            <a:endParaRPr sz="1400" b="1"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703C"/>
                </a:solidFill>
                <a:latin typeface="Arial"/>
                <a:ea typeface="Arial"/>
                <a:cs typeface="Arial"/>
                <a:sym typeface="Arial"/>
              </a:rPr>
              <a:t>The machine will utilize manually operated ball screws in the X and Y axis to locate the machine. The spindle motor is controlled by a variable frequency. The Z axis will be electronically controlled using a PLC and a remote.</a:t>
            </a:r>
            <a:endParaRPr sz="1400" b="0"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703C"/>
                </a:solidFill>
                <a:latin typeface="Arial"/>
                <a:ea typeface="Arial"/>
                <a:cs typeface="Arial"/>
                <a:sym typeface="Arial"/>
              </a:rPr>
              <a:t>Operations Safety:</a:t>
            </a:r>
            <a:endParaRPr sz="1400" b="1"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703C"/>
                </a:solidFill>
                <a:latin typeface="Arial"/>
                <a:ea typeface="Arial"/>
                <a:cs typeface="Arial"/>
                <a:sym typeface="Arial"/>
              </a:rPr>
              <a:t>The machine is designed for manual positioning and remote drilling operations. The remote requires the operator to be aware at all times. Several emergency stops are included in case of emergency. Electrical power backups for the electromagnets are included in case of electrical problem. Automatic spindle braking occurs in emergency situations.</a:t>
            </a:r>
            <a:endParaRPr sz="1400" b="0" i="0" u="none" strike="noStrike" cap="none" dirty="0">
              <a:solidFill>
                <a:srgbClr val="00703C"/>
              </a:solidFill>
              <a:latin typeface="Arial"/>
              <a:ea typeface="Arial"/>
              <a:cs typeface="Arial"/>
              <a:sym typeface="Arial"/>
            </a:endParaRPr>
          </a:p>
        </p:txBody>
      </p:sp>
      <p:pic>
        <p:nvPicPr>
          <p:cNvPr id="2" name="Garrett 2">
            <a:hlinkClick r:id="" action="ppaction://media"/>
            <a:extLst>
              <a:ext uri="{FF2B5EF4-FFF2-40B4-BE49-F238E27FC236}">
                <a16:creationId xmlns:a16="http://schemas.microsoft.com/office/drawing/2014/main" id="{A3E95F40-BE1D-4AA6-9FCE-BA1402BB85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7"/>
          <p:cNvPicPr preferRelativeResize="0"/>
          <p:nvPr/>
        </p:nvPicPr>
        <p:blipFill rotWithShape="1">
          <a:blip r:embed="rId5">
            <a:alphaModFix/>
          </a:blip>
          <a:srcRect/>
          <a:stretch/>
        </p:blipFill>
        <p:spPr>
          <a:xfrm>
            <a:off x="200925" y="1004800"/>
            <a:ext cx="4769476" cy="2359169"/>
          </a:xfrm>
          <a:prstGeom prst="rect">
            <a:avLst/>
          </a:prstGeom>
          <a:noFill/>
          <a:ln>
            <a:noFill/>
          </a:ln>
        </p:spPr>
      </p:pic>
      <p:pic>
        <p:nvPicPr>
          <p:cNvPr id="177" name="Google Shape;177;p7"/>
          <p:cNvPicPr preferRelativeResize="0"/>
          <p:nvPr/>
        </p:nvPicPr>
        <p:blipFill rotWithShape="1">
          <a:blip r:embed="rId6">
            <a:alphaModFix/>
          </a:blip>
          <a:srcRect/>
          <a:stretch/>
        </p:blipFill>
        <p:spPr>
          <a:xfrm>
            <a:off x="200925" y="3470100"/>
            <a:ext cx="4769474" cy="2163387"/>
          </a:xfrm>
          <a:prstGeom prst="rect">
            <a:avLst/>
          </a:prstGeom>
          <a:noFill/>
          <a:ln>
            <a:noFill/>
          </a:ln>
        </p:spPr>
      </p:pic>
      <p:sp>
        <p:nvSpPr>
          <p:cNvPr id="178" name="Google Shape;178;p7"/>
          <p:cNvSpPr txBox="1"/>
          <p:nvPr/>
        </p:nvSpPr>
        <p:spPr>
          <a:xfrm>
            <a:off x="685800" y="267700"/>
            <a:ext cx="77724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703C"/>
                </a:solidFill>
                <a:latin typeface="Arial"/>
                <a:ea typeface="Arial"/>
                <a:cs typeface="Arial"/>
                <a:sym typeface="Arial"/>
              </a:rPr>
              <a:t>Analysis</a:t>
            </a:r>
            <a:endParaRPr sz="1400" b="0" i="0" u="none" strike="noStrike" cap="none">
              <a:solidFill>
                <a:srgbClr val="000000"/>
              </a:solidFill>
              <a:latin typeface="Arial"/>
              <a:ea typeface="Arial"/>
              <a:cs typeface="Arial"/>
              <a:sym typeface="Arial"/>
            </a:endParaRPr>
          </a:p>
        </p:txBody>
      </p:sp>
      <p:sp>
        <p:nvSpPr>
          <p:cNvPr id="179" name="Google Shape;179;p7"/>
          <p:cNvSpPr txBox="1"/>
          <p:nvPr/>
        </p:nvSpPr>
        <p:spPr>
          <a:xfrm>
            <a:off x="5055900" y="889725"/>
            <a:ext cx="3630900" cy="222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703C"/>
                </a:solidFill>
                <a:latin typeface="Arial"/>
                <a:ea typeface="Arial"/>
                <a:cs typeface="Arial"/>
                <a:sym typeface="Arial"/>
              </a:rPr>
              <a:t>Finite Element Analysis:</a:t>
            </a:r>
            <a:endParaRPr sz="1800" b="1" i="0" u="none" strike="noStrike" cap="none" dirty="0">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703C"/>
                </a:solidFill>
                <a:latin typeface="Arial"/>
                <a:ea typeface="Arial"/>
                <a:cs typeface="Arial"/>
                <a:sym typeface="Arial"/>
              </a:rPr>
              <a:t>FEA was used to determine the strength and reliability of our model. By running design studies and numerous static studies, the team was able to determine an adequate design. </a:t>
            </a:r>
            <a:endParaRPr sz="1800" b="0" i="0" u="none" strike="noStrike" cap="none" dirty="0">
              <a:solidFill>
                <a:srgbClr val="00703C"/>
              </a:solidFill>
              <a:latin typeface="Arial"/>
              <a:ea typeface="Arial"/>
              <a:cs typeface="Arial"/>
              <a:sym typeface="Arial"/>
            </a:endParaRPr>
          </a:p>
        </p:txBody>
      </p:sp>
      <p:sp>
        <p:nvSpPr>
          <p:cNvPr id="180" name="Google Shape;180;p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
        <p:nvSpPr>
          <p:cNvPr id="181" name="Google Shape;181;p7"/>
          <p:cNvSpPr txBox="1"/>
          <p:nvPr/>
        </p:nvSpPr>
        <p:spPr>
          <a:xfrm>
            <a:off x="4970400" y="3078700"/>
            <a:ext cx="4249800" cy="259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703C"/>
                </a:solidFill>
                <a:latin typeface="Arial"/>
                <a:ea typeface="Arial"/>
                <a:cs typeface="Arial"/>
                <a:sym typeface="Arial"/>
              </a:rPr>
              <a:t>Progressive Drilling Techniques:</a:t>
            </a:r>
            <a:endParaRPr sz="1800" b="1" i="0" u="none" strike="noStrike" cap="none">
              <a:solidFill>
                <a:srgbClr val="00703C"/>
              </a:solidFill>
              <a:latin typeface="Arial"/>
              <a:ea typeface="Arial"/>
              <a:cs typeface="Arial"/>
              <a:sym typeface="Arial"/>
            </a:endParaRPr>
          </a:p>
          <a:p>
            <a:pPr marL="457200" marR="0" lvl="0" indent="-342900" algn="l" rtl="0">
              <a:lnSpc>
                <a:spcPct val="100000"/>
              </a:lnSpc>
              <a:spcBef>
                <a:spcPts val="0"/>
              </a:spcBef>
              <a:spcAft>
                <a:spcPts val="0"/>
              </a:spcAft>
              <a:buClr>
                <a:srgbClr val="00703C"/>
              </a:buClr>
              <a:buSzPts val="1800"/>
              <a:buFont typeface="Arial"/>
              <a:buChar char="●"/>
            </a:pPr>
            <a:r>
              <a:rPr lang="en-US" sz="1800" b="0" i="0" u="none" strike="noStrike" cap="none">
                <a:solidFill>
                  <a:srgbClr val="00703C"/>
                </a:solidFill>
                <a:latin typeface="Arial"/>
                <a:ea typeface="Arial"/>
                <a:cs typeface="Arial"/>
                <a:sym typeface="Arial"/>
              </a:rPr>
              <a:t>Reduce the power needed (8 Hp)</a:t>
            </a:r>
            <a:endParaRPr sz="1800" b="0" i="0" u="none" strike="noStrike" cap="none">
              <a:solidFill>
                <a:srgbClr val="00703C"/>
              </a:solidFill>
              <a:latin typeface="Arial"/>
              <a:ea typeface="Arial"/>
              <a:cs typeface="Arial"/>
              <a:sym typeface="Arial"/>
            </a:endParaRPr>
          </a:p>
          <a:p>
            <a:pPr marL="457200" marR="0" lvl="0" indent="-342900" algn="l" rtl="0">
              <a:lnSpc>
                <a:spcPct val="100000"/>
              </a:lnSpc>
              <a:spcBef>
                <a:spcPts val="0"/>
              </a:spcBef>
              <a:spcAft>
                <a:spcPts val="0"/>
              </a:spcAft>
              <a:buClr>
                <a:srgbClr val="00703C"/>
              </a:buClr>
              <a:buSzPts val="1800"/>
              <a:buFont typeface="Arial"/>
              <a:buChar char="●"/>
            </a:pPr>
            <a:r>
              <a:rPr lang="en-US" sz="1800" b="0" i="0" u="none" strike="noStrike" cap="none">
                <a:solidFill>
                  <a:srgbClr val="00703C"/>
                </a:solidFill>
                <a:latin typeface="Arial"/>
                <a:ea typeface="Arial"/>
                <a:cs typeface="Arial"/>
                <a:sym typeface="Arial"/>
              </a:rPr>
              <a:t>Limit feed rate to (.010” IPR)</a:t>
            </a:r>
            <a:endParaRPr sz="1800" b="0" i="0" u="none" strike="noStrike" cap="none">
              <a:solidFill>
                <a:srgbClr val="00703C"/>
              </a:solidFill>
              <a:latin typeface="Arial"/>
              <a:ea typeface="Arial"/>
              <a:cs typeface="Arial"/>
              <a:sym typeface="Arial"/>
            </a:endParaRPr>
          </a:p>
          <a:p>
            <a:pPr marL="457200" marR="0" lvl="0" indent="-342900" algn="l" rtl="0">
              <a:lnSpc>
                <a:spcPct val="100000"/>
              </a:lnSpc>
              <a:spcBef>
                <a:spcPts val="0"/>
              </a:spcBef>
              <a:spcAft>
                <a:spcPts val="0"/>
              </a:spcAft>
              <a:buClr>
                <a:srgbClr val="00703C"/>
              </a:buClr>
              <a:buSzPts val="1800"/>
              <a:buFont typeface="Arial"/>
              <a:buChar char="●"/>
            </a:pPr>
            <a:r>
              <a:rPr lang="en-US" sz="1800" b="0" i="0" u="none" strike="noStrike" cap="none">
                <a:solidFill>
                  <a:srgbClr val="00703C"/>
                </a:solidFill>
                <a:latin typeface="Arial"/>
                <a:ea typeface="Arial"/>
                <a:cs typeface="Arial"/>
                <a:sym typeface="Arial"/>
              </a:rPr>
              <a:t>Drilling time (4-5 min per pass) </a:t>
            </a:r>
            <a:endParaRPr sz="1800" b="0" i="0" u="none" strike="noStrike" cap="none">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703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703C"/>
                </a:solidFill>
                <a:latin typeface="Arial"/>
                <a:ea typeface="Arial"/>
                <a:cs typeface="Arial"/>
                <a:sym typeface="Arial"/>
              </a:rPr>
              <a:t>Structural Calculations: </a:t>
            </a:r>
            <a:endParaRPr sz="1800" b="1" i="0" u="none" strike="noStrike" cap="none">
              <a:solidFill>
                <a:srgbClr val="00703C"/>
              </a:solidFill>
              <a:latin typeface="Arial"/>
              <a:ea typeface="Arial"/>
              <a:cs typeface="Arial"/>
              <a:sym typeface="Arial"/>
            </a:endParaRPr>
          </a:p>
          <a:p>
            <a:pPr marL="457200" marR="0" lvl="0" indent="-342900" algn="l" rtl="0">
              <a:lnSpc>
                <a:spcPct val="100000"/>
              </a:lnSpc>
              <a:spcBef>
                <a:spcPts val="0"/>
              </a:spcBef>
              <a:spcAft>
                <a:spcPts val="0"/>
              </a:spcAft>
              <a:buClr>
                <a:srgbClr val="00703C"/>
              </a:buClr>
              <a:buSzPts val="1800"/>
              <a:buFont typeface="Arial"/>
              <a:buChar char="●"/>
            </a:pPr>
            <a:r>
              <a:rPr lang="en-US" sz="1800" b="0" i="0" u="none" strike="noStrike" cap="none">
                <a:solidFill>
                  <a:srgbClr val="00703C"/>
                </a:solidFill>
                <a:latin typeface="Arial"/>
                <a:ea typeface="Arial"/>
                <a:cs typeface="Arial"/>
                <a:sym typeface="Arial"/>
              </a:rPr>
              <a:t>Max Deflection 0.017in (d = 1.5in)</a:t>
            </a:r>
            <a:endParaRPr sz="1800" b="0" i="0" u="none" strike="noStrike" cap="none">
              <a:solidFill>
                <a:srgbClr val="00703C"/>
              </a:solidFill>
              <a:latin typeface="Arial"/>
              <a:ea typeface="Arial"/>
              <a:cs typeface="Arial"/>
              <a:sym typeface="Arial"/>
            </a:endParaRPr>
          </a:p>
          <a:p>
            <a:pPr marL="457200" marR="0" lvl="0" indent="-342900" algn="l" rtl="0">
              <a:lnSpc>
                <a:spcPct val="100000"/>
              </a:lnSpc>
              <a:spcBef>
                <a:spcPts val="0"/>
              </a:spcBef>
              <a:spcAft>
                <a:spcPts val="0"/>
              </a:spcAft>
              <a:buClr>
                <a:srgbClr val="00703C"/>
              </a:buClr>
              <a:buSzPts val="1800"/>
              <a:buFont typeface="Arial"/>
              <a:buChar char="●"/>
            </a:pPr>
            <a:r>
              <a:rPr lang="en-US" sz="1800" b="0" i="0" u="none" strike="noStrike" cap="none">
                <a:solidFill>
                  <a:srgbClr val="00703C"/>
                </a:solidFill>
                <a:latin typeface="Arial"/>
                <a:ea typeface="Arial"/>
                <a:cs typeface="Arial"/>
                <a:sym typeface="Arial"/>
              </a:rPr>
              <a:t>Factor of safety (4.5)</a:t>
            </a:r>
            <a:endParaRPr sz="1800" b="0" i="0" u="none" strike="noStrike" cap="none">
              <a:solidFill>
                <a:srgbClr val="000000"/>
              </a:solidFill>
              <a:latin typeface="Arial"/>
              <a:ea typeface="Arial"/>
              <a:cs typeface="Arial"/>
              <a:sym typeface="Arial"/>
            </a:endParaRPr>
          </a:p>
        </p:txBody>
      </p:sp>
      <p:pic>
        <p:nvPicPr>
          <p:cNvPr id="2" name="slide 6">
            <a:hlinkClick r:id="" action="ppaction://media"/>
            <a:extLst>
              <a:ext uri="{FF2B5EF4-FFF2-40B4-BE49-F238E27FC236}">
                <a16:creationId xmlns:a16="http://schemas.microsoft.com/office/drawing/2014/main" id="{F083B22F-A738-4261-A5D0-3171035C64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973</Words>
  <Application>Microsoft Office PowerPoint</Application>
  <PresentationFormat>On-screen Show (4:3)</PresentationFormat>
  <Paragraphs>98</Paragraphs>
  <Slides>7</Slides>
  <Notes>7</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Classroom Support</dc:creator>
  <cp:lastModifiedBy>Hobday, G.T.</cp:lastModifiedBy>
  <cp:revision>8</cp:revision>
  <dcterms:created xsi:type="dcterms:W3CDTF">2009-04-24T13:15:38Z</dcterms:created>
  <dcterms:modified xsi:type="dcterms:W3CDTF">2020-04-27T17:31:57Z</dcterms:modified>
</cp:coreProperties>
</file>