
<file path=[Content_Types].xml><?xml version="1.0" encoding="utf-8"?>
<Types xmlns="http://schemas.openxmlformats.org/package/2006/content-types">
  <Default Extension="fntdata" ContentType="application/x-fontdata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43891200" cy="32918400"/>
  <p:notesSz cx="6858000" cy="9144000"/>
  <p:embeddedFontLst>
    <p:embeddedFont>
      <p:font typeface="Gill Sans" panose="020B0604020202020204" charset="0"/>
      <p:regular r:id="rId8"/>
      <p:bold r:id="rId9"/>
    </p:embeddedFont>
    <p:embeddedFont>
      <p:font typeface="Montserrat ExtraBold" panose="020B0604020202020204" charset="0"/>
      <p:bold r:id="rId10"/>
      <p:boldItalic r:id="rId11"/>
    </p:embeddedFont>
    <p:embeddedFont>
      <p:font typeface="Montserrat SemiBold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jLaoMVTkYHeaaIMUHE2P1w1pvO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" d="100"/>
          <a:sy n="13" d="100"/>
        </p:scale>
        <p:origin x="1455" y="105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500b78209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500b78209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7500b78209_3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500b78209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500b78209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7500b78209_3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500b78209_3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500b78209_3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7500b78209_3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500b78209_3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500b78209_3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7500b78209_3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292123" y="10226675"/>
            <a:ext cx="37306958" cy="705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584245" y="18653125"/>
            <a:ext cx="30722712" cy="841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lvl="0" algn="ctr">
              <a:spcBef>
                <a:spcPts val="3300"/>
              </a:spcBef>
              <a:spcAft>
                <a:spcPts val="0"/>
              </a:spcAft>
              <a:buClr>
                <a:schemeClr val="dk1"/>
              </a:buClr>
              <a:buSzPts val="16500"/>
              <a:buFont typeface="Arial"/>
              <a:buNone/>
              <a:defRPr/>
            </a:lvl1pPr>
            <a:lvl2pPr lvl="1" algn="ctr">
              <a:spcBef>
                <a:spcPts val="2880"/>
              </a:spcBef>
              <a:spcAft>
                <a:spcPts val="0"/>
              </a:spcAft>
              <a:buClr>
                <a:schemeClr val="dk1"/>
              </a:buClr>
              <a:buSzPts val="14400"/>
              <a:buFont typeface="Arial"/>
              <a:buNone/>
              <a:defRPr/>
            </a:lvl2pPr>
            <a:lvl3pPr lvl="2" algn="ctr">
              <a:spcBef>
                <a:spcPts val="2460"/>
              </a:spcBef>
              <a:spcAft>
                <a:spcPts val="0"/>
              </a:spcAft>
              <a:buClr>
                <a:schemeClr val="dk1"/>
              </a:buClr>
              <a:buSzPts val="12300"/>
              <a:buFont typeface="Arial"/>
              <a:buNone/>
              <a:defRPr/>
            </a:lvl3pPr>
            <a:lvl4pPr lvl="3" algn="ctr">
              <a:spcBef>
                <a:spcPts val="2080"/>
              </a:spcBef>
              <a:spcAft>
                <a:spcPts val="0"/>
              </a:spcAft>
              <a:buClr>
                <a:schemeClr val="dk1"/>
              </a:buClr>
              <a:buSzPts val="10400"/>
              <a:buFont typeface="Arial"/>
              <a:buNone/>
              <a:defRPr/>
            </a:lvl4pPr>
            <a:lvl5pPr lvl="4" algn="ctr">
              <a:spcBef>
                <a:spcPts val="2080"/>
              </a:spcBef>
              <a:spcAft>
                <a:spcPts val="0"/>
              </a:spcAft>
              <a:buClr>
                <a:schemeClr val="dk1"/>
              </a:buClr>
              <a:buSzPts val="10400"/>
              <a:buFont typeface="Arial"/>
              <a:buNone/>
              <a:defRPr/>
            </a:lvl5pPr>
            <a:lvl6pPr lvl="5" algn="ctr">
              <a:spcBef>
                <a:spcPts val="2080"/>
              </a:spcBef>
              <a:spcAft>
                <a:spcPts val="0"/>
              </a:spcAft>
              <a:buClr>
                <a:schemeClr val="dk1"/>
              </a:buClr>
              <a:buSzPts val="10400"/>
              <a:buFont typeface="Arial"/>
              <a:buNone/>
              <a:defRPr/>
            </a:lvl6pPr>
            <a:lvl7pPr lvl="6" algn="ctr">
              <a:spcBef>
                <a:spcPts val="2080"/>
              </a:spcBef>
              <a:spcAft>
                <a:spcPts val="0"/>
              </a:spcAft>
              <a:buClr>
                <a:schemeClr val="dk1"/>
              </a:buClr>
              <a:buSzPts val="10400"/>
              <a:buFont typeface="Arial"/>
              <a:buNone/>
              <a:defRPr/>
            </a:lvl7pPr>
            <a:lvl8pPr lvl="7" algn="ctr">
              <a:spcBef>
                <a:spcPts val="2080"/>
              </a:spcBef>
              <a:spcAft>
                <a:spcPts val="0"/>
              </a:spcAft>
              <a:buClr>
                <a:schemeClr val="dk1"/>
              </a:buClr>
              <a:buSzPts val="10400"/>
              <a:buFont typeface="Arial"/>
              <a:buNone/>
              <a:defRPr/>
            </a:lvl8pPr>
            <a:lvl9pPr lvl="8" algn="ctr">
              <a:spcBef>
                <a:spcPts val="2080"/>
              </a:spcBef>
              <a:spcAft>
                <a:spcPts val="0"/>
              </a:spcAft>
              <a:buClr>
                <a:schemeClr val="dk1"/>
              </a:buClr>
              <a:buSzPts val="10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2195513" y="29978350"/>
            <a:ext cx="1024096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4997113" y="29978350"/>
            <a:ext cx="1389856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31456313" y="29978350"/>
            <a:ext cx="1024096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2195513" y="1319213"/>
            <a:ext cx="39501763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11083925" y="-1206500"/>
            <a:ext cx="21724937" cy="3950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2195513" y="29978350"/>
            <a:ext cx="1024096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14997113" y="29978350"/>
            <a:ext cx="1389856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31456313" y="29978350"/>
            <a:ext cx="1024096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22715628" y="10425555"/>
            <a:ext cx="28087638" cy="9874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2897275" y="617627"/>
            <a:ext cx="28087638" cy="2949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2195513" y="29978350"/>
            <a:ext cx="1024096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14997113" y="29978350"/>
            <a:ext cx="1389856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31456313" y="29978350"/>
            <a:ext cx="1024096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2195513" y="1319213"/>
            <a:ext cx="39501763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195513" y="7681913"/>
            <a:ext cx="39501763" cy="2172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2195513" y="29978350"/>
            <a:ext cx="1024096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4997113" y="29978350"/>
            <a:ext cx="1389856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31456313" y="29978350"/>
            <a:ext cx="1024096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467101" y="21153439"/>
            <a:ext cx="37306958" cy="653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467101" y="13952538"/>
            <a:ext cx="37306958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2195513" y="29978350"/>
            <a:ext cx="1024096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4997113" y="29978350"/>
            <a:ext cx="1389856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31456313" y="29978350"/>
            <a:ext cx="1024096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195513" y="1319213"/>
            <a:ext cx="39501763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195689" y="7681914"/>
            <a:ext cx="19682178" cy="2172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22013334" y="7681914"/>
            <a:ext cx="19683589" cy="2172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2195513" y="29978350"/>
            <a:ext cx="1024096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4997113" y="29978350"/>
            <a:ext cx="1389856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31456313" y="29978350"/>
            <a:ext cx="1024096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194279" y="1317625"/>
            <a:ext cx="39502642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2194278" y="7369176"/>
            <a:ext cx="19392900" cy="307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194278" y="10439401"/>
            <a:ext cx="19392900" cy="1896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22295555" y="7369176"/>
            <a:ext cx="19401368" cy="307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22295555" y="10439401"/>
            <a:ext cx="19401368" cy="1896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2195513" y="29978350"/>
            <a:ext cx="1024096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4997113" y="29978350"/>
            <a:ext cx="1389856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31456313" y="29978350"/>
            <a:ext cx="1024096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195513" y="1319213"/>
            <a:ext cx="39501763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2195513" y="29978350"/>
            <a:ext cx="1024096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4997113" y="29978350"/>
            <a:ext cx="1389856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31456313" y="29978350"/>
            <a:ext cx="1024096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2195513" y="29978350"/>
            <a:ext cx="1024096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14997113" y="29978350"/>
            <a:ext cx="1389856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31456313" y="29978350"/>
            <a:ext cx="1024096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2194278" y="1311275"/>
            <a:ext cx="14439900" cy="557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17160523" y="1311275"/>
            <a:ext cx="24536399" cy="280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2194278" y="6888163"/>
            <a:ext cx="14439900" cy="225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2195513" y="29978350"/>
            <a:ext cx="1024096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14997113" y="29978350"/>
            <a:ext cx="1389856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31456313" y="29978350"/>
            <a:ext cx="1024096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603545" y="23042564"/>
            <a:ext cx="26334157" cy="272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8603545" y="2941639"/>
            <a:ext cx="26334157" cy="1975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603545" y="25763539"/>
            <a:ext cx="26334157" cy="386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2195513" y="29978350"/>
            <a:ext cx="1024096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14997113" y="29978350"/>
            <a:ext cx="1389856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31456313" y="29978350"/>
            <a:ext cx="1024096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2195513" y="1319213"/>
            <a:ext cx="39501763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2195513" y="7681913"/>
            <a:ext cx="39501763" cy="2172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marL="457200" marR="0" lvl="0" indent="-1276350" algn="l" rtl="0">
              <a:spcBef>
                <a:spcPts val="3300"/>
              </a:spcBef>
              <a:spcAft>
                <a:spcPts val="0"/>
              </a:spcAft>
              <a:buClr>
                <a:schemeClr val="dk1"/>
              </a:buClr>
              <a:buSzPts val="16500"/>
              <a:buFont typeface="Arial"/>
              <a:buChar char="•"/>
              <a:defRPr sz="16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143000" algn="l" rtl="0">
              <a:spcBef>
                <a:spcPts val="2880"/>
              </a:spcBef>
              <a:spcAft>
                <a:spcPts val="0"/>
              </a:spcAft>
              <a:buClr>
                <a:schemeClr val="dk1"/>
              </a:buClr>
              <a:buSzPts val="14400"/>
              <a:buFont typeface="Arial"/>
              <a:buChar char="–"/>
              <a:defRPr sz="1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1009650" algn="l" rtl="0">
              <a:spcBef>
                <a:spcPts val="2460"/>
              </a:spcBef>
              <a:spcAft>
                <a:spcPts val="0"/>
              </a:spcAft>
              <a:buClr>
                <a:schemeClr val="dk1"/>
              </a:buClr>
              <a:buSzPts val="12300"/>
              <a:buFont typeface="Arial"/>
              <a:buChar char="•"/>
              <a:defRPr sz="1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889000" algn="l" rtl="0">
              <a:spcBef>
                <a:spcPts val="2080"/>
              </a:spcBef>
              <a:spcAft>
                <a:spcPts val="0"/>
              </a:spcAft>
              <a:buClr>
                <a:schemeClr val="dk1"/>
              </a:buClr>
              <a:buSzPts val="10400"/>
              <a:buFont typeface="Arial"/>
              <a:buChar char="–"/>
              <a:defRPr sz="10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889000" algn="l" rtl="0">
              <a:spcBef>
                <a:spcPts val="2080"/>
              </a:spcBef>
              <a:spcAft>
                <a:spcPts val="0"/>
              </a:spcAft>
              <a:buClr>
                <a:schemeClr val="dk1"/>
              </a:buClr>
              <a:buSzPts val="10400"/>
              <a:buFont typeface="Arial"/>
              <a:buChar char="»"/>
              <a:defRPr sz="10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889000" algn="l" rtl="0">
              <a:spcBef>
                <a:spcPts val="2080"/>
              </a:spcBef>
              <a:spcAft>
                <a:spcPts val="0"/>
              </a:spcAft>
              <a:buClr>
                <a:schemeClr val="dk1"/>
              </a:buClr>
              <a:buSzPts val="10400"/>
              <a:buFont typeface="Arial"/>
              <a:buChar char="»"/>
              <a:defRPr sz="10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0" algn="l" rtl="0">
              <a:spcBef>
                <a:spcPts val="2080"/>
              </a:spcBef>
              <a:spcAft>
                <a:spcPts val="0"/>
              </a:spcAft>
              <a:buClr>
                <a:schemeClr val="dk1"/>
              </a:buClr>
              <a:buSzPts val="10400"/>
              <a:buFont typeface="Arial"/>
              <a:buChar char="»"/>
              <a:defRPr sz="10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889000" algn="l" rtl="0">
              <a:spcBef>
                <a:spcPts val="2080"/>
              </a:spcBef>
              <a:spcAft>
                <a:spcPts val="0"/>
              </a:spcAft>
              <a:buClr>
                <a:schemeClr val="dk1"/>
              </a:buClr>
              <a:buSzPts val="10400"/>
              <a:buFont typeface="Arial"/>
              <a:buChar char="»"/>
              <a:defRPr sz="10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889000" algn="l" rtl="0">
              <a:spcBef>
                <a:spcPts val="2080"/>
              </a:spcBef>
              <a:spcAft>
                <a:spcPts val="0"/>
              </a:spcAft>
              <a:buClr>
                <a:schemeClr val="dk1"/>
              </a:buClr>
              <a:buSzPts val="10400"/>
              <a:buFont typeface="Arial"/>
              <a:buChar char="»"/>
              <a:defRPr sz="10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2195513" y="29978350"/>
            <a:ext cx="1024096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4997113" y="29978350"/>
            <a:ext cx="1389856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31456313" y="29978350"/>
            <a:ext cx="1024096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0250" tIns="235125" rIns="470250" bIns="2351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"/>
          <p:cNvGrpSpPr/>
          <p:nvPr/>
        </p:nvGrpSpPr>
        <p:grpSpPr>
          <a:xfrm>
            <a:off x="0" y="0"/>
            <a:ext cx="43891199" cy="6697529"/>
            <a:chOff x="-27039" y="-59635"/>
            <a:chExt cx="43891199" cy="6697529"/>
          </a:xfrm>
        </p:grpSpPr>
        <p:sp>
          <p:nvSpPr>
            <p:cNvPr id="90" name="Google Shape;90;p1"/>
            <p:cNvSpPr/>
            <p:nvPr/>
          </p:nvSpPr>
          <p:spPr>
            <a:xfrm>
              <a:off x="-27039" y="-59635"/>
              <a:ext cx="43891199" cy="6697529"/>
            </a:xfrm>
            <a:prstGeom prst="rect">
              <a:avLst/>
            </a:prstGeom>
            <a:solidFill>
              <a:srgbClr val="2A7F04"/>
            </a:solidFill>
            <a:ln>
              <a:noFill/>
            </a:ln>
            <a:effectLst>
              <a:outerShdw blurRad="57150" dist="19050" dir="6180000" algn="bl" rotWithShape="0">
                <a:srgbClr val="000000">
                  <a:alpha val="55000"/>
                </a:srgbClr>
              </a:outerShdw>
            </a:effectLst>
          </p:spPr>
          <p:txBody>
            <a:bodyPr spcFirstLastPara="1" wrap="square" lIns="137150" tIns="68575" rIns="137150" bIns="6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400" b="1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3657600" y="914400"/>
              <a:ext cx="36576001" cy="2937440"/>
            </a:xfrm>
            <a:prstGeom prst="rect">
              <a:avLst/>
            </a:prstGeom>
            <a:solidFill>
              <a:srgbClr val="2A7F0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500"/>
                <a:buFont typeface="Montserrat ExtraBold"/>
                <a:buNone/>
              </a:pPr>
              <a:r>
                <a:rPr lang="en-US" sz="8500" b="1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 Design of a Safer 90° Seat Mounting System</a:t>
              </a:r>
              <a:endParaRPr sz="8500" b="1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500"/>
                <a:buFont typeface="Montserrat ExtraBold"/>
                <a:buNone/>
              </a:pPr>
              <a:r>
                <a:rPr lang="en-US" sz="8500" b="1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Senior Design I - Spring 2020</a:t>
              </a:r>
              <a:endParaRPr sz="8500" b="1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sp>
        <p:nvSpPr>
          <p:cNvPr id="92" name="Google Shape;92;p1"/>
          <p:cNvSpPr txBox="1"/>
          <p:nvPr/>
        </p:nvSpPr>
        <p:spPr>
          <a:xfrm>
            <a:off x="3657600" y="4115931"/>
            <a:ext cx="36576001" cy="189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</a:pPr>
            <a:r>
              <a:rPr lang="en-US" sz="5600">
                <a:solidFill>
                  <a:schemeClr val="lt1"/>
                </a:solidFill>
              </a:rPr>
              <a:t>Adam St. Laurent, Andrew Blankenship, Michael Miller, Bruce Hall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</a:pPr>
            <a:r>
              <a:rPr lang="en-US" sz="5600">
                <a:solidFill>
                  <a:schemeClr val="lt1"/>
                </a:solidFill>
              </a:rPr>
              <a:t>Faculty Mentors: Dr. Charles Jenckes, Dr. Peter Tkacik⼁ Industry Supporter: Kenny Koldsbaek 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835750" y="8458200"/>
            <a:ext cx="9601200" cy="9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The overall objective of the Kenny’s Components Safer Mounting seat project is to design a safer seat mounting system for race cars that are driver centered vehicles and require a driver to sit in a 90° position.  These types of race cars include Sprint Car, Midget as well as Silver Crown.</a:t>
            </a:r>
            <a:endParaRPr sz="3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Project Requirements:</a:t>
            </a:r>
            <a:endParaRPr sz="360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Reduce the chance of spinal injury to driver during vertical impact</a:t>
            </a:r>
            <a:endParaRPr sz="360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Remain small in size due to compact nature of cockpits</a:t>
            </a:r>
            <a:endParaRPr sz="360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Due to Race Cars being as lightweight as possible, the design must remain lightweight but strong</a:t>
            </a:r>
            <a:endParaRPr sz="3600"/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94" name="Google Shape;94;p1"/>
          <p:cNvSpPr txBox="1"/>
          <p:nvPr/>
        </p:nvSpPr>
        <p:spPr>
          <a:xfrm>
            <a:off x="835750" y="19186669"/>
            <a:ext cx="9601200" cy="133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Project is based around Kevin Swindell’s Knoxville National wreck in 2015</a:t>
            </a:r>
            <a:endParaRPr sz="3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During the wreck, Kevin experienced upwards of 20 G’s of deceleration over 0.04 seconds severely injuring his spine</a:t>
            </a:r>
            <a:endParaRPr sz="360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Aircraft ejection seats were analyzed to gain information of vertical acceleration/deceleration limits of the human spine</a:t>
            </a:r>
            <a:endParaRPr sz="360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Deflection of the seat system is needed to lower the deceleration to an acceptable level - Approximately 15-17 G’s</a:t>
            </a:r>
            <a:endParaRPr sz="3600"/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95" name="Google Shape;95;p1"/>
          <p:cNvSpPr txBox="1"/>
          <p:nvPr/>
        </p:nvSpPr>
        <p:spPr>
          <a:xfrm>
            <a:off x="33451800" y="27148725"/>
            <a:ext cx="9601200" cy="54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>
                <a:solidFill>
                  <a:schemeClr val="dk1"/>
                </a:solidFill>
              </a:rPr>
              <a:t>Fall Semester 2020</a:t>
            </a:r>
            <a:endParaRPr sz="3600" b="1" u="sng">
              <a:solidFill>
                <a:schemeClr val="dk1"/>
              </a:solidFill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-US" sz="3600">
                <a:solidFill>
                  <a:schemeClr val="dk1"/>
                </a:solidFill>
              </a:rPr>
              <a:t>Manufacture urethane springs and seat mounts</a:t>
            </a:r>
            <a:endParaRPr sz="3600">
              <a:solidFill>
                <a:schemeClr val="dk1"/>
              </a:solidFill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-US" sz="3600">
                <a:solidFill>
                  <a:schemeClr val="dk1"/>
                </a:solidFill>
              </a:rPr>
              <a:t>Manufacture Drop Silo </a:t>
            </a:r>
            <a:endParaRPr sz="3600">
              <a:solidFill>
                <a:schemeClr val="dk1"/>
              </a:solidFill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-US" sz="3600">
                <a:solidFill>
                  <a:schemeClr val="dk1"/>
                </a:solidFill>
              </a:rPr>
              <a:t>Test all designs thoroughly to find most suitable configuration</a:t>
            </a:r>
            <a:endParaRPr sz="3600">
              <a:solidFill>
                <a:schemeClr val="dk1"/>
              </a:solidFill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-US" sz="3600">
                <a:solidFill>
                  <a:schemeClr val="dk1"/>
                </a:solidFill>
              </a:rPr>
              <a:t>Compile Test Data for presentation to USAC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33451800" y="8458200"/>
            <a:ext cx="9601200" cy="15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Testing of the design/seat system will take place with the use of a drop silo</a:t>
            </a:r>
            <a:endParaRPr sz="3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838200" y="7438427"/>
            <a:ext cx="9601200" cy="873301"/>
          </a:xfrm>
          <a:prstGeom prst="rect">
            <a:avLst/>
          </a:prstGeom>
          <a:solidFill>
            <a:srgbClr val="2A7F04"/>
          </a:solidFill>
          <a:ln>
            <a:noFill/>
          </a:ln>
        </p:spPr>
        <p:txBody>
          <a:bodyPr spcFirstLastPara="1" wrap="square" lIns="274300" tIns="73150" rIns="274300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Project Objective/Requirements</a:t>
            </a:r>
            <a:endParaRPr/>
          </a:p>
        </p:txBody>
      </p:sp>
      <p:sp>
        <p:nvSpPr>
          <p:cNvPr id="98" name="Google Shape;98;p1"/>
          <p:cNvSpPr/>
          <p:nvPr/>
        </p:nvSpPr>
        <p:spPr>
          <a:xfrm>
            <a:off x="11633200" y="7438427"/>
            <a:ext cx="20599400" cy="873301"/>
          </a:xfrm>
          <a:prstGeom prst="rect">
            <a:avLst/>
          </a:prstGeom>
          <a:solidFill>
            <a:srgbClr val="2A7F04"/>
          </a:solidFill>
          <a:ln>
            <a:noFill/>
          </a:ln>
        </p:spPr>
        <p:txBody>
          <a:bodyPr spcFirstLastPara="1" wrap="square" lIns="274300" tIns="73150" rIns="274300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Urethane Spring Design</a:t>
            </a:r>
            <a:endParaRPr/>
          </a:p>
        </p:txBody>
      </p:sp>
      <p:sp>
        <p:nvSpPr>
          <p:cNvPr id="99" name="Google Shape;99;p1"/>
          <p:cNvSpPr/>
          <p:nvPr/>
        </p:nvSpPr>
        <p:spPr>
          <a:xfrm>
            <a:off x="33451800" y="7438427"/>
            <a:ext cx="9601200" cy="873301"/>
          </a:xfrm>
          <a:prstGeom prst="rect">
            <a:avLst/>
          </a:prstGeom>
          <a:solidFill>
            <a:srgbClr val="2A7F04"/>
          </a:solidFill>
          <a:ln>
            <a:noFill/>
          </a:ln>
        </p:spPr>
        <p:txBody>
          <a:bodyPr spcFirstLastPara="1" wrap="square" lIns="274300" tIns="73150" rIns="274300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Proposed Testing Method</a:t>
            </a:r>
            <a:endParaRPr/>
          </a:p>
        </p:txBody>
      </p:sp>
      <p:sp>
        <p:nvSpPr>
          <p:cNvPr id="100" name="Google Shape;100;p1"/>
          <p:cNvSpPr/>
          <p:nvPr/>
        </p:nvSpPr>
        <p:spPr>
          <a:xfrm>
            <a:off x="835750" y="18085459"/>
            <a:ext cx="9601200" cy="873300"/>
          </a:xfrm>
          <a:prstGeom prst="rect">
            <a:avLst/>
          </a:prstGeom>
          <a:solidFill>
            <a:srgbClr val="2A7F04"/>
          </a:solidFill>
          <a:ln>
            <a:noFill/>
          </a:ln>
        </p:spPr>
        <p:txBody>
          <a:bodyPr spcFirstLastPara="1" wrap="square" lIns="274300" tIns="73150" rIns="274300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Research Highlights</a:t>
            </a:r>
            <a:endParaRPr/>
          </a:p>
        </p:txBody>
      </p:sp>
      <p:sp>
        <p:nvSpPr>
          <p:cNvPr id="101" name="Google Shape;101;p1"/>
          <p:cNvSpPr/>
          <p:nvPr/>
        </p:nvSpPr>
        <p:spPr>
          <a:xfrm>
            <a:off x="33141197" y="25949134"/>
            <a:ext cx="9601200" cy="873300"/>
          </a:xfrm>
          <a:prstGeom prst="rect">
            <a:avLst/>
          </a:prstGeom>
          <a:solidFill>
            <a:srgbClr val="2A7F04"/>
          </a:solidFill>
          <a:ln>
            <a:noFill/>
          </a:ln>
        </p:spPr>
        <p:txBody>
          <a:bodyPr spcFirstLastPara="1" wrap="square" lIns="274300" tIns="73150" rIns="274300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Future Work</a:t>
            </a:r>
            <a:endParaRPr/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211300" y="965625"/>
            <a:ext cx="7719225" cy="36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5750" y="965625"/>
            <a:ext cx="7323944" cy="315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02638" y="26879575"/>
            <a:ext cx="8867437" cy="567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"/>
          <p:cNvSpPr txBox="1"/>
          <p:nvPr/>
        </p:nvSpPr>
        <p:spPr>
          <a:xfrm>
            <a:off x="11705000" y="15435375"/>
            <a:ext cx="20455800" cy="59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/>
              <a:t>Functionality</a:t>
            </a:r>
            <a:endParaRPr sz="3600" b="1" u="sng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Urethane Springs act as a spring and damper system in one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Material is naturally abrasive and oil resistive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Keeps overall weight to a minimum while absorbing impact force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Varying Cross-Sections allow for different spring constants/rates </a:t>
            </a:r>
            <a:endParaRPr sz="3600"/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○"/>
            </a:pPr>
            <a:r>
              <a:rPr lang="en-US" sz="3600"/>
              <a:t>Different Spring constants allow for a range of driver weights to be accomodated</a:t>
            </a:r>
            <a:endParaRPr sz="3600"/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○"/>
            </a:pPr>
            <a:r>
              <a:rPr lang="en-US" sz="3600"/>
              <a:t>500 - 800 lbs/in 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Varying Durometers result in different stiffnesses to also accommodate differing driver weights </a:t>
            </a:r>
            <a:endParaRPr sz="3600"/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○"/>
            </a:pPr>
            <a:r>
              <a:rPr lang="en-US" sz="3600"/>
              <a:t>50 - 90 Shore A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Urethane Springs with different durometers can be stacked to provide a progressive spring rate 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06" name="Google Shape;106;p1"/>
          <p:cNvSpPr txBox="1"/>
          <p:nvPr/>
        </p:nvSpPr>
        <p:spPr>
          <a:xfrm>
            <a:off x="33451800" y="21575213"/>
            <a:ext cx="9601200" cy="4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Various configurations of Urethane Springs will be tested including:</a:t>
            </a:r>
            <a:endParaRPr sz="3600"/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○"/>
            </a:pPr>
            <a:r>
              <a:rPr lang="en-US" sz="3600"/>
              <a:t>Durometer</a:t>
            </a:r>
            <a:endParaRPr sz="3600"/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○"/>
            </a:pPr>
            <a:r>
              <a:rPr lang="en-US" sz="3600"/>
              <a:t>Cross-Section</a:t>
            </a:r>
            <a:endParaRPr sz="3600"/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○"/>
            </a:pPr>
            <a:r>
              <a:rPr lang="en-US" sz="3600"/>
              <a:t>Mounting Position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>
                <a:solidFill>
                  <a:schemeClr val="dk1"/>
                </a:solidFill>
              </a:rPr>
              <a:t>High Speed cameras and Accelerometers will be utilized to gather/record data</a:t>
            </a:r>
            <a:endParaRPr sz="3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pic>
        <p:nvPicPr>
          <p:cNvPr id="107" name="Google Shape;107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853761" y="8752873"/>
            <a:ext cx="7455649" cy="540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874199" y="8752875"/>
            <a:ext cx="5965001" cy="5408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"/>
          <p:cNvSpPr txBox="1"/>
          <p:nvPr/>
        </p:nvSpPr>
        <p:spPr>
          <a:xfrm>
            <a:off x="11633125" y="14350938"/>
            <a:ext cx="5117100" cy="8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/>
              <a:t>Cylinder</a:t>
            </a:r>
            <a:endParaRPr sz="4800" b="1"/>
          </a:p>
        </p:txBody>
      </p:sp>
      <p:sp>
        <p:nvSpPr>
          <p:cNvPr id="110" name="Google Shape;110;p1"/>
          <p:cNvSpPr txBox="1"/>
          <p:nvPr/>
        </p:nvSpPr>
        <p:spPr>
          <a:xfrm>
            <a:off x="17673325" y="14238975"/>
            <a:ext cx="74556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/>
              <a:t>Donut/Bump Stop</a:t>
            </a:r>
            <a:endParaRPr sz="4800" b="1"/>
          </a:p>
        </p:txBody>
      </p:sp>
      <p:sp>
        <p:nvSpPr>
          <p:cNvPr id="111" name="Google Shape;111;p1"/>
          <p:cNvSpPr txBox="1"/>
          <p:nvPr/>
        </p:nvSpPr>
        <p:spPr>
          <a:xfrm>
            <a:off x="26052025" y="14354263"/>
            <a:ext cx="59649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/>
              <a:t>Stacked Spring</a:t>
            </a:r>
            <a:endParaRPr sz="4800" b="1"/>
          </a:p>
        </p:txBody>
      </p:sp>
      <p:sp>
        <p:nvSpPr>
          <p:cNvPr id="112" name="Google Shape;112;p1"/>
          <p:cNvSpPr txBox="1"/>
          <p:nvPr/>
        </p:nvSpPr>
        <p:spPr>
          <a:xfrm>
            <a:off x="11705000" y="21061875"/>
            <a:ext cx="20134200" cy="22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/>
              <a:t>Mounting</a:t>
            </a:r>
            <a:endParaRPr sz="3600" b="1" u="sng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Two urethane springs mounted to side of seat and two mounted to back allowing the seat to be mounted as low as possible in pre-existing race car chassis</a:t>
            </a:r>
            <a:endParaRPr sz="3600"/>
          </a:p>
        </p:txBody>
      </p:sp>
      <p:pic>
        <p:nvPicPr>
          <p:cNvPr id="113" name="Google Shape;113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633200" y="8752875"/>
            <a:ext cx="5655738" cy="54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90425" y="10573575"/>
            <a:ext cx="7323950" cy="10434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705000" y="23563375"/>
            <a:ext cx="10167470" cy="899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5309399" y="22639275"/>
            <a:ext cx="4713989" cy="540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3228427" y="28246250"/>
            <a:ext cx="8867425" cy="4206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Expo_Intro">
            <a:hlinkClick r:id="" action="ppaction://media"/>
            <a:extLst>
              <a:ext uri="{FF2B5EF4-FFF2-40B4-BE49-F238E27FC236}">
                <a16:creationId xmlns:a16="http://schemas.microsoft.com/office/drawing/2014/main" id="{12982925-6A9C-430C-801B-049C8796D9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1793200" y="16306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500b78209_3_0"/>
          <p:cNvSpPr txBox="1">
            <a:spLocks noGrp="1"/>
          </p:cNvSpPr>
          <p:nvPr>
            <p:ph type="body" idx="1"/>
          </p:nvPr>
        </p:nvSpPr>
        <p:spPr>
          <a:xfrm>
            <a:off x="2195525" y="7184225"/>
            <a:ext cx="39501900" cy="12649200"/>
          </a:xfrm>
          <a:prstGeom prst="rect">
            <a:avLst/>
          </a:prstGeom>
        </p:spPr>
        <p:txBody>
          <a:bodyPr spcFirstLastPara="1" wrap="square" lIns="470250" tIns="235125" rIns="470250" bIns="235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200" b="1" u="sng"/>
              <a:t>Project Objective/Requirements</a:t>
            </a:r>
            <a:endParaRPr sz="7200"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200"/>
              <a:t>The overall objective of the Kenny’s Components Safer Mounting seat project is to design a safer seat mounting system for race cars that are driver centered vehicles and require a driver to sit in a 90° position.  These types of race cars include Sprint Car, Midget as well as Silver Crown.</a:t>
            </a:r>
            <a:endParaRPr sz="7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7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200"/>
              <a:t>Project Requirements:</a:t>
            </a:r>
            <a:endParaRPr sz="7200"/>
          </a:p>
          <a:p>
            <a:pPr marL="457200" lvl="0" indent="-685800" algn="l" rtl="0">
              <a:spcBef>
                <a:spcPts val="0"/>
              </a:spcBef>
              <a:spcAft>
                <a:spcPts val="0"/>
              </a:spcAft>
              <a:buSzPts val="7200"/>
              <a:buChar char="●"/>
            </a:pPr>
            <a:r>
              <a:rPr lang="en-US" sz="7200"/>
              <a:t>Reduce the chance of spinal injury to driver during vertical impact</a:t>
            </a:r>
            <a:endParaRPr sz="7200"/>
          </a:p>
          <a:p>
            <a:pPr marL="457200" lvl="0" indent="-685800" algn="l" rtl="0">
              <a:spcBef>
                <a:spcPts val="0"/>
              </a:spcBef>
              <a:spcAft>
                <a:spcPts val="0"/>
              </a:spcAft>
              <a:buSzPts val="7200"/>
              <a:buChar char="●"/>
            </a:pPr>
            <a:r>
              <a:rPr lang="en-US" sz="7200"/>
              <a:t>Remain small in size due to compact nature of cockpits</a:t>
            </a:r>
            <a:endParaRPr sz="7200"/>
          </a:p>
          <a:p>
            <a:pPr marL="457200" lvl="0" indent="-685800" algn="l" rtl="0">
              <a:spcBef>
                <a:spcPts val="0"/>
              </a:spcBef>
              <a:spcAft>
                <a:spcPts val="0"/>
              </a:spcAft>
              <a:buSzPts val="7200"/>
              <a:buChar char="●"/>
            </a:pPr>
            <a:r>
              <a:rPr lang="en-US" sz="7200"/>
              <a:t>Due to Race Cars being as lightweight as possible, the design must remain lightweight but strong</a:t>
            </a:r>
            <a:endParaRPr sz="7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200"/>
          </a:p>
        </p:txBody>
      </p:sp>
      <p:grpSp>
        <p:nvGrpSpPr>
          <p:cNvPr id="124" name="Google Shape;124;g7500b78209_3_0"/>
          <p:cNvGrpSpPr/>
          <p:nvPr/>
        </p:nvGrpSpPr>
        <p:grpSpPr>
          <a:xfrm>
            <a:off x="875" y="0"/>
            <a:ext cx="43891200" cy="6697500"/>
            <a:chOff x="0" y="0"/>
            <a:chExt cx="43891200" cy="6697500"/>
          </a:xfrm>
        </p:grpSpPr>
        <p:grpSp>
          <p:nvGrpSpPr>
            <p:cNvPr id="125" name="Google Shape;125;g7500b78209_3_0"/>
            <p:cNvGrpSpPr/>
            <p:nvPr/>
          </p:nvGrpSpPr>
          <p:grpSpPr>
            <a:xfrm>
              <a:off x="0" y="0"/>
              <a:ext cx="43891200" cy="6697500"/>
              <a:chOff x="-27039" y="-59635"/>
              <a:chExt cx="43891200" cy="6697500"/>
            </a:xfrm>
          </p:grpSpPr>
          <p:sp>
            <p:nvSpPr>
              <p:cNvPr id="126" name="Google Shape;126;g7500b78209_3_0"/>
              <p:cNvSpPr/>
              <p:nvPr/>
            </p:nvSpPr>
            <p:spPr>
              <a:xfrm>
                <a:off x="-27039" y="-59635"/>
                <a:ext cx="43891200" cy="6697500"/>
              </a:xfrm>
              <a:prstGeom prst="rect">
                <a:avLst/>
              </a:prstGeom>
              <a:solidFill>
                <a:srgbClr val="2A7F04"/>
              </a:solidFill>
              <a:ln>
                <a:noFill/>
              </a:ln>
              <a:effectLst>
                <a:outerShdw blurRad="57150" dist="19050" dir="6180000" algn="bl" rotWithShape="0">
                  <a:srgbClr val="000000">
                    <a:alpha val="55000"/>
                  </a:srgbClr>
                </a:outerShdw>
              </a:effectLst>
            </p:spPr>
            <p:txBody>
              <a:bodyPr spcFirstLastPara="1" wrap="square" lIns="137150" tIns="68575" rIns="137150" bIns="6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400" b="1" i="0" u="none" strike="noStrike" cap="none">
                  <a:solidFill>
                    <a:schemeClr val="dk2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27" name="Google Shape;127;g7500b78209_3_0"/>
              <p:cNvSpPr txBox="1"/>
              <p:nvPr/>
            </p:nvSpPr>
            <p:spPr>
              <a:xfrm>
                <a:off x="3631425" y="1820475"/>
                <a:ext cx="36576000" cy="2937300"/>
              </a:xfrm>
              <a:prstGeom prst="rect">
                <a:avLst/>
              </a:prstGeom>
              <a:solidFill>
                <a:srgbClr val="2A7F0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en-US" sz="10000" b="1">
                    <a:solidFill>
                      <a:schemeClr val="lt1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Project Objective/Requirements </a:t>
                </a:r>
                <a:endParaRPr sz="10000" b="1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en-US" sz="10000" b="1">
                    <a:solidFill>
                      <a:schemeClr val="lt1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&amp; Research Highlights</a:t>
                </a:r>
                <a:endParaRPr sz="8500" b="1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</p:grpSp>
        <p:pic>
          <p:nvPicPr>
            <p:cNvPr id="128" name="Google Shape;128;g7500b78209_3_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01300" y="1773600"/>
              <a:ext cx="7323944" cy="31503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g7500b78209_3_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5504850" y="1505800"/>
              <a:ext cx="7719225" cy="3685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Google Shape;130;g7500b78209_3_0"/>
          <p:cNvSpPr txBox="1"/>
          <p:nvPr/>
        </p:nvSpPr>
        <p:spPr>
          <a:xfrm>
            <a:off x="2171700" y="19833425"/>
            <a:ext cx="24993600" cy="12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u="sng">
                <a:solidFill>
                  <a:schemeClr val="dk1"/>
                </a:solidFill>
              </a:rPr>
              <a:t>Research Highlights</a:t>
            </a:r>
            <a:endParaRPr sz="7200" b="1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7200">
                <a:solidFill>
                  <a:schemeClr val="dk1"/>
                </a:solidFill>
              </a:rPr>
              <a:t>Project is based around Kevin Swindell’s Knoxville National Crash in 2015</a:t>
            </a:r>
            <a:endParaRPr sz="7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7200">
              <a:solidFill>
                <a:schemeClr val="dk1"/>
              </a:solidFill>
            </a:endParaRPr>
          </a:p>
          <a:p>
            <a:pPr marL="45720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Char char="●"/>
            </a:pPr>
            <a:r>
              <a:rPr lang="en-US" sz="7200">
                <a:solidFill>
                  <a:schemeClr val="dk1"/>
                </a:solidFill>
              </a:rPr>
              <a:t>During the wreck, Kevin experienced upwards of 20 G’s of deceleration over 0.04 seconds severely injuring his spine</a:t>
            </a:r>
            <a:endParaRPr sz="7200">
              <a:solidFill>
                <a:schemeClr val="dk1"/>
              </a:solidFill>
            </a:endParaRPr>
          </a:p>
          <a:p>
            <a:pPr marL="45720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Char char="●"/>
            </a:pPr>
            <a:r>
              <a:rPr lang="en-US" sz="7200">
                <a:solidFill>
                  <a:schemeClr val="dk1"/>
                </a:solidFill>
              </a:rPr>
              <a:t>Aircraft ejection seats were analyzed to gain information of vertical acceleration/deceleration limits of the human spine</a:t>
            </a:r>
            <a:endParaRPr sz="7200">
              <a:solidFill>
                <a:schemeClr val="dk1"/>
              </a:solidFill>
            </a:endParaRPr>
          </a:p>
          <a:p>
            <a:pPr marL="45720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Char char="●"/>
            </a:pPr>
            <a:r>
              <a:rPr lang="en-US" sz="7200">
                <a:solidFill>
                  <a:schemeClr val="dk1"/>
                </a:solidFill>
              </a:rPr>
              <a:t>Deflection of the seat system is needed to lower the deceleration to an acceptable level - Approximately 15-17 G’s</a:t>
            </a:r>
            <a:endParaRPr sz="7200"/>
          </a:p>
        </p:txBody>
      </p:sp>
      <p:pic>
        <p:nvPicPr>
          <p:cNvPr id="131" name="Google Shape;131;g7500b78209_3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772950" y="21248438"/>
            <a:ext cx="15215525" cy="97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New Recording">
            <a:hlinkClick r:id="" action="ppaction://media"/>
            <a:extLst>
              <a:ext uri="{FF2B5EF4-FFF2-40B4-BE49-F238E27FC236}">
                <a16:creationId xmlns:a16="http://schemas.microsoft.com/office/drawing/2014/main" id="{D0F08B97-57FC-487A-BCD5-9014298BF6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793200" y="16306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g7500b78209_3_6"/>
          <p:cNvGrpSpPr/>
          <p:nvPr/>
        </p:nvGrpSpPr>
        <p:grpSpPr>
          <a:xfrm>
            <a:off x="0" y="0"/>
            <a:ext cx="43891200" cy="6697500"/>
            <a:chOff x="0" y="0"/>
            <a:chExt cx="43891200" cy="6697500"/>
          </a:xfrm>
        </p:grpSpPr>
        <p:grpSp>
          <p:nvGrpSpPr>
            <p:cNvPr id="138" name="Google Shape;138;g7500b78209_3_6"/>
            <p:cNvGrpSpPr/>
            <p:nvPr/>
          </p:nvGrpSpPr>
          <p:grpSpPr>
            <a:xfrm>
              <a:off x="0" y="0"/>
              <a:ext cx="43891200" cy="6697500"/>
              <a:chOff x="-27039" y="-59635"/>
              <a:chExt cx="43891200" cy="6697500"/>
            </a:xfrm>
          </p:grpSpPr>
          <p:sp>
            <p:nvSpPr>
              <p:cNvPr id="139" name="Google Shape;139;g7500b78209_3_6"/>
              <p:cNvSpPr/>
              <p:nvPr/>
            </p:nvSpPr>
            <p:spPr>
              <a:xfrm>
                <a:off x="-27039" y="-59635"/>
                <a:ext cx="43891200" cy="6697500"/>
              </a:xfrm>
              <a:prstGeom prst="rect">
                <a:avLst/>
              </a:prstGeom>
              <a:solidFill>
                <a:srgbClr val="2A7F04"/>
              </a:solidFill>
              <a:ln>
                <a:noFill/>
              </a:ln>
              <a:effectLst>
                <a:outerShdw blurRad="57150" dist="19050" dir="6180000" algn="bl" rotWithShape="0">
                  <a:srgbClr val="000000">
                    <a:alpha val="55000"/>
                  </a:srgbClr>
                </a:outerShdw>
              </a:effectLst>
            </p:spPr>
            <p:txBody>
              <a:bodyPr spcFirstLastPara="1" wrap="square" lIns="137150" tIns="68575" rIns="137150" bIns="6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400" b="1" i="0" u="none" strike="noStrike" cap="none">
                  <a:solidFill>
                    <a:schemeClr val="dk2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40" name="Google Shape;140;g7500b78209_3_6"/>
              <p:cNvSpPr txBox="1"/>
              <p:nvPr/>
            </p:nvSpPr>
            <p:spPr>
              <a:xfrm>
                <a:off x="3631425" y="1820475"/>
                <a:ext cx="36576000" cy="2937300"/>
              </a:xfrm>
              <a:prstGeom prst="rect">
                <a:avLst/>
              </a:prstGeom>
              <a:solidFill>
                <a:srgbClr val="2A7F0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en-US" sz="10000" b="1">
                    <a:solidFill>
                      <a:schemeClr val="lt1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Urethane Spring Design</a:t>
                </a:r>
                <a:endParaRPr sz="8500" b="1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</p:grpSp>
        <p:pic>
          <p:nvPicPr>
            <p:cNvPr id="141" name="Google Shape;141;g7500b78209_3_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01300" y="1773600"/>
              <a:ext cx="7323944" cy="31503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g7500b78209_3_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5504850" y="1505800"/>
              <a:ext cx="7719225" cy="3685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3" name="Google Shape;143;g7500b78209_3_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13000" y="7838475"/>
            <a:ext cx="8615601" cy="823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7500b78209_3_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004294" y="7838476"/>
            <a:ext cx="11882624" cy="862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7500b78209_3_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046401" y="7838475"/>
            <a:ext cx="9506864" cy="862072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7500b78209_3_6"/>
          <p:cNvSpPr txBox="1"/>
          <p:nvPr/>
        </p:nvSpPr>
        <p:spPr>
          <a:xfrm>
            <a:off x="2053550" y="16937825"/>
            <a:ext cx="93345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/>
              <a:t>Cylinder</a:t>
            </a:r>
            <a:endParaRPr sz="7200" b="1"/>
          </a:p>
        </p:txBody>
      </p:sp>
      <p:sp>
        <p:nvSpPr>
          <p:cNvPr id="147" name="Google Shape;147;g7500b78209_3_6"/>
          <p:cNvSpPr txBox="1"/>
          <p:nvPr/>
        </p:nvSpPr>
        <p:spPr>
          <a:xfrm>
            <a:off x="15887713" y="16937825"/>
            <a:ext cx="121158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/>
              <a:t>Donut/Bump Stop</a:t>
            </a:r>
            <a:endParaRPr sz="7200" b="1"/>
          </a:p>
        </p:txBody>
      </p:sp>
      <p:sp>
        <p:nvSpPr>
          <p:cNvPr id="148" name="Google Shape;148;g7500b78209_3_6"/>
          <p:cNvSpPr txBox="1"/>
          <p:nvPr/>
        </p:nvSpPr>
        <p:spPr>
          <a:xfrm>
            <a:off x="32046338" y="16937825"/>
            <a:ext cx="9507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/>
              <a:t>Stacked Spring</a:t>
            </a:r>
            <a:endParaRPr sz="7200" b="1"/>
          </a:p>
        </p:txBody>
      </p:sp>
      <p:sp>
        <p:nvSpPr>
          <p:cNvPr id="149" name="Google Shape;149;g7500b78209_3_6"/>
          <p:cNvSpPr txBox="1"/>
          <p:nvPr/>
        </p:nvSpPr>
        <p:spPr>
          <a:xfrm>
            <a:off x="2053550" y="19202400"/>
            <a:ext cx="39495900" cy="12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200" b="1" u="sng">
                <a:solidFill>
                  <a:schemeClr val="dk1"/>
                </a:solidFill>
              </a:rPr>
              <a:t>Functionality</a:t>
            </a:r>
            <a:endParaRPr sz="7200" b="1" u="sng">
              <a:solidFill>
                <a:schemeClr val="dk1"/>
              </a:solidFill>
            </a:endParaRPr>
          </a:p>
          <a:p>
            <a:pPr marL="45720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Char char="●"/>
            </a:pPr>
            <a:r>
              <a:rPr lang="en-US" sz="7200">
                <a:solidFill>
                  <a:schemeClr val="dk1"/>
                </a:solidFill>
              </a:rPr>
              <a:t>Urethane Springs act as a spring and damper system in one</a:t>
            </a:r>
            <a:endParaRPr sz="7200">
              <a:solidFill>
                <a:schemeClr val="dk1"/>
              </a:solidFill>
            </a:endParaRPr>
          </a:p>
          <a:p>
            <a:pPr marL="45720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Char char="●"/>
            </a:pPr>
            <a:r>
              <a:rPr lang="en-US" sz="7200">
                <a:solidFill>
                  <a:schemeClr val="dk1"/>
                </a:solidFill>
              </a:rPr>
              <a:t>Material is naturally abrasive and oil resistive</a:t>
            </a:r>
            <a:endParaRPr sz="7200">
              <a:solidFill>
                <a:schemeClr val="dk1"/>
              </a:solidFill>
            </a:endParaRPr>
          </a:p>
          <a:p>
            <a:pPr marL="45720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Char char="●"/>
            </a:pPr>
            <a:r>
              <a:rPr lang="en-US" sz="7200">
                <a:solidFill>
                  <a:schemeClr val="dk1"/>
                </a:solidFill>
              </a:rPr>
              <a:t>Keeps overall weight to a minimum while absorbing impact force</a:t>
            </a:r>
            <a:endParaRPr sz="7200">
              <a:solidFill>
                <a:schemeClr val="dk1"/>
              </a:solidFill>
            </a:endParaRPr>
          </a:p>
          <a:p>
            <a:pPr marL="45720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Char char="●"/>
            </a:pPr>
            <a:r>
              <a:rPr lang="en-US" sz="7200">
                <a:solidFill>
                  <a:schemeClr val="dk1"/>
                </a:solidFill>
              </a:rPr>
              <a:t>Varying Cross-Sections allow for different spring constants/rates </a:t>
            </a:r>
            <a:endParaRPr sz="7200">
              <a:solidFill>
                <a:schemeClr val="dk1"/>
              </a:solidFill>
            </a:endParaRPr>
          </a:p>
          <a:p>
            <a:pPr marL="914400" lvl="1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Char char="○"/>
            </a:pPr>
            <a:r>
              <a:rPr lang="en-US" sz="7200">
                <a:solidFill>
                  <a:schemeClr val="dk1"/>
                </a:solidFill>
              </a:rPr>
              <a:t>Different Spring constants allow for a range of driver weights to be accomodated</a:t>
            </a:r>
            <a:endParaRPr sz="7200">
              <a:solidFill>
                <a:schemeClr val="dk1"/>
              </a:solidFill>
            </a:endParaRPr>
          </a:p>
          <a:p>
            <a:pPr marL="914400" lvl="1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Char char="○"/>
            </a:pPr>
            <a:r>
              <a:rPr lang="en-US" sz="7200">
                <a:solidFill>
                  <a:schemeClr val="dk1"/>
                </a:solidFill>
              </a:rPr>
              <a:t>500 - 800 lbs/in </a:t>
            </a:r>
            <a:endParaRPr sz="7200">
              <a:solidFill>
                <a:schemeClr val="dk1"/>
              </a:solidFill>
            </a:endParaRPr>
          </a:p>
          <a:p>
            <a:pPr marL="45720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Char char="●"/>
            </a:pPr>
            <a:r>
              <a:rPr lang="en-US" sz="7200">
                <a:solidFill>
                  <a:schemeClr val="dk1"/>
                </a:solidFill>
              </a:rPr>
              <a:t>Varying Durometers result in different stiffnesses to also accommodate differing driver weights </a:t>
            </a:r>
            <a:endParaRPr sz="7200">
              <a:solidFill>
                <a:schemeClr val="dk1"/>
              </a:solidFill>
            </a:endParaRPr>
          </a:p>
          <a:p>
            <a:pPr marL="914400" lvl="1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Char char="○"/>
            </a:pPr>
            <a:r>
              <a:rPr lang="en-US" sz="7200">
                <a:solidFill>
                  <a:schemeClr val="dk1"/>
                </a:solidFill>
              </a:rPr>
              <a:t>50 - 90 Shore A</a:t>
            </a:r>
            <a:endParaRPr sz="7200">
              <a:solidFill>
                <a:schemeClr val="dk1"/>
              </a:solidFill>
            </a:endParaRPr>
          </a:p>
          <a:p>
            <a:pPr marL="45720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Char char="●"/>
            </a:pPr>
            <a:r>
              <a:rPr lang="en-US" sz="7200">
                <a:solidFill>
                  <a:schemeClr val="dk1"/>
                </a:solidFill>
              </a:rPr>
              <a:t>Urethane Springs with different durometers can be stacked to provide a progressive spring rate</a:t>
            </a:r>
            <a:endParaRPr sz="7200"/>
          </a:p>
        </p:txBody>
      </p:sp>
      <p:pic>
        <p:nvPicPr>
          <p:cNvPr id="2" name="slide 3 trial 2">
            <a:hlinkClick r:id="" action="ppaction://media"/>
            <a:extLst>
              <a:ext uri="{FF2B5EF4-FFF2-40B4-BE49-F238E27FC236}">
                <a16:creationId xmlns:a16="http://schemas.microsoft.com/office/drawing/2014/main" id="{0D21208F-3A39-4C17-9778-9D6C0EB698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793200" y="16306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g7500b78209_3_31"/>
          <p:cNvGrpSpPr/>
          <p:nvPr/>
        </p:nvGrpSpPr>
        <p:grpSpPr>
          <a:xfrm>
            <a:off x="875" y="0"/>
            <a:ext cx="43891200" cy="6697500"/>
            <a:chOff x="0" y="0"/>
            <a:chExt cx="43891200" cy="6697500"/>
          </a:xfrm>
        </p:grpSpPr>
        <p:grpSp>
          <p:nvGrpSpPr>
            <p:cNvPr id="156" name="Google Shape;156;g7500b78209_3_31"/>
            <p:cNvGrpSpPr/>
            <p:nvPr/>
          </p:nvGrpSpPr>
          <p:grpSpPr>
            <a:xfrm>
              <a:off x="0" y="0"/>
              <a:ext cx="43891200" cy="6697500"/>
              <a:chOff x="-27039" y="-59635"/>
              <a:chExt cx="43891200" cy="6697500"/>
            </a:xfrm>
          </p:grpSpPr>
          <p:sp>
            <p:nvSpPr>
              <p:cNvPr id="157" name="Google Shape;157;g7500b78209_3_31"/>
              <p:cNvSpPr/>
              <p:nvPr/>
            </p:nvSpPr>
            <p:spPr>
              <a:xfrm>
                <a:off x="-27039" y="-59635"/>
                <a:ext cx="43891200" cy="6697500"/>
              </a:xfrm>
              <a:prstGeom prst="rect">
                <a:avLst/>
              </a:prstGeom>
              <a:solidFill>
                <a:srgbClr val="2A7F04"/>
              </a:solidFill>
              <a:ln>
                <a:noFill/>
              </a:ln>
              <a:effectLst>
                <a:outerShdw blurRad="57150" dist="19050" dir="6180000" algn="bl" rotWithShape="0">
                  <a:srgbClr val="000000">
                    <a:alpha val="55000"/>
                  </a:srgbClr>
                </a:outerShdw>
              </a:effectLst>
            </p:spPr>
            <p:txBody>
              <a:bodyPr spcFirstLastPara="1" wrap="square" lIns="137150" tIns="68575" rIns="137150" bIns="6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400" b="1" i="0" u="none" strike="noStrike" cap="none">
                  <a:solidFill>
                    <a:schemeClr val="dk2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58" name="Google Shape;158;g7500b78209_3_31"/>
              <p:cNvSpPr txBox="1"/>
              <p:nvPr/>
            </p:nvSpPr>
            <p:spPr>
              <a:xfrm>
                <a:off x="3631425" y="1820475"/>
                <a:ext cx="36576000" cy="2937300"/>
              </a:xfrm>
              <a:prstGeom prst="rect">
                <a:avLst/>
              </a:prstGeom>
              <a:solidFill>
                <a:srgbClr val="2A7F0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en-US" sz="10000" b="1">
                    <a:solidFill>
                      <a:schemeClr val="lt1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Urethane Spring Design</a:t>
                </a:r>
                <a:endParaRPr sz="8500" b="1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endParaRPr>
              </a:p>
            </p:txBody>
          </p:sp>
        </p:grpSp>
        <p:pic>
          <p:nvPicPr>
            <p:cNvPr id="159" name="Google Shape;159;g7500b78209_3_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01300" y="1773600"/>
              <a:ext cx="7323944" cy="31503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g7500b78209_3_3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5504850" y="1505800"/>
              <a:ext cx="7719225" cy="3685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1" name="Google Shape;161;g7500b78209_3_31"/>
          <p:cNvSpPr txBox="1"/>
          <p:nvPr/>
        </p:nvSpPr>
        <p:spPr>
          <a:xfrm>
            <a:off x="2476500" y="7772400"/>
            <a:ext cx="39624000" cy="42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200" b="1" u="sng">
                <a:solidFill>
                  <a:schemeClr val="dk1"/>
                </a:solidFill>
              </a:rPr>
              <a:t>Mounting</a:t>
            </a:r>
            <a:endParaRPr sz="7200" b="1" u="sng">
              <a:solidFill>
                <a:schemeClr val="dk1"/>
              </a:solidFill>
            </a:endParaRPr>
          </a:p>
          <a:p>
            <a:pPr marL="45720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Char char="●"/>
            </a:pPr>
            <a:r>
              <a:rPr lang="en-US" sz="7200">
                <a:solidFill>
                  <a:schemeClr val="dk1"/>
                </a:solidFill>
              </a:rPr>
              <a:t>Two urethane springs mounted to side of seat and two mounted to back allowing the seat to be mounted as low as possible in pre-existing race car chassis</a:t>
            </a:r>
            <a:endParaRPr sz="7200"/>
          </a:p>
        </p:txBody>
      </p:sp>
      <p:pic>
        <p:nvPicPr>
          <p:cNvPr id="162" name="Google Shape;162;g7500b78209_3_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76500" y="13097700"/>
            <a:ext cx="19408139" cy="1716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7500b78209_3_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120709" y="11670525"/>
            <a:ext cx="8346750" cy="957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7500b78209_3_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479550" y="22852650"/>
            <a:ext cx="15629050" cy="741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lide 4 trial 2">
            <a:hlinkClick r:id="" action="ppaction://media"/>
            <a:extLst>
              <a:ext uri="{FF2B5EF4-FFF2-40B4-BE49-F238E27FC236}">
                <a16:creationId xmlns:a16="http://schemas.microsoft.com/office/drawing/2014/main" id="{65B90B9F-9809-4DCA-B7CB-28814EBE0E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793200" y="16306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500b78209_3_12"/>
          <p:cNvSpPr txBox="1">
            <a:spLocks noGrp="1"/>
          </p:cNvSpPr>
          <p:nvPr>
            <p:ph type="body" idx="1"/>
          </p:nvPr>
        </p:nvSpPr>
        <p:spPr>
          <a:xfrm>
            <a:off x="2171700" y="8007425"/>
            <a:ext cx="22226700" cy="12414300"/>
          </a:xfrm>
          <a:prstGeom prst="rect">
            <a:avLst/>
          </a:prstGeom>
        </p:spPr>
        <p:txBody>
          <a:bodyPr spcFirstLastPara="1" wrap="square" lIns="470250" tIns="235125" rIns="470250" bIns="235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200" b="1" u="sng"/>
              <a:t>Proposed Testing Method</a:t>
            </a:r>
            <a:endParaRPr sz="7200"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200"/>
              <a:t>Testing of the design/seat system will take place with the use of a drop silo</a:t>
            </a:r>
            <a:endParaRPr sz="7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200"/>
          </a:p>
          <a:p>
            <a:pPr marL="457200" lvl="0" indent="-685800" algn="l" rtl="0">
              <a:spcBef>
                <a:spcPts val="0"/>
              </a:spcBef>
              <a:spcAft>
                <a:spcPts val="0"/>
              </a:spcAft>
              <a:buSzPts val="7200"/>
              <a:buChar char="●"/>
            </a:pPr>
            <a:r>
              <a:rPr lang="en-US" sz="7200"/>
              <a:t>Various configurations of Urethane Springs will be tested including:</a:t>
            </a:r>
            <a:endParaRPr sz="7200"/>
          </a:p>
          <a:p>
            <a:pPr marL="914400" lvl="1" indent="-685800" algn="l" rtl="0">
              <a:spcBef>
                <a:spcPts val="0"/>
              </a:spcBef>
              <a:spcAft>
                <a:spcPts val="0"/>
              </a:spcAft>
              <a:buSzPts val="7200"/>
              <a:buChar char="○"/>
            </a:pPr>
            <a:r>
              <a:rPr lang="en-US" sz="7200"/>
              <a:t>Durometer</a:t>
            </a:r>
            <a:endParaRPr sz="7200"/>
          </a:p>
          <a:p>
            <a:pPr marL="914400" lvl="1" indent="-685800" algn="l" rtl="0">
              <a:spcBef>
                <a:spcPts val="0"/>
              </a:spcBef>
              <a:spcAft>
                <a:spcPts val="0"/>
              </a:spcAft>
              <a:buSzPts val="7200"/>
              <a:buChar char="○"/>
            </a:pPr>
            <a:r>
              <a:rPr lang="en-US" sz="7200"/>
              <a:t>Cross-Section</a:t>
            </a:r>
            <a:endParaRPr sz="7200"/>
          </a:p>
          <a:p>
            <a:pPr marL="914400" lvl="1" indent="-685800" algn="l" rtl="0">
              <a:spcBef>
                <a:spcPts val="0"/>
              </a:spcBef>
              <a:spcAft>
                <a:spcPts val="0"/>
              </a:spcAft>
              <a:buSzPts val="7200"/>
              <a:buChar char="○"/>
            </a:pPr>
            <a:r>
              <a:rPr lang="en-US" sz="7200"/>
              <a:t>Mounting Position</a:t>
            </a:r>
            <a:endParaRPr sz="7200"/>
          </a:p>
          <a:p>
            <a:pPr marL="457200" lvl="0" indent="-685800" algn="l" rtl="0">
              <a:spcBef>
                <a:spcPts val="0"/>
              </a:spcBef>
              <a:spcAft>
                <a:spcPts val="0"/>
              </a:spcAft>
              <a:buSzPts val="7200"/>
              <a:buChar char="●"/>
            </a:pPr>
            <a:r>
              <a:rPr lang="en-US" sz="7200"/>
              <a:t>High Speed cameras and Accelerometers will be utilized to gather/record data</a:t>
            </a:r>
            <a:endParaRPr sz="7200"/>
          </a:p>
        </p:txBody>
      </p:sp>
      <p:grpSp>
        <p:nvGrpSpPr>
          <p:cNvPr id="171" name="Google Shape;171;g7500b78209_3_12"/>
          <p:cNvGrpSpPr/>
          <p:nvPr/>
        </p:nvGrpSpPr>
        <p:grpSpPr>
          <a:xfrm>
            <a:off x="0" y="0"/>
            <a:ext cx="43891200" cy="6697500"/>
            <a:chOff x="0" y="0"/>
            <a:chExt cx="43891200" cy="6697500"/>
          </a:xfrm>
        </p:grpSpPr>
        <p:grpSp>
          <p:nvGrpSpPr>
            <p:cNvPr id="172" name="Google Shape;172;g7500b78209_3_12"/>
            <p:cNvGrpSpPr/>
            <p:nvPr/>
          </p:nvGrpSpPr>
          <p:grpSpPr>
            <a:xfrm>
              <a:off x="0" y="0"/>
              <a:ext cx="43891200" cy="6697500"/>
              <a:chOff x="-27039" y="-59635"/>
              <a:chExt cx="43891200" cy="6697500"/>
            </a:xfrm>
          </p:grpSpPr>
          <p:sp>
            <p:nvSpPr>
              <p:cNvPr id="173" name="Google Shape;173;g7500b78209_3_12"/>
              <p:cNvSpPr/>
              <p:nvPr/>
            </p:nvSpPr>
            <p:spPr>
              <a:xfrm>
                <a:off x="-27039" y="-59635"/>
                <a:ext cx="43891200" cy="6697500"/>
              </a:xfrm>
              <a:prstGeom prst="rect">
                <a:avLst/>
              </a:prstGeom>
              <a:solidFill>
                <a:srgbClr val="2A7F04"/>
              </a:solidFill>
              <a:ln>
                <a:noFill/>
              </a:ln>
              <a:effectLst>
                <a:outerShdw blurRad="57150" dist="19050" dir="6180000" algn="bl" rotWithShape="0">
                  <a:srgbClr val="000000">
                    <a:alpha val="55000"/>
                  </a:srgbClr>
                </a:outerShdw>
              </a:effectLst>
            </p:spPr>
            <p:txBody>
              <a:bodyPr spcFirstLastPara="1" wrap="square" lIns="137150" tIns="68575" rIns="137150" bIns="685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400" b="1" i="0" u="none" strike="noStrike" cap="none">
                  <a:solidFill>
                    <a:schemeClr val="dk2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74" name="Google Shape;174;g7500b78209_3_12"/>
              <p:cNvSpPr txBox="1"/>
              <p:nvPr/>
            </p:nvSpPr>
            <p:spPr>
              <a:xfrm>
                <a:off x="3631425" y="1820475"/>
                <a:ext cx="36576000" cy="2937300"/>
              </a:xfrm>
              <a:prstGeom prst="rect">
                <a:avLst/>
              </a:prstGeom>
              <a:solidFill>
                <a:srgbClr val="2A7F0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en-US" sz="10000" b="1">
                    <a:solidFill>
                      <a:schemeClr val="lt1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Proposed Testing Method</a:t>
                </a:r>
                <a:endParaRPr sz="10000" b="1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en-US" sz="10000" b="1">
                    <a:solidFill>
                      <a:schemeClr val="lt1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&amp; Future Work</a:t>
                </a:r>
                <a:endParaRPr sz="10000" b="1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</p:grpSp>
        <p:pic>
          <p:nvPicPr>
            <p:cNvPr id="175" name="Google Shape;175;g7500b78209_3_1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01300" y="1773600"/>
              <a:ext cx="7323944" cy="31503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g7500b78209_3_1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5504850" y="1505800"/>
              <a:ext cx="7719225" cy="3685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7" name="Google Shape;177;g7500b78209_3_12"/>
          <p:cNvSpPr txBox="1"/>
          <p:nvPr/>
        </p:nvSpPr>
        <p:spPr>
          <a:xfrm>
            <a:off x="2171700" y="22576625"/>
            <a:ext cx="26708100" cy="9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u="sng"/>
              <a:t>Future Work</a:t>
            </a:r>
            <a:endParaRPr sz="7200" b="1" u="sng"/>
          </a:p>
          <a:p>
            <a:pPr marL="457200" lvl="0" indent="-685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Char char="●"/>
            </a:pPr>
            <a:r>
              <a:rPr lang="en-US" sz="7200">
                <a:solidFill>
                  <a:schemeClr val="dk1"/>
                </a:solidFill>
              </a:rPr>
              <a:t>Manufacture urethane springs and seat mounts</a:t>
            </a:r>
            <a:endParaRPr sz="7200">
              <a:solidFill>
                <a:schemeClr val="dk1"/>
              </a:solidFill>
            </a:endParaRPr>
          </a:p>
          <a:p>
            <a:pPr marL="457200" lvl="0" indent="-685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Char char="●"/>
            </a:pPr>
            <a:r>
              <a:rPr lang="en-US" sz="7200">
                <a:solidFill>
                  <a:schemeClr val="dk1"/>
                </a:solidFill>
              </a:rPr>
              <a:t>Manufacture Drop Silo </a:t>
            </a:r>
            <a:endParaRPr sz="7200">
              <a:solidFill>
                <a:schemeClr val="dk1"/>
              </a:solidFill>
            </a:endParaRPr>
          </a:p>
          <a:p>
            <a:pPr marL="457200" lvl="0" indent="-685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Char char="●"/>
            </a:pPr>
            <a:r>
              <a:rPr lang="en-US" sz="7200">
                <a:solidFill>
                  <a:schemeClr val="dk1"/>
                </a:solidFill>
              </a:rPr>
              <a:t>Test all designs thoroughly to find most suitable configuration</a:t>
            </a:r>
            <a:endParaRPr sz="7200">
              <a:solidFill>
                <a:schemeClr val="dk1"/>
              </a:solidFill>
            </a:endParaRPr>
          </a:p>
          <a:p>
            <a:pPr marL="457200" lvl="0" indent="-685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Char char="●"/>
            </a:pPr>
            <a:r>
              <a:rPr lang="en-US" sz="7200">
                <a:solidFill>
                  <a:schemeClr val="dk1"/>
                </a:solidFill>
              </a:rPr>
              <a:t>Compile Test Data for presentation to USAC</a:t>
            </a:r>
            <a:endParaRPr sz="7200" b="1" u="sng"/>
          </a:p>
        </p:txBody>
      </p:sp>
      <p:pic>
        <p:nvPicPr>
          <p:cNvPr id="178" name="Google Shape;178;g7500b78209_3_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274275" y="10238575"/>
            <a:ext cx="11955001" cy="1703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VRU_20200426_132511">
            <a:hlinkClick r:id="" action="ppaction://media"/>
            <a:extLst>
              <a:ext uri="{FF2B5EF4-FFF2-40B4-BE49-F238E27FC236}">
                <a16:creationId xmlns:a16="http://schemas.microsoft.com/office/drawing/2014/main" id="{15875B3E-2A59-466B-B200-213C92625B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793200" y="16306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Composite">
      <a:dk1>
        <a:srgbClr val="000000"/>
      </a:dk1>
      <a:lt1>
        <a:srgbClr val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811</Words>
  <Application>Microsoft Office PowerPoint</Application>
  <PresentationFormat>Custom</PresentationFormat>
  <Paragraphs>101</Paragraphs>
  <Slides>5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Gill Sans</vt:lpstr>
      <vt:lpstr>Montserrat SemiBold</vt:lpstr>
      <vt:lpstr>Arial</vt:lpstr>
      <vt:lpstr>Montserrat ExtraBold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Graphicsland/MakeSigns.com</dc:creator>
  <cp:lastModifiedBy>Blankenship, Andrew</cp:lastModifiedBy>
  <cp:revision>1</cp:revision>
  <dcterms:modified xsi:type="dcterms:W3CDTF">2020-04-26T18:16:36Z</dcterms:modified>
</cp:coreProperties>
</file>