
<file path=[Content_Types].xml><?xml version="1.0" encoding="utf-8"?>
<Types xmlns="http://schemas.openxmlformats.org/package/2006/content-types">
  <Default Extension="gif" ContentType="image/gif"/>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714" autoAdjust="0"/>
  </p:normalViewPr>
  <p:slideViewPr>
    <p:cSldViewPr snapToGrid="0">
      <p:cViewPr varScale="1">
        <p:scale>
          <a:sx n="145" d="100"/>
          <a:sy n="145" d="100"/>
        </p:scale>
        <p:origin x="12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726f50d017_2_3:notes"/>
          <p:cNvSpPr txBox="1">
            <a:spLocks noGrp="1"/>
          </p:cNvSpPr>
          <p:nvPr>
            <p:ph type="sldNum" idx="12"/>
          </p:nvPr>
        </p:nvSpPr>
        <p:spPr>
          <a:xfrm>
            <a:off x="3884578" y="8685230"/>
            <a:ext cx="2971801" cy="457201"/>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1</a:t>
            </a:fld>
            <a:endParaRPr sz="300"/>
          </a:p>
        </p:txBody>
      </p:sp>
      <p:sp>
        <p:nvSpPr>
          <p:cNvPr id="55" name="Google Shape;55;g726f50d017_2_3: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726f50d017_2_3: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000"/>
              <a:t>Andre</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19f8f002_1_10: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2</a:t>
            </a:fld>
            <a:endParaRPr sz="300"/>
          </a:p>
        </p:txBody>
      </p:sp>
      <p:sp>
        <p:nvSpPr>
          <p:cNvPr id="106" name="Google Shape;106;g7319f8f002_1_10: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g7319f8f002_1_10: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200"/>
              <a:t>Andre</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319f8f002_1_55: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3</a:t>
            </a:fld>
            <a:endParaRPr sz="300"/>
          </a:p>
        </p:txBody>
      </p:sp>
      <p:sp>
        <p:nvSpPr>
          <p:cNvPr id="123" name="Google Shape;123;g7319f8f002_1_55: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g7319f8f002_1_55: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000"/>
              <a:t>Craig</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319f8f002_0_4: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4</a:t>
            </a:fld>
            <a:endParaRPr sz="300"/>
          </a:p>
        </p:txBody>
      </p:sp>
      <p:sp>
        <p:nvSpPr>
          <p:cNvPr id="140" name="Google Shape;140;g7319f8f002_0_4: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7319f8f002_0_4: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000"/>
              <a:t>Tyler</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319f8f002_1_124: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5</a:t>
            </a:fld>
            <a:endParaRPr sz="300"/>
          </a:p>
        </p:txBody>
      </p:sp>
      <p:sp>
        <p:nvSpPr>
          <p:cNvPr id="158" name="Google Shape;158;g7319f8f002_1_124: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7319f8f002_1_124: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000"/>
              <a:t>Stetz</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319f8f002_1_161: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6</a:t>
            </a:fld>
            <a:endParaRPr sz="300"/>
          </a:p>
        </p:txBody>
      </p:sp>
      <p:sp>
        <p:nvSpPr>
          <p:cNvPr id="186" name="Google Shape;186;g7319f8f002_1_161: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7319f8f002_1_161: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000"/>
              <a:t>Keough</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319f8f002_1_72: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7</a:t>
            </a:fld>
            <a:endParaRPr sz="300"/>
          </a:p>
        </p:txBody>
      </p:sp>
      <p:sp>
        <p:nvSpPr>
          <p:cNvPr id="210" name="Google Shape;210;g7319f8f002_1_72: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g7319f8f002_1_72: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r>
              <a:rPr lang="en" sz="1000"/>
              <a:t>Ashwin</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319f8f002_1_90: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8</a:t>
            </a:fld>
            <a:endParaRPr sz="300"/>
          </a:p>
        </p:txBody>
      </p:sp>
      <p:sp>
        <p:nvSpPr>
          <p:cNvPr id="229" name="Google Shape;229;g7319f8f002_1_90: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7319f8f002_1_90: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endParaRPr sz="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319f8f002_1_107:notes"/>
          <p:cNvSpPr txBox="1">
            <a:spLocks noGrp="1"/>
          </p:cNvSpPr>
          <p:nvPr>
            <p:ph type="sldNum" idx="12"/>
          </p:nvPr>
        </p:nvSpPr>
        <p:spPr>
          <a:xfrm>
            <a:off x="3884578" y="8685230"/>
            <a:ext cx="2971800" cy="457200"/>
          </a:xfrm>
          <a:prstGeom prst="rect">
            <a:avLst/>
          </a:prstGeom>
          <a:noFill/>
          <a:ln>
            <a:noFill/>
          </a:ln>
        </p:spPr>
        <p:txBody>
          <a:bodyPr spcFirstLastPara="1" wrap="square" lIns="95600" tIns="47800" rIns="95600" bIns="47800" anchor="b" anchorCtr="0">
            <a:noAutofit/>
          </a:bodyPr>
          <a:lstStyle/>
          <a:p>
            <a:pPr marL="0" lvl="0" indent="0" algn="r" rtl="0">
              <a:spcBef>
                <a:spcPts val="0"/>
              </a:spcBef>
              <a:spcAft>
                <a:spcPts val="0"/>
              </a:spcAft>
              <a:buNone/>
            </a:pPr>
            <a:fld id="{00000000-1234-1234-1234-123412341234}" type="slidenum">
              <a:rPr lang="en" sz="300"/>
              <a:t>9</a:t>
            </a:fld>
            <a:endParaRPr sz="300"/>
          </a:p>
        </p:txBody>
      </p:sp>
      <p:sp>
        <p:nvSpPr>
          <p:cNvPr id="246" name="Google Shape;246;g7319f8f002_1_107: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7319f8f002_1_107:notes"/>
          <p:cNvSpPr txBox="1">
            <a:spLocks noGrp="1"/>
          </p:cNvSpPr>
          <p:nvPr>
            <p:ph type="body" idx="1"/>
          </p:nvPr>
        </p:nvSpPr>
        <p:spPr>
          <a:xfrm>
            <a:off x="685801" y="4344186"/>
            <a:ext cx="5486400" cy="4114800"/>
          </a:xfrm>
          <a:prstGeom prst="rect">
            <a:avLst/>
          </a:prstGeom>
          <a:noFill/>
          <a:ln>
            <a:noFill/>
          </a:ln>
        </p:spPr>
        <p:txBody>
          <a:bodyPr spcFirstLastPara="1" wrap="square" lIns="95600" tIns="47800" rIns="95600" bIns="47800" anchor="t" anchorCtr="0">
            <a:noAutofit/>
          </a:bodyPr>
          <a:lstStyle/>
          <a:p>
            <a:pPr marL="0" lvl="0" indent="0" algn="l" rtl="0">
              <a:spcBef>
                <a:spcPts val="0"/>
              </a:spcBef>
              <a:spcAft>
                <a:spcPts val="0"/>
              </a:spcAft>
              <a:buNone/>
            </a:pPr>
            <a:endParaRPr sz="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a:stretch/>
        </p:blipFill>
        <p:spPr>
          <a:xfrm>
            <a:off x="7461251" y="5060157"/>
            <a:ext cx="1188206" cy="332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gi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2.gif"/><Relationship Id="rId10" Type="http://schemas.openxmlformats.org/officeDocument/2006/relationships/image" Target="../media/image13.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6.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1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mailto:amathur8@uncc.edu" TargetMode="External"/><Relationship Id="rId3" Type="http://schemas.openxmlformats.org/officeDocument/2006/relationships/hyperlink" Target="mailto:ftello@uncc.edu" TargetMode="External"/><Relationship Id="rId7" Type="http://schemas.openxmlformats.org/officeDocument/2006/relationships/hyperlink" Target="mailto:mstetzl@uncc.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mailto:cwill364@uncc.edu" TargetMode="External"/><Relationship Id="rId5" Type="http://schemas.openxmlformats.org/officeDocument/2006/relationships/hyperlink" Target="mailto:mkeough2@uncc.edu" TargetMode="External"/><Relationship Id="rId10" Type="http://schemas.openxmlformats.org/officeDocument/2006/relationships/image" Target="../media/image3.png"/><Relationship Id="rId4" Type="http://schemas.openxmlformats.org/officeDocument/2006/relationships/hyperlink" Target="mailto:tgrata@uncc.edu" TargetMode="External"/><Relationship Id="rId9"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p:nvPr/>
        </p:nvSpPr>
        <p:spPr>
          <a:xfrm>
            <a:off x="2194435" y="488877"/>
            <a:ext cx="4656900" cy="4390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b="0" i="0" u="none" strike="noStrike" cap="none">
              <a:solidFill>
                <a:schemeClr val="dk1"/>
              </a:solidFill>
              <a:latin typeface="Arial"/>
              <a:ea typeface="Arial"/>
              <a:cs typeface="Arial"/>
              <a:sym typeface="Arial"/>
            </a:endParaRPr>
          </a:p>
        </p:txBody>
      </p:sp>
      <p:sp>
        <p:nvSpPr>
          <p:cNvPr id="59" name="Google Shape;59;p15"/>
          <p:cNvSpPr/>
          <p:nvPr/>
        </p:nvSpPr>
        <p:spPr>
          <a:xfrm>
            <a:off x="6917172" y="482490"/>
            <a:ext cx="2113694" cy="4348047"/>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600">
              <a:solidFill>
                <a:schemeClr val="dk1"/>
              </a:solidFill>
              <a:latin typeface="Arial"/>
              <a:ea typeface="Arial"/>
              <a:cs typeface="Arial"/>
              <a:sym typeface="Arial"/>
            </a:endParaRPr>
          </a:p>
        </p:txBody>
      </p:sp>
      <p:sp>
        <p:nvSpPr>
          <p:cNvPr id="60" name="Google Shape;60;p15"/>
          <p:cNvSpPr/>
          <p:nvPr/>
        </p:nvSpPr>
        <p:spPr>
          <a:xfrm>
            <a:off x="69477" y="481782"/>
            <a:ext cx="2059120" cy="4378837"/>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61" name="Google Shape;61;p15"/>
          <p:cNvSpPr txBox="1"/>
          <p:nvPr/>
        </p:nvSpPr>
        <p:spPr>
          <a:xfrm>
            <a:off x="122525" y="698425"/>
            <a:ext cx="1933500" cy="17535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400"/>
          </a:p>
          <a:p>
            <a:pPr marL="0" lvl="0" indent="0" algn="l" rtl="0">
              <a:spcBef>
                <a:spcPts val="0"/>
              </a:spcBef>
              <a:spcAft>
                <a:spcPts val="0"/>
              </a:spcAft>
              <a:buClr>
                <a:schemeClr val="dk1"/>
              </a:buClr>
              <a:buSzPts val="1100"/>
              <a:buFont typeface="Arial"/>
              <a:buNone/>
            </a:pPr>
            <a:r>
              <a:rPr lang="en" sz="500">
                <a:solidFill>
                  <a:schemeClr val="dk1"/>
                </a:solidFill>
                <a:latin typeface="Times New Roman"/>
                <a:ea typeface="Times New Roman"/>
                <a:cs typeface="Times New Roman"/>
                <a:sym typeface="Times New Roman"/>
              </a:rPr>
              <a:t>The objective of this project is to develop a test method that will analyze the quality of welds utilizing sound or vibrations. Data collected from these experiments, if possible, will be applied to a machine learning program that will provide feedback in real time to the company. </a:t>
            </a: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r>
              <a:rPr lang="en" sz="500">
                <a:solidFill>
                  <a:schemeClr val="dk1"/>
                </a:solidFill>
                <a:latin typeface="Times New Roman"/>
                <a:ea typeface="Times New Roman"/>
                <a:cs typeface="Times New Roman"/>
                <a:sym typeface="Times New Roman"/>
              </a:rPr>
              <a:t>Electric Power Research Institute (EPRI) wants better control over weld quality using sound and vibration data to adjust wire feed heighth. The two types of defects that are specifically to be assessed are high wire feed and low wire feed. High wire feed is associated with a dripping sound when the wire melts and drips into the weld puddle. Low wire feed means that the wire is breaking on the plate before entering into the weld puddle. Microphones are to be used to detect the high wire feed dripping defect. Accelerometers combined with a current sensor on the wire feed motor are to be used to detect the low wire feed. This data is then to be used to develop a program to enable a feedback loop showing the welder that there is a defect occurring.</a:t>
            </a:r>
            <a:endParaRPr sz="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62" name="Google Shape;62;p15"/>
          <p:cNvSpPr txBox="1"/>
          <p:nvPr/>
        </p:nvSpPr>
        <p:spPr>
          <a:xfrm>
            <a:off x="6998091" y="505617"/>
            <a:ext cx="2047800" cy="4416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500" b="1">
                <a:solidFill>
                  <a:srgbClr val="339933"/>
                </a:solidFill>
              </a:rPr>
              <a:t>Plans Moving Forward</a:t>
            </a:r>
            <a:endParaRPr sz="1500" b="1">
              <a:solidFill>
                <a:srgbClr val="339933"/>
              </a:solidFill>
              <a:latin typeface="Arial"/>
              <a:ea typeface="Arial"/>
              <a:cs typeface="Arial"/>
              <a:sym typeface="Arial"/>
            </a:endParaRPr>
          </a:p>
        </p:txBody>
      </p:sp>
      <p:sp>
        <p:nvSpPr>
          <p:cNvPr id="63" name="Google Shape;63;p15"/>
          <p:cNvSpPr txBox="1"/>
          <p:nvPr/>
        </p:nvSpPr>
        <p:spPr>
          <a:xfrm>
            <a:off x="788128" y="155634"/>
            <a:ext cx="762000" cy="38953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64" name="Google Shape;64;p15"/>
          <p:cNvSpPr txBox="1"/>
          <p:nvPr/>
        </p:nvSpPr>
        <p:spPr>
          <a:xfrm>
            <a:off x="7156803" y="3063626"/>
            <a:ext cx="1730400" cy="2337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500" b="1">
                <a:solidFill>
                  <a:srgbClr val="339933"/>
                </a:solidFill>
                <a:latin typeface="Arial"/>
                <a:ea typeface="Arial"/>
                <a:cs typeface="Arial"/>
                <a:sym typeface="Arial"/>
              </a:rPr>
              <a:t>References</a:t>
            </a:r>
            <a:endParaRPr sz="1700" b="1">
              <a:solidFill>
                <a:srgbClr val="339933"/>
              </a:solidFill>
              <a:latin typeface="Arial"/>
              <a:ea typeface="Arial"/>
              <a:cs typeface="Arial"/>
              <a:sym typeface="Arial"/>
            </a:endParaRPr>
          </a:p>
        </p:txBody>
      </p:sp>
      <p:sp>
        <p:nvSpPr>
          <p:cNvPr id="65" name="Google Shape;65;p15"/>
          <p:cNvSpPr txBox="1"/>
          <p:nvPr/>
        </p:nvSpPr>
        <p:spPr>
          <a:xfrm>
            <a:off x="6969475" y="3381376"/>
            <a:ext cx="2009100" cy="1355100"/>
          </a:xfrm>
          <a:prstGeom prst="rect">
            <a:avLst/>
          </a:prstGeom>
          <a:solidFill>
            <a:schemeClr val="lt1"/>
          </a:solidFill>
          <a:ln>
            <a:noFill/>
          </a:ln>
        </p:spPr>
        <p:txBody>
          <a:bodyPr spcFirstLastPara="1" wrap="square" lIns="16100" tIns="8050" rIns="16100" bIns="8050" anchor="t" anchorCtr="0">
            <a:noAutofit/>
          </a:bodyPr>
          <a:lstStyle/>
          <a:p>
            <a:pPr marL="0" lvl="0" indent="0" algn="l" rtl="0">
              <a:lnSpc>
                <a:spcPct val="100000"/>
              </a:lnSpc>
              <a:spcBef>
                <a:spcPts val="0"/>
              </a:spcBef>
              <a:spcAft>
                <a:spcPts val="0"/>
              </a:spcAft>
              <a:buClr>
                <a:schemeClr val="dk1"/>
              </a:buClr>
              <a:buSzPts val="1100"/>
              <a:buFont typeface="Arial"/>
              <a:buNone/>
            </a:pPr>
            <a:r>
              <a:rPr lang="en" sz="500">
                <a:solidFill>
                  <a:schemeClr val="dk1"/>
                </a:solidFill>
                <a:latin typeface="Times New Roman"/>
                <a:ea typeface="Times New Roman"/>
                <a:cs typeface="Times New Roman"/>
                <a:sym typeface="Times New Roman"/>
              </a:rPr>
              <a:t>1. Department of Mechanical Engineering, Xi'an JiaoTong University. 2018. "Audible Sound-Based Intelligent Evaluation for Aluminum Alloy in Robotic Pulsed GTAW: Mechanism, Feature Selection, and Defect Detection." </a:t>
            </a:r>
            <a:r>
              <a:rPr lang="en" sz="500" i="1">
                <a:solidFill>
                  <a:schemeClr val="dk1"/>
                </a:solidFill>
                <a:latin typeface="Times New Roman"/>
                <a:ea typeface="Times New Roman"/>
                <a:cs typeface="Times New Roman"/>
                <a:sym typeface="Times New Roman"/>
              </a:rPr>
              <a:t>IEEE Xplore</a:t>
            </a:r>
            <a:r>
              <a:rPr lang="en" sz="500">
                <a:solidFill>
                  <a:schemeClr val="dk1"/>
                </a:solidFill>
                <a:latin typeface="Times New Roman"/>
                <a:ea typeface="Times New Roman"/>
                <a:cs typeface="Times New Roman"/>
                <a:sym typeface="Times New Roman"/>
              </a:rPr>
              <a:t> 11.</a:t>
            </a:r>
            <a:endParaRPr sz="5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5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500">
                <a:solidFill>
                  <a:schemeClr val="dk1"/>
                </a:solidFill>
                <a:latin typeface="Times New Roman"/>
                <a:ea typeface="Times New Roman"/>
                <a:cs typeface="Times New Roman"/>
                <a:sym typeface="Times New Roman"/>
              </a:rPr>
              <a:t>2. E.O. Paton Electric Welding Institute of the NAS of Ukraine. 2018. "Contactless Monitoring of Welding Processes with Computer Processing of Acoustic Emission Signals." </a:t>
            </a:r>
            <a:r>
              <a:rPr lang="en" sz="500" i="1">
                <a:solidFill>
                  <a:schemeClr val="dk1"/>
                </a:solidFill>
                <a:latin typeface="Times New Roman"/>
                <a:ea typeface="Times New Roman"/>
                <a:cs typeface="Times New Roman"/>
                <a:sym typeface="Times New Roman"/>
              </a:rPr>
              <a:t>IEEE Xplore</a:t>
            </a:r>
            <a:r>
              <a:rPr lang="en" sz="500">
                <a:solidFill>
                  <a:schemeClr val="dk1"/>
                </a:solidFill>
                <a:latin typeface="Times New Roman"/>
                <a:ea typeface="Times New Roman"/>
                <a:cs typeface="Times New Roman"/>
                <a:sym typeface="Times New Roman"/>
              </a:rPr>
              <a:t> 5.</a:t>
            </a:r>
            <a:endParaRPr sz="5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5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500">
                <a:solidFill>
                  <a:schemeClr val="dk1"/>
                </a:solidFill>
                <a:latin typeface="Times New Roman"/>
                <a:ea typeface="Times New Roman"/>
                <a:cs typeface="Times New Roman"/>
                <a:sym typeface="Times New Roman"/>
              </a:rPr>
              <a:t>3.Singapore Institute of Manufacturing Technology, Mechatronics. 2015. "Weld Assessment Based on Arc Sensing for Robotic Welding." </a:t>
            </a:r>
            <a:r>
              <a:rPr lang="en" sz="500" i="1">
                <a:solidFill>
                  <a:schemeClr val="dk1"/>
                </a:solidFill>
                <a:latin typeface="Times New Roman"/>
                <a:ea typeface="Times New Roman"/>
                <a:cs typeface="Times New Roman"/>
                <a:sym typeface="Times New Roman"/>
              </a:rPr>
              <a:t>IEEE Xplore </a:t>
            </a:r>
            <a:r>
              <a:rPr lang="en" sz="500">
                <a:solidFill>
                  <a:schemeClr val="dk1"/>
                </a:solidFill>
                <a:latin typeface="Times New Roman"/>
                <a:ea typeface="Times New Roman"/>
                <a:cs typeface="Times New Roman"/>
                <a:sym typeface="Times New Roman"/>
              </a:rPr>
              <a:t>6.</a:t>
            </a:r>
            <a:endParaRPr sz="5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5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500">
                <a:solidFill>
                  <a:schemeClr val="dk1"/>
                </a:solidFill>
                <a:latin typeface="Times New Roman"/>
                <a:ea typeface="Times New Roman"/>
                <a:cs typeface="Times New Roman"/>
                <a:sym typeface="Times New Roman"/>
              </a:rPr>
              <a:t>4.The Research Institute of Diagnosis and Cybernetics, Xi'an JiaoTong University. 2017. "Frequency Selection for On-line Identification of Welding Penetration through Audible Sound." </a:t>
            </a:r>
            <a:r>
              <a:rPr lang="en" sz="500" i="1">
                <a:solidFill>
                  <a:schemeClr val="dk1"/>
                </a:solidFill>
                <a:latin typeface="Times New Roman"/>
                <a:ea typeface="Times New Roman"/>
                <a:cs typeface="Times New Roman"/>
                <a:sym typeface="Times New Roman"/>
              </a:rPr>
              <a:t>IEEE Xplore</a:t>
            </a:r>
            <a:r>
              <a:rPr lang="en" sz="500">
                <a:solidFill>
                  <a:schemeClr val="dk1"/>
                </a:solidFill>
                <a:latin typeface="Times New Roman"/>
                <a:ea typeface="Times New Roman"/>
                <a:cs typeface="Times New Roman"/>
                <a:sym typeface="Times New Roman"/>
              </a:rPr>
              <a:t> 6. </a:t>
            </a:r>
            <a:endParaRPr sz="500">
              <a:solidFill>
                <a:schemeClr val="dk1"/>
              </a:solidFill>
              <a:latin typeface="Times New Roman"/>
              <a:ea typeface="Times New Roman"/>
              <a:cs typeface="Times New Roman"/>
              <a:sym typeface="Times New Roman"/>
            </a:endParaRPr>
          </a:p>
          <a:p>
            <a:pPr marL="114300" marR="0" lvl="0" indent="-114300" algn="l" rtl="0">
              <a:lnSpc>
                <a:spcPct val="100000"/>
              </a:lnSpc>
              <a:spcBef>
                <a:spcPts val="0"/>
              </a:spcBef>
              <a:spcAft>
                <a:spcPts val="0"/>
              </a:spcAft>
              <a:buNone/>
            </a:pPr>
            <a:endParaRPr sz="500" b="0" u="none">
              <a:solidFill>
                <a:schemeClr val="dk1"/>
              </a:solidFill>
              <a:latin typeface="Arial"/>
              <a:ea typeface="Arial"/>
              <a:cs typeface="Arial"/>
              <a:sym typeface="Arial"/>
            </a:endParaRPr>
          </a:p>
        </p:txBody>
      </p:sp>
      <p:sp>
        <p:nvSpPr>
          <p:cNvPr id="66" name="Google Shape;66;p15"/>
          <p:cNvSpPr txBox="1"/>
          <p:nvPr/>
        </p:nvSpPr>
        <p:spPr>
          <a:xfrm>
            <a:off x="98125" y="522239"/>
            <a:ext cx="2047800" cy="2337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500" b="1">
                <a:solidFill>
                  <a:srgbClr val="339933"/>
                </a:solidFill>
                <a:latin typeface="Arial"/>
                <a:ea typeface="Arial"/>
                <a:cs typeface="Arial"/>
                <a:sym typeface="Arial"/>
              </a:rPr>
              <a:t>Objectives</a:t>
            </a:r>
            <a:endParaRPr sz="400"/>
          </a:p>
        </p:txBody>
      </p:sp>
      <p:sp>
        <p:nvSpPr>
          <p:cNvPr id="67" name="Google Shape;67;p15"/>
          <p:cNvSpPr txBox="1"/>
          <p:nvPr/>
        </p:nvSpPr>
        <p:spPr>
          <a:xfrm>
            <a:off x="3548063" y="464701"/>
            <a:ext cx="2047875" cy="233718"/>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500" b="1">
                <a:solidFill>
                  <a:srgbClr val="339933"/>
                </a:solidFill>
                <a:latin typeface="Arial"/>
                <a:ea typeface="Arial"/>
                <a:cs typeface="Arial"/>
                <a:sym typeface="Arial"/>
              </a:rPr>
              <a:t>Design</a:t>
            </a:r>
            <a:endParaRPr sz="1500" b="1">
              <a:solidFill>
                <a:srgbClr val="339933"/>
              </a:solidFill>
              <a:latin typeface="Arial"/>
              <a:ea typeface="Arial"/>
              <a:cs typeface="Arial"/>
              <a:sym typeface="Arial"/>
            </a:endParaRPr>
          </a:p>
        </p:txBody>
      </p:sp>
      <p:sp>
        <p:nvSpPr>
          <p:cNvPr id="68" name="Google Shape;68;p15"/>
          <p:cNvSpPr txBox="1"/>
          <p:nvPr/>
        </p:nvSpPr>
        <p:spPr>
          <a:xfrm>
            <a:off x="7677026" y="276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69" name="Google Shape;69;p15"/>
          <p:cNvSpPr/>
          <p:nvPr/>
        </p:nvSpPr>
        <p:spPr>
          <a:xfrm>
            <a:off x="0" y="5938"/>
            <a:ext cx="9144000" cy="445763"/>
          </a:xfrm>
          <a:prstGeom prst="rect">
            <a:avLst/>
          </a:prstGeom>
          <a:gradFill>
            <a:gsLst>
              <a:gs pos="0">
                <a:srgbClr val="339933"/>
              </a:gs>
              <a:gs pos="16000">
                <a:srgbClr val="339933"/>
              </a:gs>
              <a:gs pos="17000">
                <a:srgbClr val="339933"/>
              </a:gs>
              <a:gs pos="68000">
                <a:srgbClr val="156B13"/>
              </a:gs>
              <a:gs pos="100000">
                <a:srgbClr val="156B13"/>
              </a:gs>
            </a:gsLst>
            <a:lin ang="5400000" scaled="0"/>
          </a:gradFill>
          <a:ln>
            <a:noFill/>
          </a:ln>
          <a:effectLst>
            <a:outerShdw blurRad="40000" dist="23000" dir="5400000" rotWithShape="0">
              <a:srgbClr val="000000">
                <a:alpha val="34901"/>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70" name="Google Shape;70;p15"/>
          <p:cNvSpPr txBox="1"/>
          <p:nvPr/>
        </p:nvSpPr>
        <p:spPr>
          <a:xfrm>
            <a:off x="118579" y="2496"/>
            <a:ext cx="8858911" cy="427193"/>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71" name="Google Shape;71;p15"/>
          <p:cNvSpPr txBox="1"/>
          <p:nvPr/>
        </p:nvSpPr>
        <p:spPr>
          <a:xfrm>
            <a:off x="98125" y="1134625"/>
            <a:ext cx="1980600" cy="2337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500" b="1">
                <a:solidFill>
                  <a:srgbClr val="339933"/>
                </a:solidFill>
                <a:latin typeface="Arial"/>
                <a:ea typeface="Arial"/>
                <a:cs typeface="Arial"/>
                <a:sym typeface="Arial"/>
              </a:rPr>
              <a:t>Overview</a:t>
            </a:r>
            <a:endParaRPr sz="1500" b="1">
              <a:solidFill>
                <a:srgbClr val="339933"/>
              </a:solidFill>
              <a:latin typeface="Arial"/>
              <a:ea typeface="Arial"/>
              <a:cs typeface="Arial"/>
              <a:sym typeface="Arial"/>
            </a:endParaRPr>
          </a:p>
        </p:txBody>
      </p:sp>
      <p:sp>
        <p:nvSpPr>
          <p:cNvPr id="72" name="Google Shape;72;p15"/>
          <p:cNvSpPr/>
          <p:nvPr/>
        </p:nvSpPr>
        <p:spPr>
          <a:xfrm>
            <a:off x="0" y="4895852"/>
            <a:ext cx="9144000" cy="319657"/>
          </a:xfrm>
          <a:prstGeom prst="rect">
            <a:avLst/>
          </a:prstGeom>
          <a:gradFill>
            <a:gsLst>
              <a:gs pos="0">
                <a:srgbClr val="339933"/>
              </a:gs>
              <a:gs pos="20000">
                <a:srgbClr val="339933"/>
              </a:gs>
              <a:gs pos="74000">
                <a:srgbClr val="339933"/>
              </a:gs>
              <a:gs pos="100000">
                <a:srgbClr val="339933"/>
              </a:gs>
            </a:gsLst>
            <a:lin ang="19799999" scaled="0"/>
          </a:gradFill>
          <a:ln>
            <a:noFill/>
          </a:ln>
          <a:effectLst>
            <a:outerShdw blurRad="40000" dist="23000" dir="5400000" rotWithShape="0">
              <a:srgbClr val="000000">
                <a:alpha val="34901"/>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73" name="Google Shape;73;p15" descr="logo-clear.gif"/>
          <p:cNvPicPr preferRelativeResize="0"/>
          <p:nvPr/>
        </p:nvPicPr>
        <p:blipFill rotWithShape="1">
          <a:blip r:embed="rId5">
            <a:alphaModFix/>
          </a:blip>
          <a:srcRect/>
          <a:stretch/>
        </p:blipFill>
        <p:spPr>
          <a:xfrm>
            <a:off x="223507" y="4913370"/>
            <a:ext cx="1298046" cy="284620"/>
          </a:xfrm>
          <a:prstGeom prst="rect">
            <a:avLst/>
          </a:prstGeom>
          <a:noFill/>
          <a:ln>
            <a:noFill/>
          </a:ln>
          <a:effectLst>
            <a:outerShdw algn="ctr" rotWithShape="0">
              <a:schemeClr val="lt1"/>
            </a:outerShdw>
          </a:effectLst>
        </p:spPr>
      </p:pic>
      <p:sp>
        <p:nvSpPr>
          <p:cNvPr id="74" name="Google Shape;74;p15"/>
          <p:cNvSpPr txBox="1"/>
          <p:nvPr/>
        </p:nvSpPr>
        <p:spPr>
          <a:xfrm>
            <a:off x="8225" y="2397275"/>
            <a:ext cx="2047800" cy="2475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500" b="1">
                <a:solidFill>
                  <a:srgbClr val="339933"/>
                </a:solidFill>
                <a:latin typeface="Arial"/>
                <a:ea typeface="Arial"/>
                <a:cs typeface="Arial"/>
                <a:sym typeface="Arial"/>
              </a:rPr>
              <a:t>Requirements</a:t>
            </a:r>
            <a:endParaRPr sz="400"/>
          </a:p>
        </p:txBody>
      </p:sp>
      <p:sp>
        <p:nvSpPr>
          <p:cNvPr id="75" name="Google Shape;75;p15"/>
          <p:cNvSpPr txBox="1"/>
          <p:nvPr/>
        </p:nvSpPr>
        <p:spPr>
          <a:xfrm>
            <a:off x="7027475" y="990322"/>
            <a:ext cx="1980600" cy="5223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r>
              <a:rPr lang="en" sz="500">
                <a:solidFill>
                  <a:schemeClr val="dk1"/>
                </a:solidFill>
                <a:latin typeface="Times New Roman"/>
                <a:ea typeface="Times New Roman"/>
                <a:cs typeface="Times New Roman"/>
                <a:sym typeface="Times New Roman"/>
              </a:rPr>
              <a:t>The plan is for EPRI personnel to collect the data utilizing the testing apparatus created by the team over the summer months. This data will then be analyzed using FFT analysis to determine the good welds from the bad welds. </a:t>
            </a:r>
            <a:r>
              <a:rPr lang="en" sz="500">
                <a:solidFill>
                  <a:srgbClr val="222222"/>
                </a:solidFill>
                <a:highlight>
                  <a:srgbClr val="FFFFFF"/>
                </a:highlight>
                <a:latin typeface="Times New Roman"/>
                <a:ea typeface="Times New Roman"/>
                <a:cs typeface="Times New Roman"/>
                <a:sym typeface="Times New Roman"/>
              </a:rPr>
              <a:t>A program will be created to use the analysed data to provide real time feedback to the welder showing that a defect occurring and making corrections as needed to improve the weld quality.</a:t>
            </a:r>
            <a:endParaRPr sz="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76" name="Google Shape;76;p15"/>
          <p:cNvSpPr txBox="1"/>
          <p:nvPr/>
        </p:nvSpPr>
        <p:spPr>
          <a:xfrm>
            <a:off x="2401201" y="621408"/>
            <a:ext cx="1181100" cy="1992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a:solidFill>
                  <a:srgbClr val="339933"/>
                </a:solidFill>
              </a:rPr>
              <a:t>Microphones</a:t>
            </a:r>
            <a:endParaRPr sz="1300" b="1">
              <a:solidFill>
                <a:srgbClr val="339933"/>
              </a:solidFill>
              <a:latin typeface="Arial"/>
              <a:ea typeface="Arial"/>
              <a:cs typeface="Arial"/>
              <a:sym typeface="Arial"/>
            </a:endParaRPr>
          </a:p>
        </p:txBody>
      </p:sp>
      <p:sp>
        <p:nvSpPr>
          <p:cNvPr id="77" name="Google Shape;77;p15"/>
          <p:cNvSpPr txBox="1"/>
          <p:nvPr/>
        </p:nvSpPr>
        <p:spPr>
          <a:xfrm>
            <a:off x="5101775" y="657075"/>
            <a:ext cx="1686300" cy="1992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a:solidFill>
                  <a:srgbClr val="339933"/>
                </a:solidFill>
              </a:rPr>
              <a:t>Accelerometers</a:t>
            </a:r>
            <a:endParaRPr sz="1300" b="1">
              <a:solidFill>
                <a:srgbClr val="339933"/>
              </a:solidFill>
              <a:latin typeface="Arial"/>
              <a:ea typeface="Arial"/>
              <a:cs typeface="Arial"/>
              <a:sym typeface="Arial"/>
            </a:endParaRPr>
          </a:p>
        </p:txBody>
      </p:sp>
      <p:sp>
        <p:nvSpPr>
          <p:cNvPr id="78" name="Google Shape;78;p15"/>
          <p:cNvSpPr txBox="1"/>
          <p:nvPr/>
        </p:nvSpPr>
        <p:spPr>
          <a:xfrm>
            <a:off x="5122475" y="3445775"/>
            <a:ext cx="1644900" cy="1992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a:solidFill>
                  <a:srgbClr val="339933"/>
                </a:solidFill>
              </a:rPr>
              <a:t>Current Sensor</a:t>
            </a:r>
            <a:endParaRPr sz="1300" b="1">
              <a:solidFill>
                <a:srgbClr val="339933"/>
              </a:solidFill>
              <a:latin typeface="Arial"/>
              <a:ea typeface="Arial"/>
              <a:cs typeface="Arial"/>
              <a:sym typeface="Arial"/>
            </a:endParaRPr>
          </a:p>
        </p:txBody>
      </p:sp>
      <p:sp>
        <p:nvSpPr>
          <p:cNvPr id="79" name="Google Shape;79;p15"/>
          <p:cNvSpPr txBox="1"/>
          <p:nvPr/>
        </p:nvSpPr>
        <p:spPr>
          <a:xfrm>
            <a:off x="88505" y="86591"/>
            <a:ext cx="548868" cy="247478"/>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80" name="Google Shape;80;p15"/>
          <p:cNvSpPr txBox="1"/>
          <p:nvPr/>
        </p:nvSpPr>
        <p:spPr>
          <a:xfrm>
            <a:off x="7944181" y="142017"/>
            <a:ext cx="549000" cy="1992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r>
              <a:rPr lang="en" sz="100">
                <a:solidFill>
                  <a:schemeClr val="lt1"/>
                </a:solidFill>
                <a:latin typeface="Arial"/>
                <a:ea typeface="Arial"/>
                <a:cs typeface="Arial"/>
                <a:sym typeface="Arial"/>
              </a:rPr>
              <a:t>Leave 2” x 2”  block </a:t>
            </a:r>
            <a:endParaRPr sz="100"/>
          </a:p>
          <a:p>
            <a:pPr marL="0" marR="0" lvl="0" indent="0" algn="l" rtl="0">
              <a:spcBef>
                <a:spcPts val="0"/>
              </a:spcBef>
              <a:spcAft>
                <a:spcPts val="0"/>
              </a:spcAft>
              <a:buNone/>
            </a:pPr>
            <a:r>
              <a:rPr lang="en" sz="100">
                <a:solidFill>
                  <a:schemeClr val="lt1"/>
                </a:solidFill>
                <a:latin typeface="Arial"/>
                <a:ea typeface="Arial"/>
                <a:cs typeface="Arial"/>
                <a:sym typeface="Arial"/>
              </a:rPr>
              <a:t>blank in this corner</a:t>
            </a:r>
            <a:endParaRPr sz="100"/>
          </a:p>
          <a:p>
            <a:pPr marL="0" marR="0" lvl="0" indent="0" algn="l" rtl="0">
              <a:spcBef>
                <a:spcPts val="0"/>
              </a:spcBef>
              <a:spcAft>
                <a:spcPts val="0"/>
              </a:spcAft>
              <a:buNone/>
            </a:pPr>
            <a:r>
              <a:rPr lang="en" sz="100">
                <a:solidFill>
                  <a:schemeClr val="lt1"/>
                </a:solidFill>
                <a:latin typeface="Arial"/>
                <a:ea typeface="Arial"/>
                <a:cs typeface="Arial"/>
                <a:sym typeface="Arial"/>
              </a:rPr>
              <a:t>for ISL identification </a:t>
            </a:r>
            <a:endParaRPr sz="100"/>
          </a:p>
          <a:p>
            <a:pPr marL="0" marR="0" lvl="0" indent="0" algn="l" rtl="0">
              <a:spcBef>
                <a:spcPts val="0"/>
              </a:spcBef>
              <a:spcAft>
                <a:spcPts val="0"/>
              </a:spcAft>
              <a:buNone/>
            </a:pPr>
            <a:r>
              <a:rPr lang="en" sz="100">
                <a:solidFill>
                  <a:schemeClr val="lt1"/>
                </a:solidFill>
                <a:latin typeface="Arial"/>
                <a:ea typeface="Arial"/>
                <a:cs typeface="Arial"/>
                <a:sym typeface="Arial"/>
              </a:rPr>
              <a:t>at Expo </a:t>
            </a:r>
            <a:endParaRPr sz="100">
              <a:solidFill>
                <a:schemeClr val="lt1"/>
              </a:solidFill>
              <a:latin typeface="Arial"/>
              <a:ea typeface="Arial"/>
              <a:cs typeface="Arial"/>
              <a:sym typeface="Arial"/>
            </a:endParaRPr>
          </a:p>
        </p:txBody>
      </p:sp>
      <p:sp>
        <p:nvSpPr>
          <p:cNvPr id="81" name="Google Shape;81;p15"/>
          <p:cNvSpPr txBox="1"/>
          <p:nvPr/>
        </p:nvSpPr>
        <p:spPr>
          <a:xfrm>
            <a:off x="5354375" y="3658650"/>
            <a:ext cx="1298100" cy="3894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r>
              <a:rPr lang="en" sz="500">
                <a:solidFill>
                  <a:schemeClr val="dk1"/>
                </a:solidFill>
              </a:rPr>
              <a:t>The current sensor will be used to measure the current draw from the wire feed motor. The motor draws additional current when its stubbing the wire. The current reading is too low, so amplification is needed to read the sensor accurately. </a:t>
            </a:r>
            <a:endParaRPr sz="500">
              <a:solidFill>
                <a:schemeClr val="dk1"/>
              </a:solidFill>
              <a:latin typeface="Arial"/>
              <a:ea typeface="Arial"/>
              <a:cs typeface="Arial"/>
              <a:sym typeface="Arial"/>
            </a:endParaRPr>
          </a:p>
        </p:txBody>
      </p:sp>
      <p:sp>
        <p:nvSpPr>
          <p:cNvPr id="82" name="Google Shape;82;p15"/>
          <p:cNvSpPr txBox="1"/>
          <p:nvPr/>
        </p:nvSpPr>
        <p:spPr>
          <a:xfrm>
            <a:off x="122525" y="2653750"/>
            <a:ext cx="1933500" cy="2109000"/>
          </a:xfrm>
          <a:prstGeom prst="rect">
            <a:avLst/>
          </a:prstGeom>
          <a:solidFill>
            <a:schemeClr val="lt1"/>
          </a:solidFill>
          <a:ln>
            <a:noFill/>
          </a:ln>
        </p:spPr>
        <p:txBody>
          <a:bodyPr spcFirstLastPara="1" wrap="square" lIns="91425" tIns="91425" rIns="69575" bIns="91425" anchor="t" anchorCtr="0">
            <a:noAutofit/>
          </a:bodyPr>
          <a:lstStyle/>
          <a:p>
            <a:pPr marL="0" lvl="0" indent="0" algn="l" rtl="0">
              <a:spcBef>
                <a:spcPts val="0"/>
              </a:spcBef>
              <a:spcAft>
                <a:spcPts val="0"/>
              </a:spcAft>
              <a:buNone/>
            </a:pPr>
            <a:r>
              <a:rPr lang="en" sz="600" b="1">
                <a:latin typeface="Times New Roman"/>
                <a:ea typeface="Times New Roman"/>
                <a:cs typeface="Times New Roman"/>
                <a:sym typeface="Times New Roman"/>
              </a:rPr>
              <a:t>Requirements</a:t>
            </a:r>
            <a:endParaRPr sz="600" b="1">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Design and create a testing apparatus which will be used in order to obtain data to evaluate weld quality.</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Utilize a collection of sensors (microphone, current, and accelerometer) to observe weld quality.</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Create a protocol to set up equipment in order to collect data for analysis and minimize error to increase accuracy</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Identify and categorize types of defects from experimental data that can be compared to good welds in order to determine weld quality</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Apply data to develop machine learning that can identify weld quality in real time</a:t>
            </a:r>
            <a:endParaRPr sz="500">
              <a:latin typeface="Times New Roman"/>
              <a:ea typeface="Times New Roman"/>
              <a:cs typeface="Times New Roman"/>
              <a:sym typeface="Times New Roman"/>
            </a:endParaRPr>
          </a:p>
          <a:p>
            <a:pPr marL="0" lvl="0" indent="0" algn="l" rtl="0">
              <a:spcBef>
                <a:spcPts val="0"/>
              </a:spcBef>
              <a:spcAft>
                <a:spcPts val="0"/>
              </a:spcAft>
              <a:buNone/>
            </a:pPr>
            <a:r>
              <a:rPr lang="en" sz="600" b="1">
                <a:latin typeface="Times New Roman"/>
                <a:ea typeface="Times New Roman"/>
                <a:cs typeface="Times New Roman"/>
                <a:sym typeface="Times New Roman"/>
              </a:rPr>
              <a:t>Verifications</a:t>
            </a:r>
            <a:endParaRPr sz="600" b="1">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Created a series of holders to protect sensors from the heat of a weld while also allowing for sufficient data collection</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Protocol was structured where experiments can be performed without team present </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Utilize a combination of Python and LabVIEW in order to collect and analyze data in FFT</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Each good weld and defect will undergo ~20 tests to establish a range at which each quality occurs</a:t>
            </a:r>
            <a:endParaRPr sz="500">
              <a:latin typeface="Times New Roman"/>
              <a:ea typeface="Times New Roman"/>
              <a:cs typeface="Times New Roman"/>
              <a:sym typeface="Times New Roman"/>
            </a:endParaRPr>
          </a:p>
          <a:p>
            <a:pPr marL="237743" lvl="0" indent="-40893" algn="l" rtl="0">
              <a:spcBef>
                <a:spcPts val="0"/>
              </a:spcBef>
              <a:spcAft>
                <a:spcPts val="0"/>
              </a:spcAft>
              <a:buSzPts val="500"/>
              <a:buFont typeface="Times New Roman"/>
              <a:buChar char="●"/>
            </a:pPr>
            <a:r>
              <a:rPr lang="en" sz="500">
                <a:latin typeface="Times New Roman"/>
                <a:ea typeface="Times New Roman"/>
                <a:cs typeface="Times New Roman"/>
                <a:sym typeface="Times New Roman"/>
              </a:rPr>
              <a:t>Machine will verify weld quality up to 95% accuracy </a:t>
            </a:r>
            <a:endParaRPr sz="500">
              <a:latin typeface="Times New Roman"/>
              <a:ea typeface="Times New Roman"/>
              <a:cs typeface="Times New Roman"/>
              <a:sym typeface="Times New Roman"/>
            </a:endParaRPr>
          </a:p>
          <a:p>
            <a:pPr marL="0" lvl="0" indent="0" algn="l" rtl="0">
              <a:spcBef>
                <a:spcPts val="0"/>
              </a:spcBef>
              <a:spcAft>
                <a:spcPts val="0"/>
              </a:spcAft>
              <a:buNone/>
            </a:pPr>
            <a:endParaRPr sz="500">
              <a:latin typeface="Times New Roman"/>
              <a:ea typeface="Times New Roman"/>
              <a:cs typeface="Times New Roman"/>
              <a:sym typeface="Times New Roman"/>
            </a:endParaRPr>
          </a:p>
          <a:p>
            <a:pPr marL="0" marR="0" lvl="0" indent="0" algn="l" rtl="0">
              <a:spcBef>
                <a:spcPts val="0"/>
              </a:spcBef>
              <a:spcAft>
                <a:spcPts val="0"/>
              </a:spcAft>
              <a:buNone/>
            </a:pPr>
            <a:endParaRPr sz="500">
              <a:latin typeface="Times New Roman"/>
              <a:ea typeface="Times New Roman"/>
              <a:cs typeface="Times New Roman"/>
              <a:sym typeface="Times New Roman"/>
            </a:endParaRPr>
          </a:p>
        </p:txBody>
      </p:sp>
      <p:pic>
        <p:nvPicPr>
          <p:cNvPr id="83" name="Google Shape;83;p15"/>
          <p:cNvPicPr preferRelativeResize="0"/>
          <p:nvPr/>
        </p:nvPicPr>
        <p:blipFill>
          <a:blip r:embed="rId6">
            <a:alphaModFix/>
          </a:blip>
          <a:stretch>
            <a:fillRect/>
          </a:stretch>
        </p:blipFill>
        <p:spPr>
          <a:xfrm>
            <a:off x="-25294" y="-101397"/>
            <a:ext cx="1432140" cy="596725"/>
          </a:xfrm>
          <a:prstGeom prst="rect">
            <a:avLst/>
          </a:prstGeom>
          <a:noFill/>
          <a:ln>
            <a:noFill/>
          </a:ln>
        </p:spPr>
      </p:pic>
      <p:pic>
        <p:nvPicPr>
          <p:cNvPr id="84" name="Google Shape;84;p15"/>
          <p:cNvPicPr preferRelativeResize="0"/>
          <p:nvPr/>
        </p:nvPicPr>
        <p:blipFill>
          <a:blip r:embed="rId6">
            <a:alphaModFix/>
          </a:blip>
          <a:stretch>
            <a:fillRect/>
          </a:stretch>
        </p:blipFill>
        <p:spPr>
          <a:xfrm>
            <a:off x="7722956" y="-107848"/>
            <a:ext cx="1432140" cy="596725"/>
          </a:xfrm>
          <a:prstGeom prst="rect">
            <a:avLst/>
          </a:prstGeom>
          <a:noFill/>
          <a:ln>
            <a:noFill/>
          </a:ln>
        </p:spPr>
      </p:pic>
      <p:pic>
        <p:nvPicPr>
          <p:cNvPr id="85" name="Google Shape;85;p15"/>
          <p:cNvPicPr preferRelativeResize="0"/>
          <p:nvPr/>
        </p:nvPicPr>
        <p:blipFill rotWithShape="1">
          <a:blip r:embed="rId7">
            <a:alphaModFix/>
          </a:blip>
          <a:srcRect l="13963"/>
          <a:stretch/>
        </p:blipFill>
        <p:spPr>
          <a:xfrm>
            <a:off x="3837575" y="778801"/>
            <a:ext cx="1298049" cy="1874952"/>
          </a:xfrm>
          <a:prstGeom prst="rect">
            <a:avLst/>
          </a:prstGeom>
          <a:noFill/>
          <a:ln w="9525" cap="flat" cmpd="sng">
            <a:solidFill>
              <a:srgbClr val="0043C8"/>
            </a:solidFill>
            <a:prstDash val="solid"/>
            <a:round/>
            <a:headEnd type="none" w="sm" len="sm"/>
            <a:tailEnd type="none" w="sm" len="sm"/>
          </a:ln>
          <a:effectLst>
            <a:outerShdw blurRad="57150" dist="19050" dir="5400000" algn="bl" rotWithShape="0">
              <a:srgbClr val="000000">
                <a:alpha val="50000"/>
              </a:srgbClr>
            </a:outerShdw>
          </a:effectLst>
        </p:spPr>
      </p:pic>
      <p:pic>
        <p:nvPicPr>
          <p:cNvPr id="86" name="Google Shape;86;p15"/>
          <p:cNvPicPr preferRelativeResize="0"/>
          <p:nvPr/>
        </p:nvPicPr>
        <p:blipFill>
          <a:blip r:embed="rId8">
            <a:alphaModFix/>
          </a:blip>
          <a:stretch>
            <a:fillRect/>
          </a:stretch>
        </p:blipFill>
        <p:spPr>
          <a:xfrm>
            <a:off x="2389375" y="854737"/>
            <a:ext cx="1187424" cy="867825"/>
          </a:xfrm>
          <a:prstGeom prst="rect">
            <a:avLst/>
          </a:prstGeom>
          <a:noFill/>
          <a:ln>
            <a:noFill/>
          </a:ln>
        </p:spPr>
      </p:pic>
      <p:pic>
        <p:nvPicPr>
          <p:cNvPr id="87" name="Google Shape;87;p15"/>
          <p:cNvPicPr preferRelativeResize="0"/>
          <p:nvPr/>
        </p:nvPicPr>
        <p:blipFill>
          <a:blip r:embed="rId9">
            <a:alphaModFix/>
          </a:blip>
          <a:stretch>
            <a:fillRect/>
          </a:stretch>
        </p:blipFill>
        <p:spPr>
          <a:xfrm>
            <a:off x="3868250" y="2680026"/>
            <a:ext cx="1231625" cy="2056443"/>
          </a:xfrm>
          <a:prstGeom prst="rect">
            <a:avLst/>
          </a:prstGeom>
          <a:noFill/>
          <a:ln w="9525" cap="flat" cmpd="sng">
            <a:solidFill>
              <a:srgbClr val="4A86E8"/>
            </a:solidFill>
            <a:prstDash val="solid"/>
            <a:round/>
            <a:headEnd type="none" w="sm" len="sm"/>
            <a:tailEnd type="none" w="sm" len="sm"/>
          </a:ln>
        </p:spPr>
      </p:pic>
      <p:sp>
        <p:nvSpPr>
          <p:cNvPr id="88" name="Google Shape;88;p15"/>
          <p:cNvSpPr txBox="1"/>
          <p:nvPr/>
        </p:nvSpPr>
        <p:spPr>
          <a:xfrm>
            <a:off x="2367325" y="1853225"/>
            <a:ext cx="1231500" cy="7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Times New Roman"/>
                <a:ea typeface="Times New Roman"/>
                <a:cs typeface="Times New Roman"/>
                <a:sym typeface="Times New Roman"/>
              </a:rPr>
              <a:t>The above microphones will be used to record audio data from the weld and non-weld noise. A Continuous Fourier Transform will be used to analyze the audio data, and extrapolate information about the quality, and associated defect. In real-time this information will be used to correct the weld before a defect occurs. The secondary microphone will be used to isolate the weld microphone from any outside noise, such as other machinery and air conditioning.</a:t>
            </a:r>
            <a:endParaRPr sz="500">
              <a:latin typeface="Times New Roman"/>
              <a:ea typeface="Times New Roman"/>
              <a:cs typeface="Times New Roman"/>
              <a:sym typeface="Times New Roman"/>
            </a:endParaRPr>
          </a:p>
        </p:txBody>
      </p:sp>
      <p:sp>
        <p:nvSpPr>
          <p:cNvPr id="89" name="Google Shape;89;p15"/>
          <p:cNvSpPr txBox="1"/>
          <p:nvPr/>
        </p:nvSpPr>
        <p:spPr>
          <a:xfrm>
            <a:off x="5304000" y="1703875"/>
            <a:ext cx="14448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Times New Roman"/>
                <a:ea typeface="Times New Roman"/>
                <a:cs typeface="Times New Roman"/>
                <a:sym typeface="Times New Roman"/>
              </a:rPr>
              <a:t>The above accelerometer will be used to measure the movement and vibrations of the wire feed. The stubbing defect results in wire feed system vibrating and another Continuous Fourier Transform will be used to analyze the sensor data.  </a:t>
            </a:r>
            <a:endParaRPr sz="500">
              <a:latin typeface="Times New Roman"/>
              <a:ea typeface="Times New Roman"/>
              <a:cs typeface="Times New Roman"/>
              <a:sym typeface="Times New Roman"/>
            </a:endParaRPr>
          </a:p>
        </p:txBody>
      </p:sp>
      <p:pic>
        <p:nvPicPr>
          <p:cNvPr id="90" name="Google Shape;90;p15"/>
          <p:cNvPicPr preferRelativeResize="0"/>
          <p:nvPr/>
        </p:nvPicPr>
        <p:blipFill rotWithShape="1">
          <a:blip r:embed="rId10">
            <a:alphaModFix/>
          </a:blip>
          <a:srcRect t="20943" b="12121"/>
          <a:stretch/>
        </p:blipFill>
        <p:spPr>
          <a:xfrm>
            <a:off x="5386800" y="882675"/>
            <a:ext cx="1187426" cy="794794"/>
          </a:xfrm>
          <a:prstGeom prst="rect">
            <a:avLst/>
          </a:prstGeom>
          <a:noFill/>
          <a:ln>
            <a:noFill/>
          </a:ln>
        </p:spPr>
      </p:pic>
      <p:pic>
        <p:nvPicPr>
          <p:cNvPr id="91" name="Google Shape;91;p15"/>
          <p:cNvPicPr preferRelativeResize="0"/>
          <p:nvPr/>
        </p:nvPicPr>
        <p:blipFill>
          <a:blip r:embed="rId11">
            <a:alphaModFix/>
          </a:blip>
          <a:stretch>
            <a:fillRect/>
          </a:stretch>
        </p:blipFill>
        <p:spPr>
          <a:xfrm>
            <a:off x="5434150" y="2286925"/>
            <a:ext cx="956400" cy="794700"/>
          </a:xfrm>
          <a:prstGeom prst="rect">
            <a:avLst/>
          </a:prstGeom>
          <a:noFill/>
          <a:ln>
            <a:noFill/>
          </a:ln>
        </p:spPr>
      </p:pic>
      <p:sp>
        <p:nvSpPr>
          <p:cNvPr id="92" name="Google Shape;92;p15"/>
          <p:cNvSpPr txBox="1"/>
          <p:nvPr/>
        </p:nvSpPr>
        <p:spPr>
          <a:xfrm>
            <a:off x="2421088" y="3943275"/>
            <a:ext cx="10821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Times New Roman"/>
                <a:ea typeface="Times New Roman"/>
                <a:cs typeface="Times New Roman"/>
                <a:sym typeface="Times New Roman"/>
              </a:rPr>
              <a:t>The above part is used to attach the microphone to the weld head. This holds the microphone to give the best results. </a:t>
            </a:r>
            <a:endParaRPr sz="500">
              <a:latin typeface="Times New Roman"/>
              <a:ea typeface="Times New Roman"/>
              <a:cs typeface="Times New Roman"/>
              <a:sym typeface="Times New Roman"/>
            </a:endParaRPr>
          </a:p>
        </p:txBody>
      </p:sp>
      <p:pic>
        <p:nvPicPr>
          <p:cNvPr id="93" name="Google Shape;93;p15"/>
          <p:cNvPicPr preferRelativeResize="0"/>
          <p:nvPr/>
        </p:nvPicPr>
        <p:blipFill rotWithShape="1">
          <a:blip r:embed="rId12">
            <a:alphaModFix/>
          </a:blip>
          <a:srcRect t="11615" b="11307"/>
          <a:stretch/>
        </p:blipFill>
        <p:spPr>
          <a:xfrm>
            <a:off x="5354375" y="4067888"/>
            <a:ext cx="1181100" cy="688757"/>
          </a:xfrm>
          <a:prstGeom prst="rect">
            <a:avLst/>
          </a:prstGeom>
          <a:noFill/>
          <a:ln>
            <a:noFill/>
          </a:ln>
        </p:spPr>
      </p:pic>
      <p:sp>
        <p:nvSpPr>
          <p:cNvPr id="94" name="Google Shape;94;p15"/>
          <p:cNvSpPr txBox="1"/>
          <p:nvPr/>
        </p:nvSpPr>
        <p:spPr>
          <a:xfrm>
            <a:off x="5295876" y="2979575"/>
            <a:ext cx="1298100" cy="1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dirty="0">
                <a:latin typeface="Times New Roman"/>
                <a:ea typeface="Times New Roman"/>
                <a:cs typeface="Times New Roman"/>
                <a:sym typeface="Times New Roman"/>
              </a:rPr>
              <a:t>Figure 4: Accelerometer Holder</a:t>
            </a:r>
            <a:endParaRPr sz="500" dirty="0">
              <a:latin typeface="Times New Roman"/>
              <a:ea typeface="Times New Roman"/>
              <a:cs typeface="Times New Roman"/>
              <a:sym typeface="Times New Roman"/>
            </a:endParaRPr>
          </a:p>
        </p:txBody>
      </p:sp>
      <p:sp>
        <p:nvSpPr>
          <p:cNvPr id="95" name="Google Shape;95;p15"/>
          <p:cNvSpPr txBox="1"/>
          <p:nvPr/>
        </p:nvSpPr>
        <p:spPr>
          <a:xfrm>
            <a:off x="5428925" y="4625075"/>
            <a:ext cx="1032000" cy="1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latin typeface="Times New Roman"/>
                <a:ea typeface="Times New Roman"/>
                <a:cs typeface="Times New Roman"/>
                <a:sym typeface="Times New Roman"/>
              </a:rPr>
              <a:t>Figure 5: Current Ranger</a:t>
            </a:r>
            <a:endParaRPr sz="500">
              <a:latin typeface="Times New Roman"/>
              <a:ea typeface="Times New Roman"/>
              <a:cs typeface="Times New Roman"/>
              <a:sym typeface="Times New Roman"/>
            </a:endParaRPr>
          </a:p>
        </p:txBody>
      </p:sp>
      <p:sp>
        <p:nvSpPr>
          <p:cNvPr id="96" name="Google Shape;96;p15"/>
          <p:cNvSpPr txBox="1"/>
          <p:nvPr/>
        </p:nvSpPr>
        <p:spPr>
          <a:xfrm>
            <a:off x="-32300" y="508875"/>
            <a:ext cx="27432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5"/>
          <p:cNvSpPr txBox="1"/>
          <p:nvPr/>
        </p:nvSpPr>
        <p:spPr>
          <a:xfrm>
            <a:off x="2248538" y="1666838"/>
            <a:ext cx="1469100" cy="1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latin typeface="Times New Roman"/>
                <a:ea typeface="Times New Roman"/>
                <a:cs typeface="Times New Roman"/>
                <a:sym typeface="Times New Roman"/>
              </a:rPr>
              <a:t>Figure 1: EDUTIGE ETM 001(left) and 008 (right) Microphones</a:t>
            </a:r>
            <a:endParaRPr sz="500">
              <a:latin typeface="Times New Roman"/>
              <a:ea typeface="Times New Roman"/>
              <a:cs typeface="Times New Roman"/>
              <a:sym typeface="Times New Roman"/>
            </a:endParaRPr>
          </a:p>
        </p:txBody>
      </p:sp>
      <p:sp>
        <p:nvSpPr>
          <p:cNvPr id="98" name="Google Shape;98;p15"/>
          <p:cNvSpPr txBox="1"/>
          <p:nvPr/>
        </p:nvSpPr>
        <p:spPr>
          <a:xfrm>
            <a:off x="5304000" y="1532625"/>
            <a:ext cx="1399500" cy="2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latin typeface="Times New Roman"/>
                <a:ea typeface="Times New Roman"/>
                <a:cs typeface="Times New Roman"/>
                <a:sym typeface="Times New Roman"/>
              </a:rPr>
              <a:t>Figure 3: Adafruit Triple-Axis Accelerometer MMA8451 </a:t>
            </a:r>
            <a:endParaRPr sz="500">
              <a:latin typeface="Times New Roman"/>
              <a:ea typeface="Times New Roman"/>
              <a:cs typeface="Times New Roman"/>
              <a:sym typeface="Times New Roman"/>
            </a:endParaRPr>
          </a:p>
        </p:txBody>
      </p:sp>
      <p:pic>
        <p:nvPicPr>
          <p:cNvPr id="99" name="Google Shape;99;p15"/>
          <p:cNvPicPr preferRelativeResize="0"/>
          <p:nvPr/>
        </p:nvPicPr>
        <p:blipFill>
          <a:blip r:embed="rId13">
            <a:alphaModFix/>
          </a:blip>
          <a:stretch>
            <a:fillRect/>
          </a:stretch>
        </p:blipFill>
        <p:spPr>
          <a:xfrm>
            <a:off x="2483934" y="2928479"/>
            <a:ext cx="956400" cy="839030"/>
          </a:xfrm>
          <a:prstGeom prst="rect">
            <a:avLst/>
          </a:prstGeom>
          <a:noFill/>
          <a:ln>
            <a:noFill/>
          </a:ln>
        </p:spPr>
      </p:pic>
      <p:sp>
        <p:nvSpPr>
          <p:cNvPr id="100" name="Google Shape;100;p15"/>
          <p:cNvSpPr txBox="1"/>
          <p:nvPr/>
        </p:nvSpPr>
        <p:spPr>
          <a:xfrm>
            <a:off x="2405488" y="3682475"/>
            <a:ext cx="1113300" cy="1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latin typeface="Times New Roman"/>
                <a:ea typeface="Times New Roman"/>
                <a:cs typeface="Times New Roman"/>
                <a:sym typeface="Times New Roman"/>
              </a:rPr>
              <a:t>Figure 2: Microphone Holder Assembly </a:t>
            </a:r>
            <a:endParaRPr sz="500">
              <a:latin typeface="Times New Roman"/>
              <a:ea typeface="Times New Roman"/>
              <a:cs typeface="Times New Roman"/>
              <a:sym typeface="Times New Roman"/>
            </a:endParaRPr>
          </a:p>
        </p:txBody>
      </p:sp>
      <p:pic>
        <p:nvPicPr>
          <p:cNvPr id="101" name="Google Shape;101;p15"/>
          <p:cNvPicPr preferRelativeResize="0"/>
          <p:nvPr/>
        </p:nvPicPr>
        <p:blipFill>
          <a:blip r:embed="rId14">
            <a:alphaModFix/>
          </a:blip>
          <a:stretch>
            <a:fillRect/>
          </a:stretch>
        </p:blipFill>
        <p:spPr>
          <a:xfrm>
            <a:off x="7358275" y="1494425"/>
            <a:ext cx="1231500" cy="1485143"/>
          </a:xfrm>
          <a:prstGeom prst="rect">
            <a:avLst/>
          </a:prstGeom>
          <a:noFill/>
          <a:ln>
            <a:noFill/>
          </a:ln>
        </p:spPr>
      </p:pic>
      <p:sp>
        <p:nvSpPr>
          <p:cNvPr id="102" name="Google Shape;102;p15"/>
          <p:cNvSpPr txBox="1"/>
          <p:nvPr/>
        </p:nvSpPr>
        <p:spPr>
          <a:xfrm>
            <a:off x="7358275" y="2908900"/>
            <a:ext cx="13995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Times New Roman"/>
                <a:ea typeface="Times New Roman"/>
                <a:cs typeface="Times New Roman"/>
                <a:sym typeface="Times New Roman"/>
              </a:rPr>
              <a:t>Figure 6: Data Analyzation Flow Chart</a:t>
            </a:r>
            <a:endParaRPr sz="500">
              <a:latin typeface="Times New Roman"/>
              <a:ea typeface="Times New Roman"/>
              <a:cs typeface="Times New Roman"/>
              <a:sym typeface="Times New Roman"/>
            </a:endParaRPr>
          </a:p>
        </p:txBody>
      </p:sp>
      <p:sp>
        <p:nvSpPr>
          <p:cNvPr id="103" name="Google Shape;103;p15"/>
          <p:cNvSpPr txBox="1"/>
          <p:nvPr/>
        </p:nvSpPr>
        <p:spPr>
          <a:xfrm>
            <a:off x="5292425" y="3139948"/>
            <a:ext cx="14322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Times New Roman"/>
                <a:ea typeface="Times New Roman"/>
                <a:cs typeface="Times New Roman"/>
                <a:sym typeface="Times New Roman"/>
              </a:rPr>
              <a:t>Figure 4 shows the accelerometer holder that will be attached to the wire feed liner to pick up vibrations.</a:t>
            </a:r>
            <a:endParaRPr sz="500">
              <a:latin typeface="Times New Roman"/>
              <a:ea typeface="Times New Roman"/>
              <a:cs typeface="Times New Roman"/>
              <a:sym typeface="Times New Roman"/>
            </a:endParaRPr>
          </a:p>
        </p:txBody>
      </p:sp>
      <p:pic>
        <p:nvPicPr>
          <p:cNvPr id="3" name="Poster" descr="Poster">
            <a:hlinkClick r:id="" action="ppaction://media"/>
            <a:extLst>
              <a:ext uri="{FF2B5EF4-FFF2-40B4-BE49-F238E27FC236}">
                <a16:creationId xmlns:a16="http://schemas.microsoft.com/office/drawing/2014/main" id="{87FC1369-A7AF-0E4C-B1C4-9CC8F270354D}"/>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0221" y="4868973"/>
            <a:ext cx="327269" cy="327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p:nvPr/>
        </p:nvSpPr>
        <p:spPr>
          <a:xfrm>
            <a:off x="1588600" y="484400"/>
            <a:ext cx="587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110" name="Google Shape;110;p16"/>
          <p:cNvSpPr txBox="1"/>
          <p:nvPr/>
        </p:nvSpPr>
        <p:spPr>
          <a:xfrm>
            <a:off x="2061450" y="1390650"/>
            <a:ext cx="5021100" cy="19782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The objective of this project is to develop a test method that will analyze the quality of welds utilizing sound or vibrations. Data collected from these experiments, if possible, will be applied to a machine learning program that will provide feedback in real time to the company.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111" name="Google Shape;111;p16"/>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12" name="Google Shape;112;p16"/>
          <p:cNvSpPr txBox="1"/>
          <p:nvPr/>
        </p:nvSpPr>
        <p:spPr>
          <a:xfrm>
            <a:off x="3548100" y="577712"/>
            <a:ext cx="2047800" cy="4905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3000" b="1">
                <a:solidFill>
                  <a:srgbClr val="339933"/>
                </a:solidFill>
                <a:latin typeface="Times New Roman"/>
                <a:ea typeface="Times New Roman"/>
                <a:cs typeface="Times New Roman"/>
                <a:sym typeface="Times New Roman"/>
              </a:rPr>
              <a:t>Objectives</a:t>
            </a:r>
            <a:endParaRPr sz="3000">
              <a:latin typeface="Times New Roman"/>
              <a:ea typeface="Times New Roman"/>
              <a:cs typeface="Times New Roman"/>
              <a:sym typeface="Times New Roman"/>
            </a:endParaRPr>
          </a:p>
        </p:txBody>
      </p:sp>
      <p:sp>
        <p:nvSpPr>
          <p:cNvPr id="113" name="Google Shape;113;p16"/>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14" name="Google Shape;114;p16"/>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115" name="Google Shape;115;p16"/>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116" name="Google Shape;116;p16"/>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117" name="Google Shape;117;p16" descr="logo-clear.gif"/>
          <p:cNvPicPr preferRelativeResize="0"/>
          <p:nvPr/>
        </p:nvPicPr>
        <p:blipFill rotWithShape="1">
          <a:blip r:embed="rId5">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118" name="Google Shape;118;p16"/>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119" name="Google Shape;119;p16"/>
          <p:cNvPicPr preferRelativeResize="0"/>
          <p:nvPr/>
        </p:nvPicPr>
        <p:blipFill>
          <a:blip r:embed="rId6">
            <a:alphaModFix/>
          </a:blip>
          <a:stretch>
            <a:fillRect/>
          </a:stretch>
        </p:blipFill>
        <p:spPr>
          <a:xfrm>
            <a:off x="-47842" y="-115109"/>
            <a:ext cx="1432140" cy="596725"/>
          </a:xfrm>
          <a:prstGeom prst="rect">
            <a:avLst/>
          </a:prstGeom>
          <a:noFill/>
          <a:ln>
            <a:noFill/>
          </a:ln>
        </p:spPr>
      </p:pic>
      <p:pic>
        <p:nvPicPr>
          <p:cNvPr id="120" name="Google Shape;120;p16"/>
          <p:cNvPicPr preferRelativeResize="0"/>
          <p:nvPr/>
        </p:nvPicPr>
        <p:blipFill>
          <a:blip r:embed="rId6">
            <a:alphaModFix/>
          </a:blip>
          <a:stretch>
            <a:fillRect/>
          </a:stretch>
        </p:blipFill>
        <p:spPr>
          <a:xfrm>
            <a:off x="7711860" y="-115109"/>
            <a:ext cx="1432140" cy="596725"/>
          </a:xfrm>
          <a:prstGeom prst="rect">
            <a:avLst/>
          </a:prstGeom>
          <a:noFill/>
          <a:ln>
            <a:noFill/>
          </a:ln>
        </p:spPr>
      </p:pic>
      <p:pic>
        <p:nvPicPr>
          <p:cNvPr id="2" name="Objectives" descr="Objectives">
            <a:hlinkClick r:id="" action="ppaction://media"/>
            <a:extLst>
              <a:ext uri="{FF2B5EF4-FFF2-40B4-BE49-F238E27FC236}">
                <a16:creationId xmlns:a16="http://schemas.microsoft.com/office/drawing/2014/main" id="{CDBAA0D2-6B1A-5340-AE2A-8AD82411F9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72070" y="482339"/>
            <a:ext cx="698185" cy="698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p:nvPr/>
        </p:nvSpPr>
        <p:spPr>
          <a:xfrm>
            <a:off x="1588600" y="484400"/>
            <a:ext cx="587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127" name="Google Shape;127;p17"/>
          <p:cNvSpPr txBox="1"/>
          <p:nvPr/>
        </p:nvSpPr>
        <p:spPr>
          <a:xfrm>
            <a:off x="2061450" y="1390650"/>
            <a:ext cx="5021100" cy="26463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Electric Power Research Institute (EPRI) wants better control over weld quality using sound or vibration data to adjust wire feed heighth. The two types of defects that are specifically to be assessed are high wire feed and low wire feed. High wire feed is associated with a dripping sound when the wire melts and drips into the weld puddle. Low wire feed means that the wire is breaking on the plate before entering into the weld puddle. Microphones are to be used to detect the high wire feed dripping defect. Accelerometers combined with a current sensor on the wire feed motor are to be used to detect the low wire feed. This data is then to be used to develop a program to enable a feedback loop showing the welder that there is a defect occurring.</a:t>
            </a:r>
            <a:endParaRPr>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128" name="Google Shape;128;p17"/>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29" name="Google Shape;129;p17"/>
          <p:cNvSpPr txBox="1"/>
          <p:nvPr/>
        </p:nvSpPr>
        <p:spPr>
          <a:xfrm>
            <a:off x="3500500" y="609234"/>
            <a:ext cx="2047800" cy="427200"/>
          </a:xfrm>
          <a:prstGeom prst="rect">
            <a:avLst/>
          </a:prstGeom>
          <a:noFill/>
          <a:ln>
            <a:noFill/>
          </a:ln>
        </p:spPr>
        <p:txBody>
          <a:bodyPr spcFirstLastPara="1" wrap="square" lIns="28900" tIns="14450" rIns="28900" bIns="14450" anchor="t" anchorCtr="0">
            <a:noAutofit/>
          </a:bodyPr>
          <a:lstStyle/>
          <a:p>
            <a:pPr marL="0" lvl="0" indent="0" algn="ctr" rtl="0">
              <a:spcBef>
                <a:spcPts val="0"/>
              </a:spcBef>
              <a:spcAft>
                <a:spcPts val="0"/>
              </a:spcAft>
              <a:buClr>
                <a:schemeClr val="dk1"/>
              </a:buClr>
              <a:buFont typeface="Arial"/>
              <a:buNone/>
            </a:pPr>
            <a:r>
              <a:rPr lang="en" sz="3000" b="1">
                <a:solidFill>
                  <a:srgbClr val="339933"/>
                </a:solidFill>
                <a:latin typeface="Times New Roman"/>
                <a:ea typeface="Times New Roman"/>
                <a:cs typeface="Times New Roman"/>
                <a:sym typeface="Times New Roman"/>
              </a:rPr>
              <a:t>Overview</a:t>
            </a:r>
            <a:endParaRPr sz="3000">
              <a:latin typeface="Times New Roman"/>
              <a:ea typeface="Times New Roman"/>
              <a:cs typeface="Times New Roman"/>
              <a:sym typeface="Times New Roman"/>
            </a:endParaRPr>
          </a:p>
        </p:txBody>
      </p:sp>
      <p:sp>
        <p:nvSpPr>
          <p:cNvPr id="130" name="Google Shape;130;p17"/>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31" name="Google Shape;131;p17"/>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132" name="Google Shape;132;p17"/>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133" name="Google Shape;133;p17"/>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134" name="Google Shape;134;p17" descr="logo-clear.gif"/>
          <p:cNvPicPr preferRelativeResize="0"/>
          <p:nvPr/>
        </p:nvPicPr>
        <p:blipFill rotWithShape="1">
          <a:blip r:embed="rId5">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135" name="Google Shape;135;p17"/>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136" name="Google Shape;136;p17"/>
          <p:cNvPicPr preferRelativeResize="0"/>
          <p:nvPr/>
        </p:nvPicPr>
        <p:blipFill>
          <a:blip r:embed="rId6">
            <a:alphaModFix/>
          </a:blip>
          <a:stretch>
            <a:fillRect/>
          </a:stretch>
        </p:blipFill>
        <p:spPr>
          <a:xfrm>
            <a:off x="-9961" y="-112325"/>
            <a:ext cx="1432140" cy="596725"/>
          </a:xfrm>
          <a:prstGeom prst="rect">
            <a:avLst/>
          </a:prstGeom>
          <a:noFill/>
          <a:ln>
            <a:noFill/>
          </a:ln>
        </p:spPr>
      </p:pic>
      <p:pic>
        <p:nvPicPr>
          <p:cNvPr id="137" name="Google Shape;137;p17"/>
          <p:cNvPicPr preferRelativeResize="0"/>
          <p:nvPr/>
        </p:nvPicPr>
        <p:blipFill>
          <a:blip r:embed="rId6">
            <a:alphaModFix/>
          </a:blip>
          <a:stretch>
            <a:fillRect/>
          </a:stretch>
        </p:blipFill>
        <p:spPr>
          <a:xfrm>
            <a:off x="7711860" y="-108105"/>
            <a:ext cx="1432140" cy="596725"/>
          </a:xfrm>
          <a:prstGeom prst="rect">
            <a:avLst/>
          </a:prstGeom>
          <a:noFill/>
          <a:ln>
            <a:noFill/>
          </a:ln>
        </p:spPr>
      </p:pic>
      <p:pic>
        <p:nvPicPr>
          <p:cNvPr id="2" name="Craig's Overview">
            <a:hlinkClick r:id="" action="ppaction://media"/>
            <a:extLst>
              <a:ext uri="{FF2B5EF4-FFF2-40B4-BE49-F238E27FC236}">
                <a16:creationId xmlns:a16="http://schemas.microsoft.com/office/drawing/2014/main" id="{D05B35A4-DFD2-47C1-96F2-851771881F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90216" y="606883"/>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p:nvPr/>
        </p:nvSpPr>
        <p:spPr>
          <a:xfrm>
            <a:off x="1588600" y="484400"/>
            <a:ext cx="587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144" name="Google Shape;144;p18"/>
          <p:cNvSpPr txBox="1"/>
          <p:nvPr/>
        </p:nvSpPr>
        <p:spPr>
          <a:xfrm>
            <a:off x="1646375" y="1121175"/>
            <a:ext cx="2894100" cy="3447600"/>
          </a:xfrm>
          <a:prstGeom prst="rect">
            <a:avLst/>
          </a:prstGeom>
          <a:solidFill>
            <a:schemeClr val="lt1"/>
          </a:solidFill>
          <a:ln w="38100" cap="flat" cmpd="sng">
            <a:solidFill>
              <a:srgbClr val="339933"/>
            </a:solidFill>
            <a:prstDash val="solid"/>
            <a:round/>
            <a:headEnd type="none" w="sm" len="sm"/>
            <a:tailEnd type="none" w="sm" len="sm"/>
          </a:ln>
        </p:spPr>
        <p:txBody>
          <a:bodyPr spcFirstLastPara="1" wrap="square" lIns="28900" tIns="14450" rIns="28900" bIns="14450" anchor="t" anchorCtr="0">
            <a:noAutofit/>
          </a:bodyPr>
          <a:lstStyle/>
          <a:p>
            <a:pPr marL="0" marR="0" lvl="0" indent="0" algn="ctr" rtl="0">
              <a:spcBef>
                <a:spcPts val="0"/>
              </a:spcBef>
              <a:spcAft>
                <a:spcPts val="0"/>
              </a:spcAft>
              <a:buNone/>
            </a:pPr>
            <a:r>
              <a:rPr lang="en" sz="1800" b="1" u="sng">
                <a:solidFill>
                  <a:srgbClr val="339933"/>
                </a:solidFill>
                <a:latin typeface="Times New Roman"/>
                <a:ea typeface="Times New Roman"/>
                <a:cs typeface="Times New Roman"/>
                <a:sym typeface="Times New Roman"/>
              </a:rPr>
              <a:t>Requirements</a:t>
            </a:r>
            <a:endParaRPr sz="1800" b="1" u="sng">
              <a:solidFill>
                <a:srgbClr val="339933"/>
              </a:solidFill>
              <a:latin typeface="Times New Roman"/>
              <a:ea typeface="Times New Roman"/>
              <a:cs typeface="Times New Roman"/>
              <a:sym typeface="Times New Roman"/>
            </a:endParaRPr>
          </a:p>
          <a:p>
            <a:pPr marL="237743" lvl="0" indent="-85343" algn="l" rtl="0">
              <a:spcBef>
                <a:spcPts val="0"/>
              </a:spcBef>
              <a:spcAft>
                <a:spcPts val="0"/>
              </a:spcAft>
              <a:buSzPts val="1200"/>
              <a:buFont typeface="Times New Roman"/>
              <a:buChar char="●"/>
            </a:pPr>
            <a:r>
              <a:rPr lang="en" sz="1200">
                <a:solidFill>
                  <a:schemeClr val="dk1"/>
                </a:solidFill>
                <a:latin typeface="Times New Roman"/>
                <a:ea typeface="Times New Roman"/>
                <a:cs typeface="Times New Roman"/>
                <a:sym typeface="Times New Roman"/>
              </a:rPr>
              <a:t>Design and create a testing apparatus which will be used in order to obtain data to evaluate weld quality.</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Utilize a collection of sensors (microphone, current, and accelerometer) to observe weld quality.</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Create a protocol to set up equipment in order to collect data for analysis and minimize error to increase accuracy</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Identify and categorize types of defects from experimental data that can be compared to good welds in order to determine weld quality</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Apply data to develop machine learning that can identify weld quality in real time</a:t>
            </a:r>
            <a:endParaRPr sz="12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rgbClr val="339933"/>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rgbClr val="274E13"/>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145" name="Google Shape;145;p18"/>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46" name="Google Shape;146;p18"/>
          <p:cNvSpPr txBox="1"/>
          <p:nvPr/>
        </p:nvSpPr>
        <p:spPr>
          <a:xfrm>
            <a:off x="3230450" y="539963"/>
            <a:ext cx="2602200" cy="554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3000" b="1">
                <a:solidFill>
                  <a:srgbClr val="339933"/>
                </a:solidFill>
                <a:latin typeface="Times New Roman"/>
                <a:ea typeface="Times New Roman"/>
                <a:cs typeface="Times New Roman"/>
                <a:sym typeface="Times New Roman"/>
              </a:rPr>
              <a:t>Requirements</a:t>
            </a:r>
            <a:endParaRPr sz="3000" b="1">
              <a:solidFill>
                <a:srgbClr val="339933"/>
              </a:solidFill>
              <a:latin typeface="Times New Roman"/>
              <a:ea typeface="Times New Roman"/>
              <a:cs typeface="Times New Roman"/>
              <a:sym typeface="Times New Roman"/>
            </a:endParaRPr>
          </a:p>
          <a:p>
            <a:pPr marL="0" marR="0" lvl="0" indent="0" algn="ctr" rtl="0">
              <a:spcBef>
                <a:spcPts val="0"/>
              </a:spcBef>
              <a:spcAft>
                <a:spcPts val="0"/>
              </a:spcAft>
              <a:buNone/>
            </a:pPr>
            <a:endParaRPr sz="3000" b="1">
              <a:solidFill>
                <a:srgbClr val="339933"/>
              </a:solidFill>
            </a:endParaRPr>
          </a:p>
        </p:txBody>
      </p:sp>
      <p:sp>
        <p:nvSpPr>
          <p:cNvPr id="147" name="Google Shape;147;p18"/>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48" name="Google Shape;148;p18"/>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149" name="Google Shape;149;p18"/>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150" name="Google Shape;150;p18"/>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151" name="Google Shape;151;p18" descr="logo-clear.gif"/>
          <p:cNvPicPr preferRelativeResize="0"/>
          <p:nvPr/>
        </p:nvPicPr>
        <p:blipFill rotWithShape="1">
          <a:blip r:embed="rId5">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152" name="Google Shape;152;p18"/>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153" name="Google Shape;153;p18"/>
          <p:cNvPicPr preferRelativeResize="0"/>
          <p:nvPr/>
        </p:nvPicPr>
        <p:blipFill>
          <a:blip r:embed="rId6">
            <a:alphaModFix/>
          </a:blip>
          <a:stretch>
            <a:fillRect/>
          </a:stretch>
        </p:blipFill>
        <p:spPr>
          <a:xfrm>
            <a:off x="-9961" y="-98750"/>
            <a:ext cx="1432140" cy="596725"/>
          </a:xfrm>
          <a:prstGeom prst="rect">
            <a:avLst/>
          </a:prstGeom>
          <a:noFill/>
          <a:ln>
            <a:noFill/>
          </a:ln>
        </p:spPr>
      </p:pic>
      <p:pic>
        <p:nvPicPr>
          <p:cNvPr id="154" name="Google Shape;154;p18"/>
          <p:cNvPicPr preferRelativeResize="0"/>
          <p:nvPr/>
        </p:nvPicPr>
        <p:blipFill>
          <a:blip r:embed="rId6">
            <a:alphaModFix/>
          </a:blip>
          <a:stretch>
            <a:fillRect/>
          </a:stretch>
        </p:blipFill>
        <p:spPr>
          <a:xfrm>
            <a:off x="7721821" y="-102449"/>
            <a:ext cx="1432140" cy="596725"/>
          </a:xfrm>
          <a:prstGeom prst="rect">
            <a:avLst/>
          </a:prstGeom>
          <a:noFill/>
          <a:ln>
            <a:noFill/>
          </a:ln>
        </p:spPr>
      </p:pic>
      <p:sp>
        <p:nvSpPr>
          <p:cNvPr id="155" name="Google Shape;155;p18"/>
          <p:cNvSpPr txBox="1"/>
          <p:nvPr/>
        </p:nvSpPr>
        <p:spPr>
          <a:xfrm>
            <a:off x="4723700" y="1121175"/>
            <a:ext cx="2665200" cy="3447600"/>
          </a:xfrm>
          <a:prstGeom prst="rect">
            <a:avLst/>
          </a:prstGeom>
          <a:solidFill>
            <a:schemeClr val="lt1"/>
          </a:solidFill>
          <a:ln w="38100" cap="flat" cmpd="sng">
            <a:solidFill>
              <a:srgbClr val="339933"/>
            </a:solidFill>
            <a:prstDash val="solid"/>
            <a:round/>
            <a:headEnd type="none" w="sm" len="sm"/>
            <a:tailEnd type="none" w="sm" len="sm"/>
          </a:ln>
        </p:spPr>
        <p:txBody>
          <a:bodyPr spcFirstLastPara="1" wrap="square" lIns="28900" tIns="14450" rIns="28900" bIns="14450" anchor="t" anchorCtr="0">
            <a:noAutofit/>
          </a:bodyPr>
          <a:lstStyle/>
          <a:p>
            <a:pPr marL="0" marR="0" lvl="0" indent="0" algn="ctr" rtl="0">
              <a:spcBef>
                <a:spcPts val="0"/>
              </a:spcBef>
              <a:spcAft>
                <a:spcPts val="0"/>
              </a:spcAft>
              <a:buNone/>
            </a:pPr>
            <a:r>
              <a:rPr lang="en" sz="1800" b="1" u="sng">
                <a:solidFill>
                  <a:srgbClr val="339933"/>
                </a:solidFill>
                <a:latin typeface="Times New Roman"/>
                <a:ea typeface="Times New Roman"/>
                <a:cs typeface="Times New Roman"/>
                <a:sym typeface="Times New Roman"/>
              </a:rPr>
              <a:t>Verifications</a:t>
            </a:r>
            <a:endParaRPr sz="1800" b="1" u="sng">
              <a:solidFill>
                <a:srgbClr val="339933"/>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Created a series of holders to protect sensors from the heat of a weld while also allowing for sufficient data collection</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Protocol was structured where experiments can be performed without team present </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Utilize a combination of Python and LabVIEW in order to collect and analyze data in FFT</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Each good weld and defect will undergo ~20 tests to establish a range at which each quality occurs</a:t>
            </a:r>
            <a:endParaRPr sz="1200">
              <a:solidFill>
                <a:schemeClr val="dk1"/>
              </a:solidFill>
              <a:latin typeface="Times New Roman"/>
              <a:ea typeface="Times New Roman"/>
              <a:cs typeface="Times New Roman"/>
              <a:sym typeface="Times New Roman"/>
            </a:endParaRPr>
          </a:p>
          <a:p>
            <a:pPr marL="237743" lvl="0" indent="-85343"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Machine will verify weld quality up to 95% accuracy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50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endParaRPr sz="1800" b="1">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pic>
        <p:nvPicPr>
          <p:cNvPr id="2" name="Requirements_TGrata">
            <a:hlinkClick r:id="" action="ppaction://media"/>
            <a:extLst>
              <a:ext uri="{FF2B5EF4-FFF2-40B4-BE49-F238E27FC236}">
                <a16:creationId xmlns:a16="http://schemas.microsoft.com/office/drawing/2014/main" id="{BA121D0E-C3C2-4446-9032-ECE46FDB12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90216" y="49427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p:nvPr/>
        </p:nvSpPr>
        <p:spPr>
          <a:xfrm>
            <a:off x="211200" y="489763"/>
            <a:ext cx="872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162" name="Google Shape;162;p19"/>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63" name="Google Shape;163;p19"/>
          <p:cNvSpPr txBox="1"/>
          <p:nvPr/>
        </p:nvSpPr>
        <p:spPr>
          <a:xfrm>
            <a:off x="3317175" y="489775"/>
            <a:ext cx="2669100" cy="500100"/>
          </a:xfrm>
          <a:prstGeom prst="rect">
            <a:avLst/>
          </a:prstGeom>
          <a:noFill/>
          <a:ln>
            <a:noFill/>
          </a:ln>
        </p:spPr>
        <p:txBody>
          <a:bodyPr spcFirstLastPara="1" wrap="square" lIns="28900" tIns="14450" rIns="28900" bIns="14450" anchor="t" anchorCtr="0">
            <a:noAutofit/>
          </a:bodyPr>
          <a:lstStyle/>
          <a:p>
            <a:pPr marL="0" lvl="0" indent="0" algn="ctr" rtl="0">
              <a:spcBef>
                <a:spcPts val="0"/>
              </a:spcBef>
              <a:spcAft>
                <a:spcPts val="0"/>
              </a:spcAft>
              <a:buNone/>
            </a:pPr>
            <a:r>
              <a:rPr lang="en" sz="3000" b="1">
                <a:solidFill>
                  <a:srgbClr val="339933"/>
                </a:solidFill>
                <a:latin typeface="Times New Roman"/>
                <a:ea typeface="Times New Roman"/>
                <a:cs typeface="Times New Roman"/>
                <a:sym typeface="Times New Roman"/>
              </a:rPr>
              <a:t>Design: Sensors</a:t>
            </a:r>
            <a:endParaRPr sz="3000">
              <a:latin typeface="Times New Roman"/>
              <a:ea typeface="Times New Roman"/>
              <a:cs typeface="Times New Roman"/>
              <a:sym typeface="Times New Roman"/>
            </a:endParaRPr>
          </a:p>
        </p:txBody>
      </p:sp>
      <p:sp>
        <p:nvSpPr>
          <p:cNvPr id="164" name="Google Shape;164;p19"/>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65" name="Google Shape;165;p19"/>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166" name="Google Shape;166;p19"/>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167" name="Google Shape;167;p19"/>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168" name="Google Shape;168;p19" descr="logo-clear.gif"/>
          <p:cNvPicPr preferRelativeResize="0"/>
          <p:nvPr/>
        </p:nvPicPr>
        <p:blipFill rotWithShape="1">
          <a:blip r:embed="rId5">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169" name="Google Shape;169;p19"/>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170" name="Google Shape;170;p19"/>
          <p:cNvPicPr preferRelativeResize="0"/>
          <p:nvPr/>
        </p:nvPicPr>
        <p:blipFill>
          <a:blip r:embed="rId6">
            <a:alphaModFix/>
          </a:blip>
          <a:stretch>
            <a:fillRect/>
          </a:stretch>
        </p:blipFill>
        <p:spPr>
          <a:xfrm>
            <a:off x="-47842" y="-107745"/>
            <a:ext cx="1432140" cy="596725"/>
          </a:xfrm>
          <a:prstGeom prst="rect">
            <a:avLst/>
          </a:prstGeom>
          <a:noFill/>
          <a:ln>
            <a:noFill/>
          </a:ln>
        </p:spPr>
      </p:pic>
      <p:pic>
        <p:nvPicPr>
          <p:cNvPr id="171" name="Google Shape;171;p19"/>
          <p:cNvPicPr preferRelativeResize="0"/>
          <p:nvPr/>
        </p:nvPicPr>
        <p:blipFill>
          <a:blip r:embed="rId6">
            <a:alphaModFix/>
          </a:blip>
          <a:stretch>
            <a:fillRect/>
          </a:stretch>
        </p:blipFill>
        <p:spPr>
          <a:xfrm>
            <a:off x="7717148" y="-113436"/>
            <a:ext cx="1432140" cy="596725"/>
          </a:xfrm>
          <a:prstGeom prst="rect">
            <a:avLst/>
          </a:prstGeom>
          <a:noFill/>
          <a:ln>
            <a:noFill/>
          </a:ln>
        </p:spPr>
      </p:pic>
      <p:sp>
        <p:nvSpPr>
          <p:cNvPr id="172" name="Google Shape;172;p19"/>
          <p:cNvSpPr/>
          <p:nvPr/>
        </p:nvSpPr>
        <p:spPr>
          <a:xfrm>
            <a:off x="637500" y="973975"/>
            <a:ext cx="2461800" cy="36705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600">
              <a:solidFill>
                <a:schemeClr val="dk1"/>
              </a:solidFill>
              <a:latin typeface="Arial"/>
              <a:ea typeface="Arial"/>
              <a:cs typeface="Arial"/>
              <a:sym typeface="Arial"/>
            </a:endParaRPr>
          </a:p>
        </p:txBody>
      </p:sp>
      <p:pic>
        <p:nvPicPr>
          <p:cNvPr id="173" name="Google Shape;173;p19"/>
          <p:cNvPicPr preferRelativeResize="0"/>
          <p:nvPr/>
        </p:nvPicPr>
        <p:blipFill>
          <a:blip r:embed="rId7">
            <a:alphaModFix/>
          </a:blip>
          <a:stretch>
            <a:fillRect/>
          </a:stretch>
        </p:blipFill>
        <p:spPr>
          <a:xfrm>
            <a:off x="779486" y="1698344"/>
            <a:ext cx="2177823" cy="1510202"/>
          </a:xfrm>
          <a:prstGeom prst="rect">
            <a:avLst/>
          </a:prstGeom>
          <a:noFill/>
          <a:ln w="19050" cap="flat" cmpd="sng">
            <a:solidFill>
              <a:srgbClr val="000000"/>
            </a:solidFill>
            <a:prstDash val="solid"/>
            <a:round/>
            <a:headEnd type="none" w="sm" len="sm"/>
            <a:tailEnd type="none" w="sm" len="sm"/>
          </a:ln>
        </p:spPr>
      </p:pic>
      <p:sp>
        <p:nvSpPr>
          <p:cNvPr id="174" name="Google Shape;174;p19"/>
          <p:cNvSpPr txBox="1"/>
          <p:nvPr/>
        </p:nvSpPr>
        <p:spPr>
          <a:xfrm>
            <a:off x="847551" y="1224578"/>
            <a:ext cx="2166300" cy="3468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u="sng">
                <a:solidFill>
                  <a:srgbClr val="339933"/>
                </a:solidFill>
              </a:rPr>
              <a:t>Microphones</a:t>
            </a:r>
            <a:endParaRPr sz="1300" b="1" u="sng">
              <a:solidFill>
                <a:srgbClr val="339933"/>
              </a:solidFill>
              <a:latin typeface="Arial"/>
              <a:ea typeface="Arial"/>
              <a:cs typeface="Arial"/>
              <a:sym typeface="Arial"/>
            </a:endParaRPr>
          </a:p>
        </p:txBody>
      </p:sp>
      <p:sp>
        <p:nvSpPr>
          <p:cNvPr id="175" name="Google Shape;175;p19"/>
          <p:cNvSpPr txBox="1"/>
          <p:nvPr/>
        </p:nvSpPr>
        <p:spPr>
          <a:xfrm>
            <a:off x="637500" y="3471925"/>
            <a:ext cx="2414700" cy="111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Times New Roman"/>
                <a:ea typeface="Times New Roman"/>
                <a:cs typeface="Times New Roman"/>
                <a:sym typeface="Times New Roman"/>
              </a:rPr>
              <a:t>The above microphones will be used to record audio data from the weld and non-weld noise. A Continuous Fourier Transform will be used to analyze the audio data, and extrapolate information about the quality, and associated defect. In real-time this information will be used to correct the weld before a defect occurs. The secondary microphone will be used to isolate the weld microphone from any outside noise, such as other machinery and air conditioning.</a:t>
            </a:r>
            <a:endParaRPr sz="700">
              <a:latin typeface="Times New Roman"/>
              <a:ea typeface="Times New Roman"/>
              <a:cs typeface="Times New Roman"/>
              <a:sym typeface="Times New Roman"/>
            </a:endParaRPr>
          </a:p>
        </p:txBody>
      </p:sp>
      <p:sp>
        <p:nvSpPr>
          <p:cNvPr id="176" name="Google Shape;176;p19"/>
          <p:cNvSpPr/>
          <p:nvPr/>
        </p:nvSpPr>
        <p:spPr>
          <a:xfrm>
            <a:off x="3317175" y="973975"/>
            <a:ext cx="2461800" cy="36705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600">
              <a:solidFill>
                <a:schemeClr val="dk1"/>
              </a:solidFill>
              <a:latin typeface="Arial"/>
              <a:ea typeface="Arial"/>
              <a:cs typeface="Arial"/>
              <a:sym typeface="Arial"/>
            </a:endParaRPr>
          </a:p>
        </p:txBody>
      </p:sp>
      <p:sp>
        <p:nvSpPr>
          <p:cNvPr id="177" name="Google Shape;177;p19"/>
          <p:cNvSpPr txBox="1"/>
          <p:nvPr/>
        </p:nvSpPr>
        <p:spPr>
          <a:xfrm>
            <a:off x="3420000" y="1224538"/>
            <a:ext cx="2304000" cy="3483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u="sng">
                <a:solidFill>
                  <a:srgbClr val="339933"/>
                </a:solidFill>
              </a:rPr>
              <a:t>Accelerometers</a:t>
            </a:r>
            <a:endParaRPr sz="1300" b="1" u="sng">
              <a:solidFill>
                <a:srgbClr val="339933"/>
              </a:solidFill>
              <a:latin typeface="Arial"/>
              <a:ea typeface="Arial"/>
              <a:cs typeface="Arial"/>
              <a:sym typeface="Arial"/>
            </a:endParaRPr>
          </a:p>
        </p:txBody>
      </p:sp>
      <p:sp>
        <p:nvSpPr>
          <p:cNvPr id="178" name="Google Shape;178;p19"/>
          <p:cNvSpPr txBox="1"/>
          <p:nvPr/>
        </p:nvSpPr>
        <p:spPr>
          <a:xfrm>
            <a:off x="3419325" y="3487375"/>
            <a:ext cx="2257500" cy="10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Times New Roman"/>
                <a:ea typeface="Times New Roman"/>
                <a:cs typeface="Times New Roman"/>
                <a:sym typeface="Times New Roman"/>
              </a:rPr>
              <a:t>The above accelerometer will be used to measure the movement and vibrations of the wire feed. The stubbing defect results in wire feed system vibrating and another Continuous Fourier Transform will be used to analyze the sensor data.  </a:t>
            </a:r>
            <a:endParaRPr sz="700">
              <a:latin typeface="Times New Roman"/>
              <a:ea typeface="Times New Roman"/>
              <a:cs typeface="Times New Roman"/>
              <a:sym typeface="Times New Roman"/>
            </a:endParaRPr>
          </a:p>
        </p:txBody>
      </p:sp>
      <p:pic>
        <p:nvPicPr>
          <p:cNvPr id="179" name="Google Shape;179;p19"/>
          <p:cNvPicPr preferRelativeResize="0"/>
          <p:nvPr/>
        </p:nvPicPr>
        <p:blipFill rotWithShape="1">
          <a:blip r:embed="rId8">
            <a:alphaModFix/>
          </a:blip>
          <a:srcRect t="20943" b="12121"/>
          <a:stretch/>
        </p:blipFill>
        <p:spPr>
          <a:xfrm>
            <a:off x="3736905" y="1758810"/>
            <a:ext cx="1622350" cy="1389278"/>
          </a:xfrm>
          <a:prstGeom prst="rect">
            <a:avLst/>
          </a:prstGeom>
          <a:noFill/>
          <a:ln w="19050" cap="flat" cmpd="sng">
            <a:solidFill>
              <a:srgbClr val="000000"/>
            </a:solidFill>
            <a:prstDash val="solid"/>
            <a:round/>
            <a:headEnd type="none" w="sm" len="sm"/>
            <a:tailEnd type="none" w="sm" len="sm"/>
          </a:ln>
        </p:spPr>
      </p:pic>
      <p:sp>
        <p:nvSpPr>
          <p:cNvPr id="180" name="Google Shape;180;p19"/>
          <p:cNvSpPr/>
          <p:nvPr/>
        </p:nvSpPr>
        <p:spPr>
          <a:xfrm>
            <a:off x="5996850" y="973975"/>
            <a:ext cx="2461800" cy="36705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600">
              <a:solidFill>
                <a:schemeClr val="dk1"/>
              </a:solidFill>
              <a:latin typeface="Arial"/>
              <a:ea typeface="Arial"/>
              <a:cs typeface="Arial"/>
              <a:sym typeface="Arial"/>
            </a:endParaRPr>
          </a:p>
        </p:txBody>
      </p:sp>
      <p:pic>
        <p:nvPicPr>
          <p:cNvPr id="181" name="Google Shape;181;p19"/>
          <p:cNvPicPr preferRelativeResize="0"/>
          <p:nvPr/>
        </p:nvPicPr>
        <p:blipFill>
          <a:blip r:embed="rId9">
            <a:alphaModFix/>
          </a:blip>
          <a:stretch>
            <a:fillRect/>
          </a:stretch>
        </p:blipFill>
        <p:spPr>
          <a:xfrm>
            <a:off x="6255100" y="1758800"/>
            <a:ext cx="1974000" cy="1449750"/>
          </a:xfrm>
          <a:prstGeom prst="rect">
            <a:avLst/>
          </a:prstGeom>
          <a:noFill/>
          <a:ln w="19050" cap="flat" cmpd="sng">
            <a:solidFill>
              <a:schemeClr val="dk2"/>
            </a:solidFill>
            <a:prstDash val="solid"/>
            <a:round/>
            <a:headEnd type="none" w="sm" len="sm"/>
            <a:tailEnd type="none" w="sm" len="sm"/>
          </a:ln>
        </p:spPr>
      </p:pic>
      <p:sp>
        <p:nvSpPr>
          <p:cNvPr id="182" name="Google Shape;182;p19"/>
          <p:cNvSpPr txBox="1"/>
          <p:nvPr/>
        </p:nvSpPr>
        <p:spPr>
          <a:xfrm>
            <a:off x="6090100" y="3543600"/>
            <a:ext cx="2304000" cy="1069200"/>
          </a:xfrm>
          <a:prstGeom prst="rect">
            <a:avLst/>
          </a:prstGeom>
          <a:solidFill>
            <a:schemeClr val="lt1"/>
          </a:solid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700">
                <a:solidFill>
                  <a:schemeClr val="dk1"/>
                </a:solidFill>
                <a:latin typeface="Times New Roman"/>
                <a:ea typeface="Times New Roman"/>
                <a:cs typeface="Times New Roman"/>
                <a:sym typeface="Times New Roman"/>
              </a:rPr>
              <a:t>The current sensor will be used to measure the current draw from the wire feed motor. The motor draws additional current when its stubbing the wire. The current reading is too low, so amplification is needed to read the sensor accurately.</a:t>
            </a:r>
            <a:r>
              <a:rPr lang="en" sz="700">
                <a:solidFill>
                  <a:schemeClr val="dk1"/>
                </a:solidFill>
              </a:rPr>
              <a:t> </a:t>
            </a:r>
            <a:endParaRPr sz="700">
              <a:solidFill>
                <a:schemeClr val="dk1"/>
              </a:solidFill>
              <a:latin typeface="Arial"/>
              <a:ea typeface="Arial"/>
              <a:cs typeface="Arial"/>
              <a:sym typeface="Arial"/>
            </a:endParaRPr>
          </a:p>
        </p:txBody>
      </p:sp>
      <p:sp>
        <p:nvSpPr>
          <p:cNvPr id="183" name="Google Shape;183;p19"/>
          <p:cNvSpPr txBox="1"/>
          <p:nvPr/>
        </p:nvSpPr>
        <p:spPr>
          <a:xfrm>
            <a:off x="6405300" y="1224550"/>
            <a:ext cx="1644900" cy="1992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u="sng">
                <a:solidFill>
                  <a:srgbClr val="339933"/>
                </a:solidFill>
              </a:rPr>
              <a:t>Current Sensor</a:t>
            </a:r>
            <a:endParaRPr sz="1300" b="1" u="sng">
              <a:solidFill>
                <a:srgbClr val="339933"/>
              </a:solidFill>
              <a:latin typeface="Arial"/>
              <a:ea typeface="Arial"/>
              <a:cs typeface="Arial"/>
              <a:sym typeface="Arial"/>
            </a:endParaRPr>
          </a:p>
        </p:txBody>
      </p:sp>
      <p:pic>
        <p:nvPicPr>
          <p:cNvPr id="2" name="500 Mary Charlotte Dr 9">
            <a:hlinkClick r:id="" action="ppaction://media"/>
            <a:extLst>
              <a:ext uri="{FF2B5EF4-FFF2-40B4-BE49-F238E27FC236}">
                <a16:creationId xmlns:a16="http://schemas.microsoft.com/office/drawing/2014/main" id="{1120A32A-A851-41CA-BAA1-5587D793694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98326" y="44508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0"/>
          <p:cNvSpPr/>
          <p:nvPr/>
        </p:nvSpPr>
        <p:spPr>
          <a:xfrm>
            <a:off x="223500" y="498513"/>
            <a:ext cx="872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190" name="Google Shape;190;p20"/>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91" name="Google Shape;191;p20"/>
          <p:cNvSpPr txBox="1"/>
          <p:nvPr/>
        </p:nvSpPr>
        <p:spPr>
          <a:xfrm>
            <a:off x="3138113" y="462800"/>
            <a:ext cx="2881200" cy="500100"/>
          </a:xfrm>
          <a:prstGeom prst="rect">
            <a:avLst/>
          </a:prstGeom>
          <a:noFill/>
          <a:ln>
            <a:noFill/>
          </a:ln>
        </p:spPr>
        <p:txBody>
          <a:bodyPr spcFirstLastPara="1" wrap="square" lIns="28900" tIns="14450" rIns="28900" bIns="14450" anchor="t" anchorCtr="0">
            <a:noAutofit/>
          </a:bodyPr>
          <a:lstStyle/>
          <a:p>
            <a:pPr marL="0" lvl="0" indent="0" algn="ctr" rtl="0">
              <a:spcBef>
                <a:spcPts val="0"/>
              </a:spcBef>
              <a:spcAft>
                <a:spcPts val="0"/>
              </a:spcAft>
              <a:buNone/>
            </a:pPr>
            <a:r>
              <a:rPr lang="en" sz="3000" b="1">
                <a:solidFill>
                  <a:srgbClr val="339933"/>
                </a:solidFill>
                <a:latin typeface="Times New Roman"/>
                <a:ea typeface="Times New Roman"/>
                <a:cs typeface="Times New Roman"/>
                <a:sym typeface="Times New Roman"/>
              </a:rPr>
              <a:t>Design: Holders</a:t>
            </a:r>
            <a:endParaRPr sz="3000">
              <a:latin typeface="Times New Roman"/>
              <a:ea typeface="Times New Roman"/>
              <a:cs typeface="Times New Roman"/>
              <a:sym typeface="Times New Roman"/>
            </a:endParaRPr>
          </a:p>
        </p:txBody>
      </p:sp>
      <p:sp>
        <p:nvSpPr>
          <p:cNvPr id="192" name="Google Shape;192;p20"/>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193" name="Google Shape;193;p20"/>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194" name="Google Shape;194;p20"/>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195" name="Google Shape;195;p20"/>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196" name="Google Shape;196;p20" descr="logo-clear.gif"/>
          <p:cNvPicPr preferRelativeResize="0"/>
          <p:nvPr/>
        </p:nvPicPr>
        <p:blipFill rotWithShape="1">
          <a:blip r:embed="rId5">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197" name="Google Shape;197;p20"/>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198" name="Google Shape;198;p20"/>
          <p:cNvPicPr preferRelativeResize="0"/>
          <p:nvPr/>
        </p:nvPicPr>
        <p:blipFill>
          <a:blip r:embed="rId6">
            <a:alphaModFix/>
          </a:blip>
          <a:stretch>
            <a:fillRect/>
          </a:stretch>
        </p:blipFill>
        <p:spPr>
          <a:xfrm>
            <a:off x="-33557" y="-88022"/>
            <a:ext cx="1432140" cy="596725"/>
          </a:xfrm>
          <a:prstGeom prst="rect">
            <a:avLst/>
          </a:prstGeom>
          <a:noFill/>
          <a:ln>
            <a:noFill/>
          </a:ln>
        </p:spPr>
      </p:pic>
      <p:pic>
        <p:nvPicPr>
          <p:cNvPr id="199" name="Google Shape;199;p20"/>
          <p:cNvPicPr preferRelativeResize="0"/>
          <p:nvPr/>
        </p:nvPicPr>
        <p:blipFill>
          <a:blip r:embed="rId6">
            <a:alphaModFix/>
          </a:blip>
          <a:stretch>
            <a:fillRect/>
          </a:stretch>
        </p:blipFill>
        <p:spPr>
          <a:xfrm>
            <a:off x="7697575" y="-107482"/>
            <a:ext cx="1432140" cy="596725"/>
          </a:xfrm>
          <a:prstGeom prst="rect">
            <a:avLst/>
          </a:prstGeom>
          <a:noFill/>
          <a:ln>
            <a:noFill/>
          </a:ln>
        </p:spPr>
      </p:pic>
      <p:sp>
        <p:nvSpPr>
          <p:cNvPr id="200" name="Google Shape;200;p20"/>
          <p:cNvSpPr/>
          <p:nvPr/>
        </p:nvSpPr>
        <p:spPr>
          <a:xfrm>
            <a:off x="637500" y="973950"/>
            <a:ext cx="3814200" cy="36705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600">
              <a:solidFill>
                <a:schemeClr val="dk1"/>
              </a:solidFill>
              <a:latin typeface="Arial"/>
              <a:ea typeface="Arial"/>
              <a:cs typeface="Arial"/>
              <a:sym typeface="Arial"/>
            </a:endParaRPr>
          </a:p>
        </p:txBody>
      </p:sp>
      <p:sp>
        <p:nvSpPr>
          <p:cNvPr id="201" name="Google Shape;201;p20"/>
          <p:cNvSpPr txBox="1"/>
          <p:nvPr/>
        </p:nvSpPr>
        <p:spPr>
          <a:xfrm>
            <a:off x="1461451" y="1184353"/>
            <a:ext cx="2166300" cy="3468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u="sng">
                <a:solidFill>
                  <a:srgbClr val="339933"/>
                </a:solidFill>
              </a:rPr>
              <a:t>Microphone</a:t>
            </a:r>
            <a:endParaRPr sz="1300" b="1" u="sng">
              <a:solidFill>
                <a:srgbClr val="339933"/>
              </a:solidFill>
              <a:latin typeface="Arial"/>
              <a:ea typeface="Arial"/>
              <a:cs typeface="Arial"/>
              <a:sym typeface="Arial"/>
            </a:endParaRPr>
          </a:p>
        </p:txBody>
      </p:sp>
      <p:sp>
        <p:nvSpPr>
          <p:cNvPr id="202" name="Google Shape;202;p20"/>
          <p:cNvSpPr txBox="1"/>
          <p:nvPr/>
        </p:nvSpPr>
        <p:spPr>
          <a:xfrm>
            <a:off x="1337250" y="3302875"/>
            <a:ext cx="2414700" cy="111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The above part is used to attach the microphone to the weld head. This gives optimal placement for the microphone to give the best results.</a:t>
            </a:r>
            <a:endParaRPr sz="1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700">
              <a:latin typeface="Times New Roman"/>
              <a:ea typeface="Times New Roman"/>
              <a:cs typeface="Times New Roman"/>
              <a:sym typeface="Times New Roman"/>
            </a:endParaRPr>
          </a:p>
        </p:txBody>
      </p:sp>
      <p:sp>
        <p:nvSpPr>
          <p:cNvPr id="203" name="Google Shape;203;p20"/>
          <p:cNvSpPr/>
          <p:nvPr/>
        </p:nvSpPr>
        <p:spPr>
          <a:xfrm>
            <a:off x="4788500" y="973950"/>
            <a:ext cx="3776100" cy="36705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2300">
              <a:solidFill>
                <a:schemeClr val="dk1"/>
              </a:solidFill>
              <a:latin typeface="Arial"/>
              <a:ea typeface="Arial"/>
              <a:cs typeface="Arial"/>
              <a:sym typeface="Arial"/>
            </a:endParaRPr>
          </a:p>
          <a:p>
            <a:pPr marL="0" marR="0" lvl="0" indent="0" algn="l" rtl="0">
              <a:spcBef>
                <a:spcPts val="0"/>
              </a:spcBef>
              <a:spcAft>
                <a:spcPts val="0"/>
              </a:spcAft>
              <a:buNone/>
            </a:pPr>
            <a:endParaRPr sz="600">
              <a:solidFill>
                <a:schemeClr val="dk1"/>
              </a:solidFill>
              <a:latin typeface="Arial"/>
              <a:ea typeface="Arial"/>
              <a:cs typeface="Arial"/>
              <a:sym typeface="Arial"/>
            </a:endParaRPr>
          </a:p>
        </p:txBody>
      </p:sp>
      <p:sp>
        <p:nvSpPr>
          <p:cNvPr id="204" name="Google Shape;204;p20"/>
          <p:cNvSpPr txBox="1"/>
          <p:nvPr/>
        </p:nvSpPr>
        <p:spPr>
          <a:xfrm>
            <a:off x="5688450" y="1183588"/>
            <a:ext cx="2304000" cy="3483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300" b="1" u="sng">
                <a:solidFill>
                  <a:srgbClr val="339933"/>
                </a:solidFill>
              </a:rPr>
              <a:t>Accelerometer</a:t>
            </a:r>
            <a:endParaRPr sz="1300" b="1" u="sng">
              <a:solidFill>
                <a:srgbClr val="339933"/>
              </a:solidFill>
              <a:latin typeface="Arial"/>
              <a:ea typeface="Arial"/>
              <a:cs typeface="Arial"/>
              <a:sym typeface="Arial"/>
            </a:endParaRPr>
          </a:p>
        </p:txBody>
      </p:sp>
      <p:sp>
        <p:nvSpPr>
          <p:cNvPr id="205" name="Google Shape;205;p20"/>
          <p:cNvSpPr txBox="1"/>
          <p:nvPr/>
        </p:nvSpPr>
        <p:spPr>
          <a:xfrm>
            <a:off x="5711700" y="3328075"/>
            <a:ext cx="2257500" cy="10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The image above shows the accelerometer holder that will be attached to the wire feed liner to pick up vibrations.</a:t>
            </a:r>
            <a:endParaRPr sz="1000">
              <a:latin typeface="Times New Roman"/>
              <a:ea typeface="Times New Roman"/>
              <a:cs typeface="Times New Roman"/>
              <a:sym typeface="Times New Roman"/>
            </a:endParaRPr>
          </a:p>
        </p:txBody>
      </p:sp>
      <p:pic>
        <p:nvPicPr>
          <p:cNvPr id="206" name="Google Shape;206;p20"/>
          <p:cNvPicPr preferRelativeResize="0"/>
          <p:nvPr/>
        </p:nvPicPr>
        <p:blipFill>
          <a:blip r:embed="rId7">
            <a:alphaModFix/>
          </a:blip>
          <a:stretch>
            <a:fillRect/>
          </a:stretch>
        </p:blipFill>
        <p:spPr>
          <a:xfrm>
            <a:off x="1678512" y="1657213"/>
            <a:ext cx="1732175" cy="1519597"/>
          </a:xfrm>
          <a:prstGeom prst="rect">
            <a:avLst/>
          </a:prstGeom>
          <a:noFill/>
          <a:ln>
            <a:noFill/>
          </a:ln>
        </p:spPr>
      </p:pic>
      <p:pic>
        <p:nvPicPr>
          <p:cNvPr id="207" name="Google Shape;207;p20"/>
          <p:cNvPicPr preferRelativeResize="0"/>
          <p:nvPr/>
        </p:nvPicPr>
        <p:blipFill>
          <a:blip r:embed="rId8">
            <a:alphaModFix/>
          </a:blip>
          <a:stretch>
            <a:fillRect/>
          </a:stretch>
        </p:blipFill>
        <p:spPr>
          <a:xfrm>
            <a:off x="5926069" y="1670200"/>
            <a:ext cx="1828756" cy="1519575"/>
          </a:xfrm>
          <a:prstGeom prst="rect">
            <a:avLst/>
          </a:prstGeom>
          <a:noFill/>
          <a:ln>
            <a:noFill/>
          </a:ln>
        </p:spPr>
      </p:pic>
      <p:pic>
        <p:nvPicPr>
          <p:cNvPr id="2" name="Holders">
            <a:hlinkClick r:id="" action="ppaction://media"/>
            <a:extLst>
              <a:ext uri="{FF2B5EF4-FFF2-40B4-BE49-F238E27FC236}">
                <a16:creationId xmlns:a16="http://schemas.microsoft.com/office/drawing/2014/main" id="{7C97F522-5F70-7B4E-8713-B86AE4B994F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65343" y="39060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1"/>
          <p:cNvSpPr/>
          <p:nvPr/>
        </p:nvSpPr>
        <p:spPr>
          <a:xfrm>
            <a:off x="223500" y="484400"/>
            <a:ext cx="54351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214" name="Google Shape;214;p21"/>
          <p:cNvSpPr txBox="1"/>
          <p:nvPr/>
        </p:nvSpPr>
        <p:spPr>
          <a:xfrm>
            <a:off x="637500" y="1414800"/>
            <a:ext cx="5021100" cy="29541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The plan is for EPRI personnel to collect the data utilizing the testing apparatus created by the team over the summer months. This data will then be analyzed using FFT analysis to determine the good welds from the bad welds. </a:t>
            </a:r>
            <a:r>
              <a:rPr lang="en" sz="1800">
                <a:solidFill>
                  <a:srgbClr val="222222"/>
                </a:solidFill>
                <a:highlight>
                  <a:srgbClr val="FFFFFF"/>
                </a:highlight>
                <a:latin typeface="Times New Roman"/>
                <a:ea typeface="Times New Roman"/>
                <a:cs typeface="Times New Roman"/>
                <a:sym typeface="Times New Roman"/>
              </a:rPr>
              <a:t>A program will be created to use the analysed data to provide real time feedback to the welder showing that a defect occurring and making corrections as needed to improve the weld quality.</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215" name="Google Shape;215;p21"/>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216" name="Google Shape;216;p21"/>
          <p:cNvSpPr txBox="1"/>
          <p:nvPr/>
        </p:nvSpPr>
        <p:spPr>
          <a:xfrm>
            <a:off x="1436700" y="651025"/>
            <a:ext cx="3422700" cy="233700"/>
          </a:xfrm>
          <a:prstGeom prst="rect">
            <a:avLst/>
          </a:prstGeom>
          <a:noFill/>
          <a:ln>
            <a:noFill/>
          </a:ln>
        </p:spPr>
        <p:txBody>
          <a:bodyPr spcFirstLastPara="1" wrap="square" lIns="28900" tIns="14450" rIns="28900" bIns="14450" anchor="t" anchorCtr="0">
            <a:noAutofit/>
          </a:bodyPr>
          <a:lstStyle/>
          <a:p>
            <a:pPr marL="0" lvl="0" indent="0" algn="ctr" rtl="0">
              <a:spcBef>
                <a:spcPts val="0"/>
              </a:spcBef>
              <a:spcAft>
                <a:spcPts val="0"/>
              </a:spcAft>
              <a:buNone/>
            </a:pPr>
            <a:r>
              <a:rPr lang="en" sz="3000" b="1">
                <a:solidFill>
                  <a:srgbClr val="339933"/>
                </a:solidFill>
              </a:rPr>
              <a:t>Plans Moving Forward</a:t>
            </a:r>
            <a:endParaRPr sz="3000"/>
          </a:p>
        </p:txBody>
      </p:sp>
      <p:sp>
        <p:nvSpPr>
          <p:cNvPr id="217" name="Google Shape;217;p21"/>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218" name="Google Shape;218;p21"/>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219" name="Google Shape;219;p21"/>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220" name="Google Shape;220;p21"/>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221" name="Google Shape;221;p21" descr="logo-clear.gif"/>
          <p:cNvPicPr preferRelativeResize="0"/>
          <p:nvPr/>
        </p:nvPicPr>
        <p:blipFill rotWithShape="1">
          <a:blip r:embed="rId5">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222" name="Google Shape;222;p21"/>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223" name="Google Shape;223;p21"/>
          <p:cNvPicPr preferRelativeResize="0"/>
          <p:nvPr/>
        </p:nvPicPr>
        <p:blipFill>
          <a:blip r:embed="rId6">
            <a:alphaModFix/>
          </a:blip>
          <a:stretch>
            <a:fillRect/>
          </a:stretch>
        </p:blipFill>
        <p:spPr>
          <a:xfrm>
            <a:off x="-47842" y="-88022"/>
            <a:ext cx="1432140" cy="596725"/>
          </a:xfrm>
          <a:prstGeom prst="rect">
            <a:avLst/>
          </a:prstGeom>
          <a:noFill/>
          <a:ln>
            <a:noFill/>
          </a:ln>
        </p:spPr>
      </p:pic>
      <p:pic>
        <p:nvPicPr>
          <p:cNvPr id="224" name="Google Shape;224;p21"/>
          <p:cNvPicPr preferRelativeResize="0"/>
          <p:nvPr/>
        </p:nvPicPr>
        <p:blipFill>
          <a:blip r:embed="rId6">
            <a:alphaModFix/>
          </a:blip>
          <a:stretch>
            <a:fillRect/>
          </a:stretch>
        </p:blipFill>
        <p:spPr>
          <a:xfrm>
            <a:off x="7702156" y="-92595"/>
            <a:ext cx="1432140" cy="596725"/>
          </a:xfrm>
          <a:prstGeom prst="rect">
            <a:avLst/>
          </a:prstGeom>
          <a:noFill/>
          <a:ln>
            <a:noFill/>
          </a:ln>
        </p:spPr>
      </p:pic>
      <p:sp>
        <p:nvSpPr>
          <p:cNvPr id="225" name="Google Shape;225;p21"/>
          <p:cNvSpPr txBox="1"/>
          <p:nvPr/>
        </p:nvSpPr>
        <p:spPr>
          <a:xfrm>
            <a:off x="6268650" y="545025"/>
            <a:ext cx="2676600" cy="41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6" name="Google Shape;226;p21"/>
          <p:cNvPicPr preferRelativeResize="0"/>
          <p:nvPr/>
        </p:nvPicPr>
        <p:blipFill rotWithShape="1">
          <a:blip r:embed="rId7">
            <a:alphaModFix/>
          </a:blip>
          <a:srcRect l="4297"/>
          <a:stretch/>
        </p:blipFill>
        <p:spPr>
          <a:xfrm>
            <a:off x="5741607" y="545025"/>
            <a:ext cx="3391969" cy="4274201"/>
          </a:xfrm>
          <a:prstGeom prst="rect">
            <a:avLst/>
          </a:prstGeom>
          <a:noFill/>
          <a:ln>
            <a:noFill/>
          </a:ln>
        </p:spPr>
      </p:pic>
      <p:pic>
        <p:nvPicPr>
          <p:cNvPr id="4" name="Recorded Sound">
            <a:hlinkClick r:id="" action="ppaction://media"/>
            <a:extLst>
              <a:ext uri="{FF2B5EF4-FFF2-40B4-BE49-F238E27FC236}">
                <a16:creationId xmlns:a16="http://schemas.microsoft.com/office/drawing/2014/main" id="{B8CAB8CD-49AE-4FEF-995B-4EB60EAEC97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29055" y="641043"/>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p:nvPr/>
        </p:nvSpPr>
        <p:spPr>
          <a:xfrm>
            <a:off x="1588600" y="484400"/>
            <a:ext cx="587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233" name="Google Shape;233;p22"/>
          <p:cNvSpPr txBox="1"/>
          <p:nvPr/>
        </p:nvSpPr>
        <p:spPr>
          <a:xfrm>
            <a:off x="2093650" y="565100"/>
            <a:ext cx="5021100" cy="4217400"/>
          </a:xfrm>
          <a:prstGeom prst="rect">
            <a:avLst/>
          </a:prstGeom>
          <a:solidFill>
            <a:schemeClr val="lt1"/>
          </a:solid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1.	</a:t>
            </a:r>
            <a:r>
              <a:rPr lang="en" sz="1000">
                <a:solidFill>
                  <a:schemeClr val="dk1"/>
                </a:solidFill>
                <a:latin typeface="Times New Roman"/>
                <a:ea typeface="Times New Roman"/>
                <a:cs typeface="Times New Roman"/>
                <a:sym typeface="Times New Roman"/>
              </a:rPr>
              <a:t>Department of Mechanical Engineering, Xi'an JiaoTong University. 2018. "Audible Sound-Based Intelligent Evaluation for Aluminum Alloy in Robotic Pulsed GTAW: Mechanism, Feature Selection, and Defect Detection." </a:t>
            </a:r>
            <a:r>
              <a:rPr lang="en" sz="1000" i="1">
                <a:solidFill>
                  <a:schemeClr val="dk1"/>
                </a:solidFill>
                <a:latin typeface="Times New Roman"/>
                <a:ea typeface="Times New Roman"/>
                <a:cs typeface="Times New Roman"/>
                <a:sym typeface="Times New Roman"/>
              </a:rPr>
              <a:t>IEEE Xplore</a:t>
            </a:r>
            <a:r>
              <a:rPr lang="en" sz="1000">
                <a:solidFill>
                  <a:schemeClr val="dk1"/>
                </a:solidFill>
                <a:latin typeface="Times New Roman"/>
                <a:ea typeface="Times New Roman"/>
                <a:cs typeface="Times New Roman"/>
                <a:sym typeface="Times New Roman"/>
              </a:rPr>
              <a:t> 11.</a:t>
            </a:r>
            <a:endParaRPr sz="10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2.	E.O. Paton Electric Welding Institute of the NAS of Ukraine. 2018. "Contactless Monitoring of Welding Processes with Computer Processing of Acoustic Emission Signals." </a:t>
            </a:r>
            <a:r>
              <a:rPr lang="en" sz="1000" i="1">
                <a:solidFill>
                  <a:schemeClr val="dk1"/>
                </a:solidFill>
                <a:latin typeface="Times New Roman"/>
                <a:ea typeface="Times New Roman"/>
                <a:cs typeface="Times New Roman"/>
                <a:sym typeface="Times New Roman"/>
              </a:rPr>
              <a:t>IEEE Xplore</a:t>
            </a:r>
            <a:r>
              <a:rPr lang="en" sz="1000">
                <a:solidFill>
                  <a:schemeClr val="dk1"/>
                </a:solidFill>
                <a:latin typeface="Times New Roman"/>
                <a:ea typeface="Times New Roman"/>
                <a:cs typeface="Times New Roman"/>
                <a:sym typeface="Times New Roman"/>
              </a:rPr>
              <a:t> 5.</a:t>
            </a:r>
            <a:endParaRPr sz="10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3.	Singapore Institute of Manufacturing Technology, Mechatronics. 2015. "Weld Assessment Based on Arc Sensing for Robotic Welding." </a:t>
            </a:r>
            <a:r>
              <a:rPr lang="en" sz="1000" i="1">
                <a:solidFill>
                  <a:schemeClr val="dk1"/>
                </a:solidFill>
                <a:latin typeface="Times New Roman"/>
                <a:ea typeface="Times New Roman"/>
                <a:cs typeface="Times New Roman"/>
                <a:sym typeface="Times New Roman"/>
              </a:rPr>
              <a:t>IEEE Xplore </a:t>
            </a:r>
            <a:r>
              <a:rPr lang="en" sz="1000">
                <a:solidFill>
                  <a:schemeClr val="dk1"/>
                </a:solidFill>
                <a:latin typeface="Times New Roman"/>
                <a:ea typeface="Times New Roman"/>
                <a:cs typeface="Times New Roman"/>
                <a:sym typeface="Times New Roman"/>
              </a:rPr>
              <a:t>6.</a:t>
            </a:r>
            <a:endParaRPr sz="10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Additional References:</a:t>
            </a:r>
            <a:endParaRPr sz="10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4.	The Research Institute of Diagnosis and Cybernetics, Xi'an JiaoTong University. 2017. "Frequency Selection for On-line Identification of Welding Penetration through Audible Sound." </a:t>
            </a:r>
            <a:r>
              <a:rPr lang="en" sz="1000" i="1">
                <a:solidFill>
                  <a:schemeClr val="dk1"/>
                </a:solidFill>
                <a:latin typeface="Times New Roman"/>
                <a:ea typeface="Times New Roman"/>
                <a:cs typeface="Times New Roman"/>
                <a:sym typeface="Times New Roman"/>
              </a:rPr>
              <a:t>IEEE Xplore</a:t>
            </a:r>
            <a:r>
              <a:rPr lang="en" sz="1000">
                <a:solidFill>
                  <a:schemeClr val="dk1"/>
                </a:solidFill>
                <a:latin typeface="Times New Roman"/>
                <a:ea typeface="Times New Roman"/>
                <a:cs typeface="Times New Roman"/>
                <a:sym typeface="Times New Roman"/>
              </a:rPr>
              <a:t> 6. </a:t>
            </a:r>
            <a:endParaRPr sz="10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5.         </a:t>
            </a:r>
            <a:r>
              <a:rPr lang="en" sz="1000">
                <a:solidFill>
                  <a:srgbClr val="222222"/>
                </a:solidFill>
                <a:highlight>
                  <a:srgbClr val="FFFFFF"/>
                </a:highlight>
                <a:latin typeface="Times New Roman"/>
                <a:ea typeface="Times New Roman"/>
                <a:cs typeface="Times New Roman"/>
                <a:sym typeface="Times New Roman"/>
              </a:rPr>
              <a:t>Sumesh, A., Rameshkumar, K., Mohandas, K. and Babu, R.S., 2015. Use of machine learning algorithms for weld quality monitoring using acoustic signature. </a:t>
            </a:r>
            <a:r>
              <a:rPr lang="en" sz="1000" i="1">
                <a:solidFill>
                  <a:srgbClr val="222222"/>
                </a:solidFill>
                <a:highlight>
                  <a:srgbClr val="FFFFFF"/>
                </a:highlight>
                <a:latin typeface="Times New Roman"/>
                <a:ea typeface="Times New Roman"/>
                <a:cs typeface="Times New Roman"/>
                <a:sym typeface="Times New Roman"/>
              </a:rPr>
              <a:t>Procedia Computer Science</a:t>
            </a:r>
            <a:r>
              <a:rPr lang="en" sz="1000">
                <a:solidFill>
                  <a:srgbClr val="222222"/>
                </a:solidFill>
                <a:highlight>
                  <a:srgbClr val="FFFFFF"/>
                </a:highlight>
                <a:latin typeface="Times New Roman"/>
                <a:ea typeface="Times New Roman"/>
                <a:cs typeface="Times New Roman"/>
                <a:sym typeface="Times New Roman"/>
              </a:rPr>
              <a:t>, </a:t>
            </a:r>
            <a:r>
              <a:rPr lang="en" sz="1000" i="1">
                <a:solidFill>
                  <a:srgbClr val="222222"/>
                </a:solidFill>
                <a:highlight>
                  <a:srgbClr val="FFFFFF"/>
                </a:highlight>
                <a:latin typeface="Times New Roman"/>
                <a:ea typeface="Times New Roman"/>
                <a:cs typeface="Times New Roman"/>
                <a:sym typeface="Times New Roman"/>
              </a:rPr>
              <a:t>50</a:t>
            </a:r>
            <a:r>
              <a:rPr lang="en" sz="1000">
                <a:solidFill>
                  <a:srgbClr val="222222"/>
                </a:solidFill>
                <a:highlight>
                  <a:srgbClr val="FFFFFF"/>
                </a:highlight>
                <a:latin typeface="Times New Roman"/>
                <a:ea typeface="Times New Roman"/>
                <a:cs typeface="Times New Roman"/>
                <a:sym typeface="Times New Roman"/>
              </a:rPr>
              <a:t>, pp.316-322</a:t>
            </a:r>
            <a:endParaRPr sz="1000">
              <a:solidFill>
                <a:srgbClr val="222222"/>
              </a:solidFill>
              <a:highlight>
                <a:srgbClr val="FFFFFF"/>
              </a:highlight>
              <a:latin typeface="Times New Roman"/>
              <a:ea typeface="Times New Roman"/>
              <a:cs typeface="Times New Roman"/>
              <a:sym typeface="Times New Roman"/>
            </a:endParaRPr>
          </a:p>
          <a:p>
            <a:pPr marL="457200" lvl="0" indent="0" algn="l" rtl="0">
              <a:spcBef>
                <a:spcPts val="1000"/>
              </a:spcBef>
              <a:spcAft>
                <a:spcPts val="0"/>
              </a:spcAft>
              <a:buClr>
                <a:schemeClr val="dk1"/>
              </a:buClr>
              <a:buSzPts val="1100"/>
              <a:buFont typeface="Arial"/>
              <a:buNone/>
            </a:pPr>
            <a:r>
              <a:rPr lang="en" sz="1000">
                <a:solidFill>
                  <a:srgbClr val="222222"/>
                </a:solidFill>
                <a:highlight>
                  <a:srgbClr val="FFFFFF"/>
                </a:highlight>
                <a:latin typeface="Times New Roman"/>
                <a:ea typeface="Times New Roman"/>
                <a:cs typeface="Times New Roman"/>
                <a:sym typeface="Times New Roman"/>
              </a:rPr>
              <a:t>6.          Marić, D., Duspara, M., Šolić, T. and Samardžić, I., 2019. Application of SVM Models for Classification of Welded Joints. </a:t>
            </a:r>
            <a:r>
              <a:rPr lang="en" sz="1000" i="1">
                <a:solidFill>
                  <a:srgbClr val="222222"/>
                </a:solidFill>
                <a:highlight>
                  <a:srgbClr val="FFFFFF"/>
                </a:highlight>
                <a:latin typeface="Times New Roman"/>
                <a:ea typeface="Times New Roman"/>
                <a:cs typeface="Times New Roman"/>
                <a:sym typeface="Times New Roman"/>
              </a:rPr>
              <a:t>Tehnički vjesnik</a:t>
            </a:r>
            <a:r>
              <a:rPr lang="en" sz="1000">
                <a:solidFill>
                  <a:srgbClr val="222222"/>
                </a:solidFill>
                <a:highlight>
                  <a:srgbClr val="FFFFFF"/>
                </a:highlight>
                <a:latin typeface="Times New Roman"/>
                <a:ea typeface="Times New Roman"/>
                <a:cs typeface="Times New Roman"/>
                <a:sym typeface="Times New Roman"/>
              </a:rPr>
              <a:t>, </a:t>
            </a:r>
            <a:r>
              <a:rPr lang="en" sz="1000" i="1">
                <a:solidFill>
                  <a:srgbClr val="222222"/>
                </a:solidFill>
                <a:highlight>
                  <a:srgbClr val="FFFFFF"/>
                </a:highlight>
                <a:latin typeface="Times New Roman"/>
                <a:ea typeface="Times New Roman"/>
                <a:cs typeface="Times New Roman"/>
                <a:sym typeface="Times New Roman"/>
              </a:rPr>
              <a:t>26</a:t>
            </a:r>
            <a:r>
              <a:rPr lang="en" sz="1000">
                <a:solidFill>
                  <a:srgbClr val="222222"/>
                </a:solidFill>
                <a:highlight>
                  <a:srgbClr val="FFFFFF"/>
                </a:highlight>
                <a:latin typeface="Times New Roman"/>
                <a:ea typeface="Times New Roman"/>
                <a:cs typeface="Times New Roman"/>
                <a:sym typeface="Times New Roman"/>
              </a:rPr>
              <a:t>(2), pp.533-538. </a:t>
            </a:r>
            <a:endParaRPr sz="1000">
              <a:solidFill>
                <a:srgbClr val="222222"/>
              </a:solidFill>
              <a:highlight>
                <a:srgbClr val="FFFFFF"/>
              </a:highlight>
              <a:latin typeface="Times New Roman"/>
              <a:ea typeface="Times New Roman"/>
              <a:cs typeface="Times New Roman"/>
              <a:sym typeface="Times New Roman"/>
            </a:endParaRPr>
          </a:p>
          <a:p>
            <a:pPr marL="457200" lvl="0" indent="0" algn="l" rtl="0">
              <a:spcBef>
                <a:spcPts val="1000"/>
              </a:spcBef>
              <a:spcAft>
                <a:spcPts val="0"/>
              </a:spcAft>
              <a:buClr>
                <a:schemeClr val="dk1"/>
              </a:buClr>
              <a:buSzPts val="1100"/>
              <a:buFont typeface="Arial"/>
              <a:buNone/>
            </a:pPr>
            <a:r>
              <a:rPr lang="en" sz="1000">
                <a:solidFill>
                  <a:srgbClr val="222222"/>
                </a:solidFill>
                <a:highlight>
                  <a:srgbClr val="FFFFFF"/>
                </a:highlight>
                <a:latin typeface="Times New Roman"/>
                <a:ea typeface="Times New Roman"/>
                <a:cs typeface="Times New Roman"/>
                <a:sym typeface="Times New Roman"/>
              </a:rPr>
              <a:t>7.	</a:t>
            </a:r>
            <a:r>
              <a:rPr lang="en" sz="1000">
                <a:solidFill>
                  <a:schemeClr val="dk1"/>
                </a:solidFill>
                <a:latin typeface="Times New Roman"/>
                <a:ea typeface="Times New Roman"/>
                <a:cs typeface="Times New Roman"/>
                <a:sym typeface="Times New Roman"/>
              </a:rPr>
              <a:t>EPRI_WELDS. 2020. </a:t>
            </a:r>
            <a:r>
              <a:rPr lang="en" sz="1000" i="1">
                <a:solidFill>
                  <a:schemeClr val="dk1"/>
                </a:solidFill>
                <a:latin typeface="Times New Roman"/>
                <a:ea typeface="Times New Roman"/>
                <a:cs typeface="Times New Roman"/>
                <a:sym typeface="Times New Roman"/>
              </a:rPr>
              <a:t>EPRI_WELDS_ProgressReport1REVA.</a:t>
            </a:r>
            <a:r>
              <a:rPr lang="en" sz="1000">
                <a:solidFill>
                  <a:schemeClr val="dk1"/>
                </a:solidFill>
                <a:latin typeface="Times New Roman"/>
                <a:ea typeface="Times New Roman"/>
                <a:cs typeface="Times New Roman"/>
                <a:sym typeface="Times New Roman"/>
              </a:rPr>
              <a:t> Senior Design Report, Charlotte: UNC Charlotte.</a:t>
            </a:r>
            <a:endParaRPr sz="10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None/>
            </a:pPr>
            <a:endParaRPr sz="50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None/>
            </a:pPr>
            <a:endParaRPr sz="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457200" marR="0" lvl="0" indent="0" algn="l" rtl="0">
              <a:spcBef>
                <a:spcPts val="0"/>
              </a:spcBef>
              <a:spcAft>
                <a:spcPts val="0"/>
              </a:spcAft>
              <a:buNone/>
            </a:pPr>
            <a:r>
              <a:rPr lang="en" sz="500">
                <a:solidFill>
                  <a:schemeClr val="dk1"/>
                </a:solidFill>
              </a:rPr>
              <a:t>    </a:t>
            </a:r>
            <a:endParaRPr sz="500">
              <a:solidFill>
                <a:schemeClr val="dk1"/>
              </a:solidFil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234" name="Google Shape;234;p22"/>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235" name="Google Shape;235;p22"/>
          <p:cNvSpPr txBox="1"/>
          <p:nvPr/>
        </p:nvSpPr>
        <p:spPr>
          <a:xfrm>
            <a:off x="3472438" y="484400"/>
            <a:ext cx="2263500" cy="445800"/>
          </a:xfrm>
          <a:prstGeom prst="rect">
            <a:avLst/>
          </a:prstGeom>
          <a:noFill/>
          <a:ln>
            <a:noFill/>
          </a:ln>
        </p:spPr>
        <p:txBody>
          <a:bodyPr spcFirstLastPara="1" wrap="square" lIns="28900" tIns="14450" rIns="28900" bIns="14450" anchor="t" anchorCtr="0">
            <a:noAutofit/>
          </a:bodyPr>
          <a:lstStyle/>
          <a:p>
            <a:pPr marL="0" lvl="0" indent="0" algn="ctr" rtl="0">
              <a:spcBef>
                <a:spcPts val="0"/>
              </a:spcBef>
              <a:spcAft>
                <a:spcPts val="0"/>
              </a:spcAft>
              <a:buNone/>
            </a:pPr>
            <a:r>
              <a:rPr lang="en" sz="2400" b="1">
                <a:solidFill>
                  <a:srgbClr val="339933"/>
                </a:solidFill>
              </a:rPr>
              <a:t>References</a:t>
            </a:r>
            <a:endParaRPr sz="2400"/>
          </a:p>
        </p:txBody>
      </p:sp>
      <p:sp>
        <p:nvSpPr>
          <p:cNvPr id="236" name="Google Shape;236;p22"/>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237" name="Google Shape;237;p22"/>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238" name="Google Shape;238;p22"/>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239" name="Google Shape;239;p22"/>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240" name="Google Shape;240;p22" descr="logo-clear.gif"/>
          <p:cNvPicPr preferRelativeResize="0"/>
          <p:nvPr/>
        </p:nvPicPr>
        <p:blipFill rotWithShape="1">
          <a:blip r:embed="rId3">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241" name="Google Shape;241;p22"/>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242" name="Google Shape;242;p22"/>
          <p:cNvPicPr preferRelativeResize="0"/>
          <p:nvPr/>
        </p:nvPicPr>
        <p:blipFill>
          <a:blip r:embed="rId4">
            <a:alphaModFix/>
          </a:blip>
          <a:stretch>
            <a:fillRect/>
          </a:stretch>
        </p:blipFill>
        <p:spPr>
          <a:xfrm>
            <a:off x="-9961" y="-88022"/>
            <a:ext cx="1432140" cy="596725"/>
          </a:xfrm>
          <a:prstGeom prst="rect">
            <a:avLst/>
          </a:prstGeom>
          <a:noFill/>
          <a:ln>
            <a:noFill/>
          </a:ln>
        </p:spPr>
      </p:pic>
      <p:pic>
        <p:nvPicPr>
          <p:cNvPr id="243" name="Google Shape;243;p22"/>
          <p:cNvPicPr preferRelativeResize="0"/>
          <p:nvPr/>
        </p:nvPicPr>
        <p:blipFill>
          <a:blip r:embed="rId4">
            <a:alphaModFix/>
          </a:blip>
          <a:stretch>
            <a:fillRect/>
          </a:stretch>
        </p:blipFill>
        <p:spPr>
          <a:xfrm>
            <a:off x="7685196" y="-92595"/>
            <a:ext cx="1432140" cy="59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p:nvPr/>
        </p:nvSpPr>
        <p:spPr>
          <a:xfrm>
            <a:off x="1588600" y="484400"/>
            <a:ext cx="5871600" cy="4378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dk1"/>
              </a:solidFill>
              <a:latin typeface="Arial"/>
              <a:ea typeface="Arial"/>
              <a:cs typeface="Arial"/>
              <a:sym typeface="Arial"/>
            </a:endParaRPr>
          </a:p>
        </p:txBody>
      </p:sp>
      <p:sp>
        <p:nvSpPr>
          <p:cNvPr id="250" name="Google Shape;250;p23"/>
          <p:cNvSpPr txBox="1"/>
          <p:nvPr/>
        </p:nvSpPr>
        <p:spPr>
          <a:xfrm>
            <a:off x="2061450" y="1390650"/>
            <a:ext cx="5021100" cy="1753500"/>
          </a:xfrm>
          <a:prstGeom prst="rect">
            <a:avLst/>
          </a:prstGeom>
          <a:solidFill>
            <a:schemeClr val="lt1"/>
          </a:solidFill>
          <a:ln>
            <a:noFill/>
          </a:ln>
        </p:spPr>
        <p:txBody>
          <a:bodyPr spcFirstLastPara="1" wrap="square" lIns="28900" tIns="14450" rIns="28900" bIns="14450" anchor="t" anchorCtr="0">
            <a:noAutofit/>
          </a:bodyPr>
          <a:lstStyle/>
          <a:p>
            <a:pPr marL="0" lvl="0" indent="0" algn="ctr"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Francisco Tello - </a:t>
            </a:r>
            <a:r>
              <a:rPr lang="en" sz="1800" u="sng">
                <a:solidFill>
                  <a:schemeClr val="hlink"/>
                </a:solidFill>
                <a:latin typeface="Times New Roman"/>
                <a:ea typeface="Times New Roman"/>
                <a:cs typeface="Times New Roman"/>
                <a:sym typeface="Times New Roman"/>
                <a:hlinkClick r:id="rId3"/>
              </a:rPr>
              <a:t>ftello@uncc.edu</a:t>
            </a:r>
            <a:endParaRPr sz="18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Tyler Grata - </a:t>
            </a:r>
            <a:r>
              <a:rPr lang="en" sz="1800" u="sng">
                <a:solidFill>
                  <a:schemeClr val="hlink"/>
                </a:solidFill>
                <a:latin typeface="Times New Roman"/>
                <a:ea typeface="Times New Roman"/>
                <a:cs typeface="Times New Roman"/>
                <a:sym typeface="Times New Roman"/>
                <a:hlinkClick r:id="rId4"/>
              </a:rPr>
              <a:t>tgrata@uncc.edu</a:t>
            </a:r>
            <a:endParaRPr sz="18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Michael Keough - </a:t>
            </a:r>
            <a:r>
              <a:rPr lang="en" sz="1800" u="sng">
                <a:solidFill>
                  <a:schemeClr val="hlink"/>
                </a:solidFill>
                <a:latin typeface="Times New Roman"/>
                <a:ea typeface="Times New Roman"/>
                <a:cs typeface="Times New Roman"/>
                <a:sym typeface="Times New Roman"/>
                <a:hlinkClick r:id="rId5"/>
              </a:rPr>
              <a:t>mkeough2@uncc.edu</a:t>
            </a:r>
            <a:endParaRPr sz="18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Craig Williams - </a:t>
            </a:r>
            <a:r>
              <a:rPr lang="en" sz="1800" u="sng">
                <a:solidFill>
                  <a:schemeClr val="hlink"/>
                </a:solidFill>
                <a:latin typeface="Times New Roman"/>
                <a:ea typeface="Times New Roman"/>
                <a:cs typeface="Times New Roman"/>
                <a:sym typeface="Times New Roman"/>
                <a:hlinkClick r:id="rId6"/>
              </a:rPr>
              <a:t>cwill364@uncc.edu</a:t>
            </a:r>
            <a:endParaRPr sz="18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Michael Stetzler - </a:t>
            </a:r>
            <a:r>
              <a:rPr lang="en" sz="1800" u="sng">
                <a:solidFill>
                  <a:schemeClr val="hlink"/>
                </a:solidFill>
                <a:latin typeface="Times New Roman"/>
                <a:ea typeface="Times New Roman"/>
                <a:cs typeface="Times New Roman"/>
                <a:sym typeface="Times New Roman"/>
                <a:hlinkClick r:id="rId7"/>
              </a:rPr>
              <a:t>mstetzl@uncc.edu</a:t>
            </a:r>
            <a:endParaRPr sz="18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 sz="1800">
                <a:solidFill>
                  <a:schemeClr val="dk1"/>
                </a:solidFill>
                <a:latin typeface="Times New Roman"/>
                <a:ea typeface="Times New Roman"/>
                <a:cs typeface="Times New Roman"/>
                <a:sym typeface="Times New Roman"/>
              </a:rPr>
              <a:t>Ashwin Mathur - </a:t>
            </a:r>
            <a:r>
              <a:rPr lang="en" sz="1800" u="sng">
                <a:solidFill>
                  <a:schemeClr val="hlink"/>
                </a:solidFill>
                <a:latin typeface="Times New Roman"/>
                <a:ea typeface="Times New Roman"/>
                <a:cs typeface="Times New Roman"/>
                <a:sym typeface="Times New Roman"/>
                <a:hlinkClick r:id="rId8"/>
              </a:rPr>
              <a:t>amathur8@uncc.edu</a:t>
            </a:r>
            <a:endParaRPr sz="1800">
              <a:solidFill>
                <a:schemeClr val="dk1"/>
              </a:solidFill>
              <a:latin typeface="Times New Roman"/>
              <a:ea typeface="Times New Roman"/>
              <a:cs typeface="Times New Roman"/>
              <a:sym typeface="Times New Roman"/>
            </a:endParaRPr>
          </a:p>
        </p:txBody>
      </p:sp>
      <p:sp>
        <p:nvSpPr>
          <p:cNvPr id="251" name="Google Shape;251;p23"/>
          <p:cNvSpPr txBox="1"/>
          <p:nvPr/>
        </p:nvSpPr>
        <p:spPr>
          <a:xfrm>
            <a:off x="788128" y="155634"/>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252" name="Google Shape;252;p23"/>
          <p:cNvSpPr txBox="1"/>
          <p:nvPr/>
        </p:nvSpPr>
        <p:spPr>
          <a:xfrm>
            <a:off x="3499675" y="836160"/>
            <a:ext cx="2047800" cy="441600"/>
          </a:xfrm>
          <a:prstGeom prst="rect">
            <a:avLst/>
          </a:prstGeom>
          <a:noFill/>
          <a:ln>
            <a:noFill/>
          </a:ln>
        </p:spPr>
        <p:txBody>
          <a:bodyPr spcFirstLastPara="1" wrap="square" lIns="28900" tIns="14450" rIns="28900" bIns="14450" anchor="t" anchorCtr="0">
            <a:noAutofit/>
          </a:bodyPr>
          <a:lstStyle/>
          <a:p>
            <a:pPr marL="0" lvl="0" indent="0" algn="ctr" rtl="0">
              <a:spcBef>
                <a:spcPts val="0"/>
              </a:spcBef>
              <a:spcAft>
                <a:spcPts val="0"/>
              </a:spcAft>
              <a:buNone/>
            </a:pPr>
            <a:r>
              <a:rPr lang="en" sz="3000" b="1">
                <a:solidFill>
                  <a:srgbClr val="339933"/>
                </a:solidFill>
              </a:rPr>
              <a:t>Contacts</a:t>
            </a:r>
            <a:endParaRPr sz="3000"/>
          </a:p>
        </p:txBody>
      </p:sp>
      <p:sp>
        <p:nvSpPr>
          <p:cNvPr id="253" name="Google Shape;253;p23"/>
          <p:cNvSpPr txBox="1"/>
          <p:nvPr/>
        </p:nvSpPr>
        <p:spPr>
          <a:xfrm>
            <a:off x="7536326" y="153871"/>
            <a:ext cx="762000" cy="389400"/>
          </a:xfrm>
          <a:prstGeom prst="rect">
            <a:avLst/>
          </a:prstGeom>
          <a:noFill/>
          <a:ln>
            <a:noFill/>
          </a:ln>
        </p:spPr>
        <p:txBody>
          <a:bodyPr spcFirstLastPara="1" wrap="square" lIns="28900" tIns="14450" rIns="28900" bIns="14450" anchor="t" anchorCtr="0">
            <a:noAutofit/>
          </a:bodyPr>
          <a:lstStyle/>
          <a:p>
            <a:pPr marL="0" marR="0" lvl="0" indent="0" algn="ctr" rtl="0">
              <a:spcBef>
                <a:spcPts val="0"/>
              </a:spcBef>
              <a:spcAft>
                <a:spcPts val="0"/>
              </a:spcAft>
              <a:buNone/>
            </a:pPr>
            <a:r>
              <a:rPr lang="en" sz="1700" b="1">
                <a:solidFill>
                  <a:schemeClr val="dk1"/>
                </a:solidFill>
                <a:latin typeface="Arial"/>
                <a:ea typeface="Arial"/>
                <a:cs typeface="Arial"/>
                <a:sym typeface="Arial"/>
              </a:rPr>
              <a:t>Logo</a:t>
            </a:r>
            <a:endParaRPr sz="400"/>
          </a:p>
          <a:p>
            <a:pPr marL="0" marR="0" lvl="0" indent="0" algn="ctr" rtl="0">
              <a:spcBef>
                <a:spcPts val="300"/>
              </a:spcBef>
              <a:spcAft>
                <a:spcPts val="0"/>
              </a:spcAft>
              <a:buNone/>
            </a:pPr>
            <a:endParaRPr sz="600">
              <a:solidFill>
                <a:srgbClr val="FF0000"/>
              </a:solidFill>
              <a:latin typeface="Arial"/>
              <a:ea typeface="Arial"/>
              <a:cs typeface="Arial"/>
              <a:sym typeface="Arial"/>
            </a:endParaRPr>
          </a:p>
        </p:txBody>
      </p:sp>
      <p:sp>
        <p:nvSpPr>
          <p:cNvPr id="254" name="Google Shape;254;p23"/>
          <p:cNvSpPr/>
          <p:nvPr/>
        </p:nvSpPr>
        <p:spPr>
          <a:xfrm>
            <a:off x="0" y="5938"/>
            <a:ext cx="9144000" cy="445800"/>
          </a:xfrm>
          <a:prstGeom prst="rect">
            <a:avLst/>
          </a:prstGeom>
          <a:gradFill>
            <a:gsLst>
              <a:gs pos="0">
                <a:srgbClr val="339933"/>
              </a:gs>
              <a:gs pos="16000">
                <a:srgbClr val="339933"/>
              </a:gs>
              <a:gs pos="17000">
                <a:srgbClr val="339933"/>
              </a:gs>
              <a:gs pos="68000">
                <a:srgbClr val="156B13"/>
              </a:gs>
              <a:gs pos="100000">
                <a:srgbClr val="156B13"/>
              </a:gs>
            </a:gsLst>
            <a:lin ang="5400012"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sp>
        <p:nvSpPr>
          <p:cNvPr id="255" name="Google Shape;255;p23"/>
          <p:cNvSpPr txBox="1"/>
          <p:nvPr/>
        </p:nvSpPr>
        <p:spPr>
          <a:xfrm>
            <a:off x="118579" y="2496"/>
            <a:ext cx="8859000" cy="427200"/>
          </a:xfrm>
          <a:prstGeom prst="rect">
            <a:avLst/>
          </a:prstGeom>
          <a:noFill/>
          <a:ln>
            <a:noFill/>
          </a:ln>
        </p:spPr>
        <p:txBody>
          <a:bodyPr spcFirstLastPara="1" wrap="square" lIns="22650" tIns="11325" rIns="22650" bIns="11325" anchor="t" anchorCtr="0">
            <a:noAutofit/>
          </a:bodyPr>
          <a:lstStyle/>
          <a:p>
            <a:pPr marL="0" marR="0" lvl="0" indent="0" algn="ctr" rtl="0">
              <a:spcBef>
                <a:spcPts val="0"/>
              </a:spcBef>
              <a:spcAft>
                <a:spcPts val="0"/>
              </a:spcAft>
              <a:buNone/>
            </a:pPr>
            <a:r>
              <a:rPr lang="en" sz="1700" b="1">
                <a:solidFill>
                  <a:schemeClr val="lt1"/>
                </a:solidFill>
                <a:latin typeface="Calibri"/>
                <a:ea typeface="Calibri"/>
                <a:cs typeface="Calibri"/>
                <a:sym typeface="Calibri"/>
              </a:rPr>
              <a:t>Design of a Proof-of-Concept Method to Assess Welding Quality</a:t>
            </a:r>
            <a:r>
              <a:rPr lang="en" b="1">
                <a:solidFill>
                  <a:schemeClr val="lt1"/>
                </a:solidFill>
                <a:latin typeface="Calibri"/>
                <a:ea typeface="Calibri"/>
                <a:cs typeface="Calibri"/>
                <a:sym typeface="Calibri"/>
              </a:rPr>
              <a:t> </a:t>
            </a:r>
            <a:endParaRPr sz="1700" b="1">
              <a:solidFill>
                <a:schemeClr val="lt1"/>
              </a:solidFill>
              <a:latin typeface="Calibri"/>
              <a:ea typeface="Calibri"/>
              <a:cs typeface="Calibri"/>
              <a:sym typeface="Calibri"/>
            </a:endParaRPr>
          </a:p>
          <a:p>
            <a:pPr marL="0" marR="0" lvl="0" indent="0" algn="ctr" rtl="0">
              <a:spcBef>
                <a:spcPts val="0"/>
              </a:spcBef>
              <a:spcAft>
                <a:spcPts val="0"/>
              </a:spcAft>
              <a:buNone/>
            </a:pPr>
            <a:r>
              <a:rPr lang="en" sz="600" b="1">
                <a:solidFill>
                  <a:schemeClr val="lt1"/>
                </a:solidFill>
              </a:rPr>
              <a:t>Design Team: Andre Tello, Tyler Grata, Michael Stetzler, Michael Keough, Ashwin Mathur, Craig Williams	</a:t>
            </a:r>
            <a:r>
              <a:rPr lang="en" sz="600" b="1">
                <a:solidFill>
                  <a:schemeClr val="lt1"/>
                </a:solidFill>
                <a:latin typeface="Arial"/>
                <a:ea typeface="Arial"/>
                <a:cs typeface="Arial"/>
                <a:sym typeface="Arial"/>
              </a:rPr>
              <a:t> </a:t>
            </a:r>
            <a:r>
              <a:rPr lang="en" sz="600" b="1">
                <a:solidFill>
                  <a:schemeClr val="lt1"/>
                </a:solidFill>
              </a:rPr>
              <a:t>Sponsor: Electric Power Research Power Institute</a:t>
            </a:r>
            <a:endParaRPr sz="600" b="1" baseline="30000">
              <a:solidFill>
                <a:schemeClr val="lt1"/>
              </a:solidFill>
              <a:latin typeface="Arial"/>
              <a:ea typeface="Arial"/>
              <a:cs typeface="Arial"/>
              <a:sym typeface="Arial"/>
            </a:endParaRPr>
          </a:p>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256" name="Google Shape;256;p23"/>
          <p:cNvSpPr/>
          <p:nvPr/>
        </p:nvSpPr>
        <p:spPr>
          <a:xfrm>
            <a:off x="0" y="4895852"/>
            <a:ext cx="9144000" cy="319800"/>
          </a:xfrm>
          <a:prstGeom prst="rect">
            <a:avLst/>
          </a:prstGeom>
          <a:gradFill>
            <a:gsLst>
              <a:gs pos="0">
                <a:srgbClr val="339933"/>
              </a:gs>
              <a:gs pos="20000">
                <a:srgbClr val="339933"/>
              </a:gs>
              <a:gs pos="74000">
                <a:srgbClr val="339933"/>
              </a:gs>
              <a:gs pos="100000">
                <a:srgbClr val="339933"/>
              </a:gs>
            </a:gsLst>
            <a:lin ang="19800047" scaled="0"/>
          </a:gradFill>
          <a:ln>
            <a:noFill/>
          </a:ln>
          <a:effectLst>
            <a:outerShdw blurRad="40000" dist="23000" dir="5400000" rotWithShape="0">
              <a:srgbClr val="000000">
                <a:alpha val="34900"/>
              </a:srgbClr>
            </a:outerShdw>
          </a:effectLst>
        </p:spPr>
        <p:txBody>
          <a:bodyPr spcFirstLastPara="1" wrap="square" lIns="28900" tIns="14450" rIns="28900" bIns="14450" anchor="ctr" anchorCtr="0">
            <a:noAutofit/>
          </a:bodyPr>
          <a:lstStyle/>
          <a:p>
            <a:pPr marL="0" marR="0" lvl="0" indent="0" algn="ctr" rtl="0">
              <a:spcBef>
                <a:spcPts val="0"/>
              </a:spcBef>
              <a:spcAft>
                <a:spcPts val="0"/>
              </a:spcAft>
              <a:buNone/>
            </a:pPr>
            <a:endParaRPr sz="1700">
              <a:solidFill>
                <a:schemeClr val="lt1"/>
              </a:solidFill>
              <a:latin typeface="Arial"/>
              <a:ea typeface="Arial"/>
              <a:cs typeface="Arial"/>
              <a:sym typeface="Arial"/>
            </a:endParaRPr>
          </a:p>
        </p:txBody>
      </p:sp>
      <p:pic>
        <p:nvPicPr>
          <p:cNvPr id="257" name="Google Shape;257;p23" descr="logo-clear.gif"/>
          <p:cNvPicPr preferRelativeResize="0"/>
          <p:nvPr/>
        </p:nvPicPr>
        <p:blipFill rotWithShape="1">
          <a:blip r:embed="rId9">
            <a:alphaModFix/>
          </a:blip>
          <a:srcRect/>
          <a:stretch/>
        </p:blipFill>
        <p:spPr>
          <a:xfrm>
            <a:off x="223507" y="4913370"/>
            <a:ext cx="1298047" cy="284620"/>
          </a:xfrm>
          <a:prstGeom prst="rect">
            <a:avLst/>
          </a:prstGeom>
          <a:noFill/>
          <a:ln>
            <a:noFill/>
          </a:ln>
          <a:effectLst>
            <a:outerShdw algn="ctr" rotWithShape="0">
              <a:schemeClr val="lt1"/>
            </a:outerShdw>
          </a:effectLst>
        </p:spPr>
      </p:pic>
      <p:sp>
        <p:nvSpPr>
          <p:cNvPr id="258" name="Google Shape;258;p23"/>
          <p:cNvSpPr txBox="1"/>
          <p:nvPr/>
        </p:nvSpPr>
        <p:spPr>
          <a:xfrm>
            <a:off x="88505" y="86591"/>
            <a:ext cx="549000" cy="247500"/>
          </a:xfrm>
          <a:prstGeom prst="rect">
            <a:avLst/>
          </a:prstGeom>
          <a:noFill/>
          <a:ln>
            <a:noFill/>
          </a:ln>
        </p:spPr>
        <p:txBody>
          <a:bodyPr spcFirstLastPara="1" wrap="square" lIns="28900" tIns="14450" rIns="28900" bIns="144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259" name="Google Shape;259;p23"/>
          <p:cNvPicPr preferRelativeResize="0"/>
          <p:nvPr/>
        </p:nvPicPr>
        <p:blipFill>
          <a:blip r:embed="rId10">
            <a:alphaModFix/>
          </a:blip>
          <a:stretch>
            <a:fillRect/>
          </a:stretch>
        </p:blipFill>
        <p:spPr>
          <a:xfrm>
            <a:off x="33586" y="-88022"/>
            <a:ext cx="1432140" cy="596725"/>
          </a:xfrm>
          <a:prstGeom prst="rect">
            <a:avLst/>
          </a:prstGeom>
          <a:noFill/>
          <a:ln>
            <a:noFill/>
          </a:ln>
        </p:spPr>
      </p:pic>
      <p:pic>
        <p:nvPicPr>
          <p:cNvPr id="260" name="Google Shape;260;p23"/>
          <p:cNvPicPr preferRelativeResize="0"/>
          <p:nvPr/>
        </p:nvPicPr>
        <p:blipFill>
          <a:blip r:embed="rId10">
            <a:alphaModFix/>
          </a:blip>
          <a:stretch>
            <a:fillRect/>
          </a:stretch>
        </p:blipFill>
        <p:spPr>
          <a:xfrm>
            <a:off x="7711860" y="-88022"/>
            <a:ext cx="1432140" cy="596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2224</Words>
  <Application>Microsoft Macintosh PowerPoint</Application>
  <PresentationFormat>On-screen Show (16:9)</PresentationFormat>
  <Paragraphs>346</Paragraphs>
  <Slides>9</Slides>
  <Notes>9</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Times New Roman</vt:lpstr>
      <vt:lpstr>Simple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Frederick Stetzler</dc:creator>
  <cp:lastModifiedBy>Tello, Francisco</cp:lastModifiedBy>
  <cp:revision>11</cp:revision>
  <dcterms:modified xsi:type="dcterms:W3CDTF">2020-04-22T16:00:08Z</dcterms:modified>
</cp:coreProperties>
</file>