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Action1.xml" ContentType="application/vnd.ms-office.inkAction+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6"/>
  </p:notesMasterIdLst>
  <p:sldIdLst>
    <p:sldId id="256" r:id="rId2"/>
    <p:sldId id="257" r:id="rId3"/>
    <p:sldId id="258" r:id="rId4"/>
    <p:sldId id="259" r:id="rId5"/>
  </p:sldIdLst>
  <p:sldSz cx="43891200" cy="29260800"/>
  <p:notesSz cx="9309100" cy="69548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216">
          <p15:clr>
            <a:srgbClr val="000000"/>
          </p15:clr>
        </p15:guide>
        <p15:guide id="2" pos="13824">
          <p15:clr>
            <a:srgbClr val="000000"/>
          </p15:clr>
        </p15:guide>
      </p15:sldGuideLst>
    </p:ext>
    <p:ext uri="{2D200454-40CA-4A62-9FC3-DE9A4176ACB9}">
      <p15:notesGuideLst xmlns:p15="http://schemas.microsoft.com/office/powerpoint/2012/main">
        <p15:guide id="1" orient="horz" pos="2191">
          <p15:clr>
            <a:srgbClr val="000000"/>
          </p15:clr>
        </p15:guide>
        <p15:guide id="2" pos="2932">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9" d="100"/>
          <a:sy n="19" d="100"/>
        </p:scale>
        <p:origin x="1291" y="120"/>
      </p:cViewPr>
      <p:guideLst>
        <p:guide orient="horz" pos="9216"/>
        <p:guide pos="13824"/>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191"/>
        <p:guide pos="29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04-25T17:58:41.272"/>
    </inkml:context>
    <inkml:brush xml:id="br0">
      <inkml:brushProperty name="width" value="0.05292" units="cm"/>
      <inkml:brushProperty name="height" value="0.05292" units="cm"/>
      <inkml:brushProperty name="color" value="#FF0000"/>
    </inkml:brush>
  </inkml:definitions>
  <iact:action type="add" startTime="26593">
    <iact:property name="dataType"/>
    <iact:actionData xml:id="d0">
      <inkml:trace xmlns:inkml="http://www.w3.org/2003/InkML" xml:id="stk0" contextRef="#ctx0" brushRef="#br0">22048 19639 0,'101'0'164,"-101"101"-155,101-101 2,-101 101-2,0 0 23,100-101-2,1 0 21,0 0-20,-101 100 162,0 1-171,0 0-12,0 100 10,0-100-10,0 201 0,0-101 1,100-201-2,-100 202 2,0-101-1,101-1 52,0-100-42,100 0-10,-100 0 21,-1 0-21,1 0 0,100 0 0,202-100-1,201-404 3,504-402-1,905-1109-2,-402 404 1,-302 402 1,-604 504-1,-202 302 0,-201 101-1,-201 302 3,-1-201-3,102 100 2,-202 0 0,100 101-2</inkml:trace>
    </iact:actionData>
  </iact:action>
  <iact:action type="add" startTime="33521">
    <iact:property name="dataType"/>
    <iact:actionData xml:id="d1">
      <inkml:trace xmlns:inkml="http://www.w3.org/2003/InkML" xml:id="stk1" contextRef="#ctx0" brushRef="#br0">54970 28603 0,'100'0'256,"-100"101"-244,101 0 8,-101 100-9,101 1-3,-101-102 3,100 1 0,-100 0-2,0 0 12,0-1-10,0 1 38,0 0-38,101-101-1,-101 100 31,101-100 72,-1 0-52,1 0-30,0-100-21,-101-1-1,0 0 3,0-100-2,100 201-1,1-202 3,0-201-3,201 1 2,101-404 0,-1-101-2,-100 202 3,-100 302-3,-202 202 1,100 0 0,1 100 0,-101 0 1,101 101-1,-101-101 0,0 1 0,0-1 11,0 0 10,0 1-1,0-1 51,0 0 10</inkml:trace>
    </iact:actionData>
  </iact:action>
  <iact:action type="add" startTime="48037">
    <iact:property name="dataType"/>
    <iact:actionData xml:id="d2">
      <inkml:trace xmlns:inkml="http://www.w3.org/2003/InkML" xml:id="stk2" contextRef="#ctx0" brushRef="#br0">75609 27999 0,'0'201'195,"0"-100"-175,0 0-10,0 100 0,100 1 0,-100-102 1,101 102-1,-101-1-1,0-100 22,0 0-20,0 0 20,101-101 91,-1 0-112,1 0 10,100 0 1,1-202-11,-1-100 0,0 100 1,-100 202-1,0-100 0,-101-1 0,201 0 2,101-201-4,0 101 3,-302 100-1,101 0-1,-1 101 3,1-100-3,-101-1 2,101 101 9,-101-101 0,100 101-9,-100-101 10,0 1 9,101 100-10,101-302 41,-1-1-50,-100 203 0,100-102-2,-100 102 1,-101-1 0,100 101 10,-100-101-8,0 0 28,101 101-30</inkml:trace>
    </iact:actionData>
  </iact:action>
  <iact:action type="add" startTime="51220">
    <iact:property name="dataType"/>
    <iact:actionData xml:id="d3">
      <inkml:trace xmlns:inkml="http://www.w3.org/2003/InkML" xml:id="stk3" contextRef="#ctx0" brushRef="#br0">104805 28100 0,'0'201'123,"0"-100"-113,0 100 1,101 101 0,-1-302-1,-100 202 0,101-101 0,-101-1 0,101-100 11,-101 202-10,0-101 19,100-101-21,-100 100 7,101-100 80,0 0-55,-1 0-29,1 0-4,-101-100 3,0-1 0,101 0-2,100-100 2,101-303-1,201-100 0,-201 302 1,101-1-1,-403 203 0,1208-1310 2,-704 1007-4,-202 101 2,-302 201 0,302-201 1,-202 201-1,-100 0 0,101 101 1,0 0-1,-101-100 9,0-1 3,100 101-12,1 0 82</inkml:trace>
    </iact:actionData>
  </iact:action>
  <iact:action type="add" startTime="56261">
    <iact:property name="dataType"/>
    <iact:actionData xml:id="d4">
      <inkml:trace xmlns:inkml="http://www.w3.org/2003/InkML" xml:id="stk4" contextRef="#ctx0" brushRef="#br0">39566 53481 0,'0'101'245,"0"-1"-235,0 102 11,0-102-11,0 1 1,101 0-2,-101 0 3,100-1 18,-100 1-20,101 0 1,-101 100-2,0-100 1,0 0 11,0-1-1,0 1 21,0 0-1,101-101 63,-1 0-82,-100-101-11,202-100 0,100-102 0,-101-99 1,-100 200-1,100-100 0,101-101 1,0 101-2,0-101 1,0 0 1,-100 101-1,-1 101-1,101-102 3,-101 102-2,-201 100-2,101 1 3,0-1 3,0 0-6,-101 0 22,0 1-11</inkml:trace>
    </iact:actionData>
  </iact:action>
  <iact:action type="add" startTime="61760">
    <iact:property name="dataType"/>
    <iact:actionData xml:id="d5">
      <inkml:trace xmlns:inkml="http://www.w3.org/2003/InkML" xml:id="stk5" contextRef="#ctx0" brushRef="#br0">62118 57812 0,'0'100'93,"100"-100"-52,-100 101-31,101 0 0,0 0 11,-101 100-11,0-100 10,0-1 0,0 1 1,0 0-11,100-101 51,1 0 1,0 0-21,201-101-31,0-402 0,101 100 0,201-101 0,-302 202 1,201-302-1,101-1 0,202-200 1,-303 200-1,-302 303-1,1 201 3,-1-100-3,-100 0 1,-1 100 0,1 0 11,0 0-1,-101 1 21,0-1-10</inkml:trace>
    </iact:actionData>
  </iact:action>
  <iact:action type="add" startTime="64005">
    <iact:property name="dataType"/>
    <iact:actionData xml:id="d6">
      <inkml:trace xmlns:inkml="http://www.w3.org/2003/InkML" xml:id="stk6" contextRef="#ctx0" brushRef="#br0">88092 56603 0,'0'101'174,"0"0"-164,0-1 0,0 102 1,0-102-2,0 1 2,0 0 0,0 0-1,0 201 10,0-101 2,0-100-4,0 0 24,101-101 9,0 0 101,0-101-131,201-302-11,201-403 1,0 403 0,-201-100-3,-100 301 2,-102 1 2,102-101-2,-202 100 1,100 102-1,1-1-1,0 0 1,-101 0 0,201-100 10,-100-101-9,100 100 1,-201 102-4,101-102 3,0 202-1,-101-100 11,100 100-12,-100-101 2,0 0 19</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033837" cy="347662"/>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273675" y="0"/>
            <a:ext cx="4033837" cy="347662"/>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698750" y="520700"/>
            <a:ext cx="3911600" cy="26082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1862" y="3303587"/>
            <a:ext cx="7445375" cy="313055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6605587"/>
            <a:ext cx="4033837" cy="347662"/>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1"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273675" y="6605587"/>
            <a:ext cx="4033837" cy="347662"/>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
        <p:cNvGrpSpPr/>
        <p:nvPr/>
      </p:nvGrpSpPr>
      <p:grpSpPr>
        <a:xfrm>
          <a:off x="0" y="0"/>
          <a:ext cx="0" cy="0"/>
          <a:chOff x="0" y="0"/>
          <a:chExt cx="0" cy="0"/>
        </a:xfrm>
      </p:grpSpPr>
      <p:sp>
        <p:nvSpPr>
          <p:cNvPr id="12" name="Google Shape;12;p1:notes"/>
          <p:cNvSpPr txBox="1">
            <a:spLocks noGrp="1"/>
          </p:cNvSpPr>
          <p:nvPr>
            <p:ph type="body" idx="1"/>
          </p:nvPr>
        </p:nvSpPr>
        <p:spPr>
          <a:xfrm>
            <a:off x="931862" y="3303587"/>
            <a:ext cx="7445375" cy="313055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 name="Google Shape;13;p1:notes"/>
          <p:cNvSpPr>
            <a:spLocks noGrp="1" noRot="1" noChangeAspect="1"/>
          </p:cNvSpPr>
          <p:nvPr>
            <p:ph type="sldImg" idx="2"/>
          </p:nvPr>
        </p:nvSpPr>
        <p:spPr>
          <a:xfrm>
            <a:off x="2698750" y="520700"/>
            <a:ext cx="3911600" cy="2608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74e1e22698_0_51:notes"/>
          <p:cNvSpPr txBox="1">
            <a:spLocks noGrp="1"/>
          </p:cNvSpPr>
          <p:nvPr>
            <p:ph type="body" idx="1"/>
          </p:nvPr>
        </p:nvSpPr>
        <p:spPr>
          <a:xfrm>
            <a:off x="931862" y="3303587"/>
            <a:ext cx="7445400" cy="3130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 name="Google Shape;37;g74e1e22698_0_51:notes"/>
          <p:cNvSpPr>
            <a:spLocks noGrp="1" noRot="1" noChangeAspect="1"/>
          </p:cNvSpPr>
          <p:nvPr>
            <p:ph type="sldImg" idx="2"/>
          </p:nvPr>
        </p:nvSpPr>
        <p:spPr>
          <a:xfrm>
            <a:off x="2698750" y="520700"/>
            <a:ext cx="3911600" cy="2608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840cbf64c0_0_53:notes"/>
          <p:cNvSpPr txBox="1">
            <a:spLocks noGrp="1"/>
          </p:cNvSpPr>
          <p:nvPr>
            <p:ph type="body" idx="1"/>
          </p:nvPr>
        </p:nvSpPr>
        <p:spPr>
          <a:xfrm>
            <a:off x="931862" y="3303587"/>
            <a:ext cx="7445400" cy="3130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5" name="Google Shape;55;g840cbf64c0_0_53:notes"/>
          <p:cNvSpPr>
            <a:spLocks noGrp="1" noRot="1" noChangeAspect="1"/>
          </p:cNvSpPr>
          <p:nvPr>
            <p:ph type="sldImg" idx="2"/>
          </p:nvPr>
        </p:nvSpPr>
        <p:spPr>
          <a:xfrm>
            <a:off x="2698750" y="520700"/>
            <a:ext cx="3911600" cy="2608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840cbf64c0_0_90:notes"/>
          <p:cNvSpPr txBox="1">
            <a:spLocks noGrp="1"/>
          </p:cNvSpPr>
          <p:nvPr>
            <p:ph type="body" idx="1"/>
          </p:nvPr>
        </p:nvSpPr>
        <p:spPr>
          <a:xfrm>
            <a:off x="931862" y="3303587"/>
            <a:ext cx="7445400" cy="3130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4" name="Google Shape;84;g840cbf64c0_0_90:notes"/>
          <p:cNvSpPr>
            <a:spLocks noGrp="1" noRot="1" noChangeAspect="1"/>
          </p:cNvSpPr>
          <p:nvPr>
            <p:ph type="sldImg" idx="2"/>
          </p:nvPr>
        </p:nvSpPr>
        <p:spPr>
          <a:xfrm>
            <a:off x="2698750" y="520700"/>
            <a:ext cx="3911600" cy="26082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audio" Target="../media/media3.m4a"/><Relationship Id="rId16" Type="http://schemas.microsoft.com/office/2011/relationships/inkAction" Target="../ink/inkAction1.xml"/><Relationship Id="rId1" Type="http://schemas.microsoft.com/office/2007/relationships/media" Target="../media/media3.m4a"/><Relationship Id="rId6" Type="http://schemas.openxmlformats.org/officeDocument/2006/relationships/image" Target="../media/image2.jpg"/><Relationship Id="rId11" Type="http://schemas.openxmlformats.org/officeDocument/2006/relationships/image" Target="../media/image13.png"/><Relationship Id="rId5" Type="http://schemas.openxmlformats.org/officeDocument/2006/relationships/image" Target="../media/image1.png"/><Relationship Id="rId1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jp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sp>
        <p:nvSpPr>
          <p:cNvPr id="15" name="Google Shape;15;p3"/>
          <p:cNvSpPr txBox="1"/>
          <p:nvPr/>
        </p:nvSpPr>
        <p:spPr>
          <a:xfrm>
            <a:off x="9799637" y="149225"/>
            <a:ext cx="24291924" cy="2940050"/>
          </a:xfrm>
          <a:prstGeom prst="rect">
            <a:avLst/>
          </a:prstGeom>
          <a:no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99"/>
              </a:buClr>
              <a:buSzPts val="6000"/>
              <a:buFont typeface="Times New Roman"/>
              <a:buNone/>
            </a:pPr>
            <a:r>
              <a:rPr lang="en-US" sz="6000" b="1" i="0" u="none" strike="noStrike" cap="none">
                <a:solidFill>
                  <a:srgbClr val="000099"/>
                </a:solidFill>
                <a:latin typeface="Times New Roman"/>
                <a:ea typeface="Times New Roman"/>
                <a:cs typeface="Times New Roman"/>
                <a:sym typeface="Times New Roman"/>
              </a:rPr>
              <a:t>Spring 2020 ECGR 4241: Senior Design I</a:t>
            </a:r>
            <a:endParaRPr/>
          </a:p>
          <a:p>
            <a:pPr marL="0" marR="0" lvl="0" indent="0" algn="ctr" rtl="0">
              <a:lnSpc>
                <a:spcPct val="100000"/>
              </a:lnSpc>
              <a:spcBef>
                <a:spcPts val="0"/>
              </a:spcBef>
              <a:spcAft>
                <a:spcPts val="0"/>
              </a:spcAft>
              <a:buClr>
                <a:srgbClr val="006000"/>
              </a:buClr>
              <a:buSzPts val="6000"/>
              <a:buFont typeface="Times New Roman"/>
              <a:buNone/>
            </a:pPr>
            <a:r>
              <a:rPr lang="en-US" sz="6000" b="1">
                <a:solidFill>
                  <a:srgbClr val="006000"/>
                </a:solidFill>
                <a:latin typeface="Times New Roman"/>
                <a:ea typeface="Times New Roman"/>
                <a:cs typeface="Times New Roman"/>
                <a:sym typeface="Times New Roman"/>
              </a:rPr>
              <a:t>Brunswick Nuclear Plant Battery Calculations</a:t>
            </a:r>
            <a:endParaRPr/>
          </a:p>
          <a:p>
            <a:pPr marL="0" marR="0" lvl="0" indent="0" algn="l" rtl="0">
              <a:lnSpc>
                <a:spcPct val="100000"/>
              </a:lnSpc>
              <a:spcBef>
                <a:spcPts val="0"/>
              </a:spcBef>
              <a:spcAft>
                <a:spcPts val="0"/>
              </a:spcAft>
              <a:buNone/>
            </a:pPr>
            <a:endParaRPr sz="6000" b="1" i="0" u="none">
              <a:solidFill>
                <a:srgbClr val="006000"/>
              </a:solidFill>
              <a:latin typeface="Times New Roman"/>
              <a:ea typeface="Times New Roman"/>
              <a:cs typeface="Times New Roman"/>
              <a:sym typeface="Times New Roman"/>
            </a:endParaRPr>
          </a:p>
        </p:txBody>
      </p:sp>
      <p:sp>
        <p:nvSpPr>
          <p:cNvPr id="16" name="Google Shape;16;p3"/>
          <p:cNvSpPr txBox="1"/>
          <p:nvPr/>
        </p:nvSpPr>
        <p:spPr>
          <a:xfrm>
            <a:off x="35023425" y="3427412"/>
            <a:ext cx="7580312" cy="1477962"/>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Supporters : Brandon France</a:t>
            </a:r>
            <a:endParaRPr/>
          </a:p>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                   Hever Rendon</a:t>
            </a:r>
            <a:endParaRPr/>
          </a:p>
        </p:txBody>
      </p:sp>
      <p:sp>
        <p:nvSpPr>
          <p:cNvPr id="17" name="Google Shape;17;p3"/>
          <p:cNvSpPr txBox="1"/>
          <p:nvPr/>
        </p:nvSpPr>
        <p:spPr>
          <a:xfrm>
            <a:off x="1433563" y="5188463"/>
            <a:ext cx="8885100" cy="9381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99"/>
              </a:buClr>
              <a:buSzPts val="5500"/>
              <a:buFont typeface="Times New Roman"/>
              <a:buNone/>
            </a:pPr>
            <a:r>
              <a:rPr lang="en-US" sz="6000" b="1" i="0" u="sng">
                <a:solidFill>
                  <a:srgbClr val="000099"/>
                </a:solidFill>
                <a:latin typeface="Times New Roman"/>
                <a:ea typeface="Times New Roman"/>
                <a:cs typeface="Times New Roman"/>
                <a:sym typeface="Times New Roman"/>
              </a:rPr>
              <a:t>Objectives</a:t>
            </a:r>
            <a:r>
              <a:rPr lang="en-US" sz="6000" b="1" i="0" u="none">
                <a:solidFill>
                  <a:srgbClr val="000099"/>
                </a:solidFill>
                <a:latin typeface="Times New Roman"/>
                <a:ea typeface="Times New Roman"/>
                <a:cs typeface="Times New Roman"/>
                <a:sym typeface="Times New Roman"/>
              </a:rPr>
              <a:t>  </a:t>
            </a:r>
            <a:endParaRPr sz="6000"/>
          </a:p>
        </p:txBody>
      </p:sp>
      <p:sp>
        <p:nvSpPr>
          <p:cNvPr id="18" name="Google Shape;18;p3"/>
          <p:cNvSpPr txBox="1"/>
          <p:nvPr/>
        </p:nvSpPr>
        <p:spPr>
          <a:xfrm>
            <a:off x="966000" y="6388163"/>
            <a:ext cx="10504500" cy="9688200"/>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chemeClr val="dk1"/>
              </a:buClr>
              <a:buSzPts val="3600"/>
              <a:buFont typeface="Times New Roman"/>
              <a:buNone/>
            </a:pPr>
            <a:r>
              <a:rPr lang="en-US" sz="5000" b="0" i="0" u="none">
                <a:solidFill>
                  <a:schemeClr val="dk1"/>
                </a:solidFill>
                <a:latin typeface="Times New Roman"/>
                <a:ea typeface="Times New Roman"/>
                <a:cs typeface="Times New Roman"/>
                <a:sym typeface="Times New Roman"/>
              </a:rPr>
              <a:t>The objective was to create a procedure for updating an old nuclear battery calculation system to a more </a:t>
            </a:r>
            <a:r>
              <a:rPr lang="en-US" sz="5000">
                <a:solidFill>
                  <a:schemeClr val="dk1"/>
                </a:solidFill>
                <a:latin typeface="Times New Roman"/>
                <a:ea typeface="Times New Roman"/>
                <a:cs typeface="Times New Roman"/>
                <a:sym typeface="Times New Roman"/>
              </a:rPr>
              <a:t>state of the art</a:t>
            </a:r>
            <a:r>
              <a:rPr lang="en-US" sz="5000" b="0" i="0" u="none">
                <a:solidFill>
                  <a:schemeClr val="dk1"/>
                </a:solidFill>
                <a:latin typeface="Times New Roman"/>
                <a:ea typeface="Times New Roman"/>
                <a:cs typeface="Times New Roman"/>
                <a:sym typeface="Times New Roman"/>
              </a:rPr>
              <a:t> s</a:t>
            </a:r>
            <a:r>
              <a:rPr lang="en-US" sz="5000">
                <a:solidFill>
                  <a:schemeClr val="dk1"/>
                </a:solidFill>
                <a:latin typeface="Times New Roman"/>
                <a:ea typeface="Times New Roman"/>
                <a:cs typeface="Times New Roman"/>
                <a:sym typeface="Times New Roman"/>
              </a:rPr>
              <a:t>oftware</a:t>
            </a:r>
            <a:r>
              <a:rPr lang="en-US" sz="5000" b="0" i="0" u="none">
                <a:solidFill>
                  <a:schemeClr val="dk1"/>
                </a:solidFill>
                <a:latin typeface="Times New Roman"/>
                <a:ea typeface="Times New Roman"/>
                <a:cs typeface="Times New Roman"/>
                <a:sym typeface="Times New Roman"/>
              </a:rPr>
              <a:t>, ETAP. </a:t>
            </a:r>
            <a:r>
              <a:rPr lang="en-US" sz="5000">
                <a:solidFill>
                  <a:schemeClr val="dk1"/>
                </a:solidFill>
                <a:latin typeface="Times New Roman"/>
                <a:ea typeface="Times New Roman"/>
                <a:cs typeface="Times New Roman"/>
                <a:sym typeface="Times New Roman"/>
              </a:rPr>
              <a:t>This</a:t>
            </a:r>
            <a:r>
              <a:rPr lang="en-US" sz="5000" b="0" i="0" u="none">
                <a:solidFill>
                  <a:schemeClr val="dk1"/>
                </a:solidFill>
                <a:latin typeface="Times New Roman"/>
                <a:ea typeface="Times New Roman"/>
                <a:cs typeface="Times New Roman"/>
                <a:sym typeface="Times New Roman"/>
              </a:rPr>
              <a:t> is a platform for the design, simulation, operation, and automation of generation, distribution, and industrial power systems. One of the methods of verification was to have an exact replica of data that mimics the old data set. This new procedure will be used in future conversions and calculations pertaining to systems that are supported by the batteries at the power plant.</a:t>
            </a:r>
            <a:endParaRPr sz="5000"/>
          </a:p>
          <a:p>
            <a:pPr marL="0" marR="0" lvl="0" indent="0" algn="l" rtl="0">
              <a:lnSpc>
                <a:spcPct val="100000"/>
              </a:lnSpc>
              <a:spcBef>
                <a:spcPts val="0"/>
              </a:spcBef>
              <a:spcAft>
                <a:spcPts val="0"/>
              </a:spcAft>
              <a:buClr>
                <a:schemeClr val="dk1"/>
              </a:buClr>
              <a:buSzPts val="3600"/>
              <a:buFont typeface="Arial"/>
              <a:buNone/>
            </a:pPr>
            <a:br>
              <a:rPr lang="en-US" sz="3600" b="1" i="0" u="none">
                <a:solidFill>
                  <a:schemeClr val="dk1"/>
                </a:solidFill>
                <a:latin typeface="Arial"/>
                <a:ea typeface="Arial"/>
                <a:cs typeface="Arial"/>
                <a:sym typeface="Arial"/>
              </a:rPr>
            </a:br>
            <a:endParaRPr/>
          </a:p>
        </p:txBody>
      </p:sp>
      <p:sp>
        <p:nvSpPr>
          <p:cNvPr id="19" name="Google Shape;19;p3"/>
          <p:cNvSpPr txBox="1"/>
          <p:nvPr/>
        </p:nvSpPr>
        <p:spPr>
          <a:xfrm>
            <a:off x="1410475" y="17028750"/>
            <a:ext cx="8931300" cy="9381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99"/>
              </a:buClr>
              <a:buSzPts val="5500"/>
              <a:buFont typeface="Times New Roman"/>
              <a:buNone/>
            </a:pPr>
            <a:r>
              <a:rPr lang="en-US" sz="6000" b="1" i="0" u="sng">
                <a:solidFill>
                  <a:srgbClr val="000099"/>
                </a:solidFill>
                <a:latin typeface="Times New Roman"/>
                <a:ea typeface="Times New Roman"/>
                <a:cs typeface="Times New Roman"/>
                <a:sym typeface="Times New Roman"/>
              </a:rPr>
              <a:t>Tasks</a:t>
            </a:r>
            <a:r>
              <a:rPr lang="en-US" sz="6000" b="0" i="0" u="none">
                <a:solidFill>
                  <a:srgbClr val="000099"/>
                </a:solidFill>
                <a:latin typeface="Times New Roman"/>
                <a:ea typeface="Times New Roman"/>
                <a:cs typeface="Times New Roman"/>
                <a:sym typeface="Times New Roman"/>
              </a:rPr>
              <a:t> </a:t>
            </a:r>
            <a:endParaRPr sz="6000"/>
          </a:p>
        </p:txBody>
      </p:sp>
      <p:sp>
        <p:nvSpPr>
          <p:cNvPr id="20" name="Google Shape;20;p3"/>
          <p:cNvSpPr txBox="1"/>
          <p:nvPr/>
        </p:nvSpPr>
        <p:spPr>
          <a:xfrm>
            <a:off x="1038025" y="23150550"/>
            <a:ext cx="9676200" cy="5905800"/>
          </a:xfrm>
          <a:prstGeom prst="rect">
            <a:avLst/>
          </a:prstGeom>
          <a:noFill/>
          <a:ln>
            <a:noFill/>
          </a:ln>
        </p:spPr>
        <p:txBody>
          <a:bodyPr spcFirstLastPara="1" wrap="square" lIns="91400" tIns="45700" rIns="91400" bIns="45700" anchor="t" anchorCtr="0">
            <a:noAutofit/>
          </a:bodyPr>
          <a:lstStyle/>
          <a:p>
            <a:pPr marL="457200" lvl="0" indent="-533400" algn="l" rtl="0">
              <a:spcBef>
                <a:spcPts val="0"/>
              </a:spcBef>
              <a:spcAft>
                <a:spcPts val="0"/>
              </a:spcAft>
              <a:buSzPts val="4800"/>
              <a:buFont typeface="Times New Roman"/>
              <a:buChar char="•"/>
            </a:pPr>
            <a:r>
              <a:rPr lang="en-US" sz="4800">
                <a:latin typeface="Times New Roman"/>
                <a:ea typeface="Times New Roman"/>
                <a:cs typeface="Times New Roman"/>
                <a:sym typeface="Times New Roman"/>
              </a:rPr>
              <a:t>Converting the Brunswick Direct Current (DC) evaluations from obsolete software (e.g. Network program &amp;amp; DCPro) to the industry preferred software, Electrical Transient and Analysis Program (ETAP). </a:t>
            </a:r>
            <a:endParaRPr sz="4800">
              <a:latin typeface="Times New Roman"/>
              <a:ea typeface="Times New Roman"/>
              <a:cs typeface="Times New Roman"/>
              <a:sym typeface="Times New Roman"/>
            </a:endParaRPr>
          </a:p>
        </p:txBody>
      </p:sp>
      <p:sp>
        <p:nvSpPr>
          <p:cNvPr id="21" name="Google Shape;21;p3"/>
          <p:cNvSpPr txBox="1"/>
          <p:nvPr/>
        </p:nvSpPr>
        <p:spPr>
          <a:xfrm>
            <a:off x="886348" y="21770763"/>
            <a:ext cx="10663800" cy="9381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99"/>
              </a:buClr>
              <a:buSzPts val="5500"/>
              <a:buFont typeface="Times New Roman"/>
              <a:buNone/>
            </a:pPr>
            <a:r>
              <a:rPr lang="en-US" sz="6000" b="1" i="0" u="sng">
                <a:solidFill>
                  <a:srgbClr val="000099"/>
                </a:solidFill>
                <a:latin typeface="Times New Roman"/>
                <a:ea typeface="Times New Roman"/>
                <a:cs typeface="Times New Roman"/>
                <a:sym typeface="Times New Roman"/>
              </a:rPr>
              <a:t>Project Design Requirements</a:t>
            </a:r>
            <a:endParaRPr sz="6000"/>
          </a:p>
        </p:txBody>
      </p:sp>
      <p:sp>
        <p:nvSpPr>
          <p:cNvPr id="22" name="Google Shape;22;p3"/>
          <p:cNvSpPr txBox="1"/>
          <p:nvPr/>
        </p:nvSpPr>
        <p:spPr>
          <a:xfrm>
            <a:off x="33787725" y="5217875"/>
            <a:ext cx="9350400" cy="9399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99"/>
              </a:buClr>
              <a:buSzPts val="5500"/>
              <a:buFont typeface="Times New Roman"/>
              <a:buNone/>
            </a:pPr>
            <a:r>
              <a:rPr lang="en-US" sz="6000" b="1" i="0" u="sng">
                <a:solidFill>
                  <a:srgbClr val="000099"/>
                </a:solidFill>
                <a:latin typeface="Times New Roman"/>
                <a:ea typeface="Times New Roman"/>
                <a:cs typeface="Times New Roman"/>
                <a:sym typeface="Times New Roman"/>
              </a:rPr>
              <a:t>Project Design</a:t>
            </a:r>
            <a:r>
              <a:rPr lang="en-US" sz="6000" b="1" u="sng">
                <a:solidFill>
                  <a:srgbClr val="000099"/>
                </a:solidFill>
                <a:latin typeface="Times New Roman"/>
                <a:ea typeface="Times New Roman"/>
                <a:cs typeface="Times New Roman"/>
                <a:sym typeface="Times New Roman"/>
              </a:rPr>
              <a:t> Elements</a:t>
            </a:r>
            <a:endParaRPr sz="6000"/>
          </a:p>
        </p:txBody>
      </p:sp>
      <p:sp>
        <p:nvSpPr>
          <p:cNvPr id="23" name="Google Shape;23;p3"/>
          <p:cNvSpPr txBox="1"/>
          <p:nvPr/>
        </p:nvSpPr>
        <p:spPr>
          <a:xfrm>
            <a:off x="33975475" y="5681326"/>
            <a:ext cx="9676200" cy="6879900"/>
          </a:xfrm>
          <a:prstGeom prst="rect">
            <a:avLst/>
          </a:prstGeom>
          <a:noFill/>
          <a:ln>
            <a:noFill/>
          </a:ln>
        </p:spPr>
        <p:txBody>
          <a:bodyPr spcFirstLastPara="1" wrap="square" lIns="91400" tIns="45700" rIns="91400" bIns="45700" anchor="t" anchorCtr="0">
            <a:noAutofit/>
          </a:bodyPr>
          <a:lstStyle/>
          <a:p>
            <a:pPr marL="0" lvl="0" indent="0" algn="l" rtl="0">
              <a:spcBef>
                <a:spcPts val="0"/>
              </a:spcBef>
              <a:spcAft>
                <a:spcPts val="0"/>
              </a:spcAft>
              <a:buNone/>
            </a:pPr>
            <a:endParaRPr sz="4800">
              <a:latin typeface="Times New Roman"/>
              <a:ea typeface="Times New Roman"/>
              <a:cs typeface="Times New Roman"/>
              <a:sym typeface="Times New Roman"/>
            </a:endParaRPr>
          </a:p>
          <a:p>
            <a:pPr marL="914400" lvl="1" indent="-533400" algn="l" rtl="0">
              <a:spcBef>
                <a:spcPts val="0"/>
              </a:spcBef>
              <a:spcAft>
                <a:spcPts val="0"/>
              </a:spcAft>
              <a:buSzPts val="4800"/>
              <a:buFont typeface="Times New Roman"/>
              <a:buChar char="–"/>
            </a:pPr>
            <a:r>
              <a:rPr lang="en-US" sz="4800">
                <a:latin typeface="Times New Roman"/>
                <a:ea typeface="Times New Roman"/>
                <a:cs typeface="Times New Roman"/>
                <a:sym typeface="Times New Roman"/>
              </a:rPr>
              <a:t>Efficient and effective method to approach doing all future conversions accurately.</a:t>
            </a:r>
            <a:endParaRPr sz="4800">
              <a:latin typeface="Times New Roman"/>
              <a:ea typeface="Times New Roman"/>
              <a:cs typeface="Times New Roman"/>
              <a:sym typeface="Times New Roman"/>
            </a:endParaRPr>
          </a:p>
          <a:p>
            <a:pPr marL="914400" lvl="1" indent="-533400" algn="l" rtl="0">
              <a:spcBef>
                <a:spcPts val="0"/>
              </a:spcBef>
              <a:spcAft>
                <a:spcPts val="0"/>
              </a:spcAft>
              <a:buSzPts val="4800"/>
              <a:buFont typeface="Times New Roman"/>
              <a:buChar char="–"/>
            </a:pPr>
            <a:r>
              <a:rPr lang="en-US" sz="4800">
                <a:latin typeface="Times New Roman"/>
                <a:ea typeface="Times New Roman"/>
                <a:cs typeface="Times New Roman"/>
                <a:sym typeface="Times New Roman"/>
              </a:rPr>
              <a:t>Develop and document time-saving and quality-controlled methods </a:t>
            </a:r>
            <a:endParaRPr sz="4800">
              <a:latin typeface="Times New Roman"/>
              <a:ea typeface="Times New Roman"/>
              <a:cs typeface="Times New Roman"/>
              <a:sym typeface="Times New Roman"/>
            </a:endParaRPr>
          </a:p>
          <a:p>
            <a:pPr marL="914400" lvl="1" indent="-533400" algn="l" rtl="0">
              <a:spcBef>
                <a:spcPts val="0"/>
              </a:spcBef>
              <a:spcAft>
                <a:spcPts val="0"/>
              </a:spcAft>
              <a:buSzPts val="4800"/>
              <a:buFont typeface="Times New Roman"/>
              <a:buChar char="–"/>
            </a:pPr>
            <a:r>
              <a:rPr lang="en-US" sz="4800">
                <a:latin typeface="Times New Roman"/>
                <a:ea typeface="Times New Roman"/>
                <a:cs typeface="Times New Roman"/>
                <a:sym typeface="Times New Roman"/>
              </a:rPr>
              <a:t>Compare results to the old calculations  from obsolete software (e.g. Network program &amp;amp; DCPro)</a:t>
            </a:r>
            <a:endParaRPr sz="4800">
              <a:latin typeface="Times New Roman"/>
              <a:ea typeface="Times New Roman"/>
              <a:cs typeface="Times New Roman"/>
              <a:sym typeface="Times New Roman"/>
            </a:endParaRPr>
          </a:p>
        </p:txBody>
      </p:sp>
      <p:cxnSp>
        <p:nvCxnSpPr>
          <p:cNvPr id="24" name="Google Shape;24;p3"/>
          <p:cNvCxnSpPr/>
          <p:nvPr/>
        </p:nvCxnSpPr>
        <p:spPr>
          <a:xfrm>
            <a:off x="1155875" y="4926875"/>
            <a:ext cx="42717900" cy="0"/>
          </a:xfrm>
          <a:prstGeom prst="straightConnector1">
            <a:avLst/>
          </a:prstGeom>
          <a:noFill/>
          <a:ln w="9525" cap="flat" cmpd="sng">
            <a:solidFill>
              <a:srgbClr val="000099"/>
            </a:solidFill>
            <a:prstDash val="solid"/>
            <a:miter lim="800000"/>
            <a:headEnd type="none" w="med" len="med"/>
            <a:tailEnd type="none" w="med" len="med"/>
          </a:ln>
        </p:spPr>
      </p:cxnSp>
      <p:pic>
        <p:nvPicPr>
          <p:cNvPr id="25" name="Google Shape;25;p3"/>
          <p:cNvPicPr preferRelativeResize="0"/>
          <p:nvPr/>
        </p:nvPicPr>
        <p:blipFill rotWithShape="1">
          <a:blip r:embed="rId5">
            <a:alphaModFix/>
          </a:blip>
          <a:srcRect t="20779" b="28093"/>
          <a:stretch/>
        </p:blipFill>
        <p:spPr>
          <a:xfrm>
            <a:off x="36179125" y="134937"/>
            <a:ext cx="6200775" cy="3454400"/>
          </a:xfrm>
          <a:prstGeom prst="rect">
            <a:avLst/>
          </a:prstGeom>
          <a:noFill/>
          <a:ln>
            <a:noFill/>
          </a:ln>
        </p:spPr>
      </p:pic>
      <p:sp>
        <p:nvSpPr>
          <p:cNvPr id="26" name="Google Shape;26;p3"/>
          <p:cNvSpPr txBox="1"/>
          <p:nvPr/>
        </p:nvSpPr>
        <p:spPr>
          <a:xfrm>
            <a:off x="978214" y="18290675"/>
            <a:ext cx="9894000" cy="3038400"/>
          </a:xfrm>
          <a:prstGeom prst="rect">
            <a:avLst/>
          </a:prstGeom>
          <a:noFill/>
          <a:ln>
            <a:noFill/>
          </a:ln>
        </p:spPr>
        <p:txBody>
          <a:bodyPr spcFirstLastPara="1" wrap="square" lIns="91400" tIns="45700" rIns="91400" bIns="45700" anchor="t" anchorCtr="0">
            <a:noAutofit/>
          </a:bodyPr>
          <a:lstStyle/>
          <a:p>
            <a:pPr marL="341312" marR="0" lvl="0" indent="-423862" algn="l" rtl="0">
              <a:lnSpc>
                <a:spcPct val="100000"/>
              </a:lnSpc>
              <a:spcBef>
                <a:spcPts val="0"/>
              </a:spcBef>
              <a:spcAft>
                <a:spcPts val="0"/>
              </a:spcAft>
              <a:buClr>
                <a:schemeClr val="dk1"/>
              </a:buClr>
              <a:buSzPts val="4800"/>
              <a:buFont typeface="Times New Roman"/>
              <a:buChar char="•"/>
            </a:pPr>
            <a:r>
              <a:rPr lang="en-US" sz="4800" b="0" i="0" u="none">
                <a:solidFill>
                  <a:schemeClr val="dk1"/>
                </a:solidFill>
                <a:latin typeface="Times New Roman"/>
                <a:ea typeface="Times New Roman"/>
                <a:cs typeface="Times New Roman"/>
                <a:sym typeface="Times New Roman"/>
              </a:rPr>
              <a:t>Convert Raw Data (from Network program) into Structured Data</a:t>
            </a:r>
            <a:endParaRPr sz="4800"/>
          </a:p>
          <a:p>
            <a:pPr marL="341312" marR="0" lvl="0" indent="-423862" algn="l" rtl="0">
              <a:lnSpc>
                <a:spcPct val="100000"/>
              </a:lnSpc>
              <a:spcBef>
                <a:spcPts val="700"/>
              </a:spcBef>
              <a:spcAft>
                <a:spcPts val="0"/>
              </a:spcAft>
              <a:buClr>
                <a:schemeClr val="dk1"/>
              </a:buClr>
              <a:buSzPts val="4800"/>
              <a:buFont typeface="Times New Roman"/>
              <a:buChar char="•"/>
            </a:pPr>
            <a:r>
              <a:rPr lang="en-US" sz="4800" b="0" i="0" u="none">
                <a:solidFill>
                  <a:schemeClr val="dk1"/>
                </a:solidFill>
                <a:latin typeface="Times New Roman"/>
                <a:ea typeface="Times New Roman"/>
                <a:cs typeface="Times New Roman"/>
                <a:sym typeface="Times New Roman"/>
              </a:rPr>
              <a:t>Build ETAP Libraries </a:t>
            </a:r>
            <a:endParaRPr sz="4800"/>
          </a:p>
          <a:p>
            <a:pPr marL="341312" marR="0" lvl="0" indent="-423862" algn="l" rtl="0">
              <a:lnSpc>
                <a:spcPct val="100000"/>
              </a:lnSpc>
              <a:spcBef>
                <a:spcPts val="700"/>
              </a:spcBef>
              <a:spcAft>
                <a:spcPts val="0"/>
              </a:spcAft>
              <a:buClr>
                <a:schemeClr val="dk1"/>
              </a:buClr>
              <a:buSzPts val="4800"/>
              <a:buFont typeface="Times New Roman"/>
              <a:buChar char="•"/>
            </a:pPr>
            <a:r>
              <a:rPr lang="en-US" sz="4800" b="0" i="0" u="none">
                <a:solidFill>
                  <a:schemeClr val="dk1"/>
                </a:solidFill>
                <a:latin typeface="Times New Roman"/>
                <a:ea typeface="Times New Roman"/>
                <a:cs typeface="Times New Roman"/>
                <a:sym typeface="Times New Roman"/>
              </a:rPr>
              <a:t>Build ETAP CSDs</a:t>
            </a:r>
            <a:endParaRPr sz="4800"/>
          </a:p>
        </p:txBody>
      </p:sp>
      <p:pic>
        <p:nvPicPr>
          <p:cNvPr id="27" name="Google Shape;27;p3"/>
          <p:cNvPicPr preferRelativeResize="0"/>
          <p:nvPr/>
        </p:nvPicPr>
        <p:blipFill rotWithShape="1">
          <a:blip r:embed="rId6">
            <a:alphaModFix/>
          </a:blip>
          <a:srcRect/>
          <a:stretch/>
        </p:blipFill>
        <p:spPr>
          <a:xfrm>
            <a:off x="3178175" y="41275"/>
            <a:ext cx="6080125" cy="3267075"/>
          </a:xfrm>
          <a:prstGeom prst="rect">
            <a:avLst/>
          </a:prstGeom>
          <a:noFill/>
          <a:ln>
            <a:noFill/>
          </a:ln>
        </p:spPr>
      </p:pic>
      <p:sp>
        <p:nvSpPr>
          <p:cNvPr id="28" name="Google Shape;28;p3"/>
          <p:cNvSpPr txBox="1"/>
          <p:nvPr/>
        </p:nvSpPr>
        <p:spPr>
          <a:xfrm>
            <a:off x="11887200" y="2479675"/>
            <a:ext cx="21366300" cy="21702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Students: Thomas Waller (twaller6@uncc.edu), David Nijimbere (dnijimbe@uncc.edu),</a:t>
            </a:r>
            <a:endParaRPr/>
          </a:p>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Mateo Morillo (mmorillo@uncc.edu), Evan Moore(emoore83@uncc.edu)</a:t>
            </a:r>
            <a:endParaRPr/>
          </a:p>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 Island Mai (imai@uncc.edu)</a:t>
            </a:r>
            <a:endParaRPr/>
          </a:p>
        </p:txBody>
      </p:sp>
      <p:sp>
        <p:nvSpPr>
          <p:cNvPr id="29" name="Google Shape;29;p3"/>
          <p:cNvSpPr txBox="1"/>
          <p:nvPr/>
        </p:nvSpPr>
        <p:spPr>
          <a:xfrm>
            <a:off x="-1436687" y="3322637"/>
            <a:ext cx="14625600" cy="14781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Mentors : Mrs. Nabila (Nan) BouSaba</a:t>
            </a:r>
            <a:endParaRPr/>
          </a:p>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        Dr. Badrul Chowdhury </a:t>
            </a:r>
            <a:endParaRPr/>
          </a:p>
        </p:txBody>
      </p:sp>
      <p:sp>
        <p:nvSpPr>
          <p:cNvPr id="30" name="Google Shape;30;p3"/>
          <p:cNvSpPr txBox="1"/>
          <p:nvPr/>
        </p:nvSpPr>
        <p:spPr>
          <a:xfrm>
            <a:off x="11887350" y="26056350"/>
            <a:ext cx="209316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a:solidFill>
                  <a:schemeClr val="dk1"/>
                </a:solidFill>
                <a:latin typeface="Times New Roman"/>
                <a:ea typeface="Times New Roman"/>
                <a:cs typeface="Times New Roman"/>
                <a:sym typeface="Times New Roman"/>
              </a:rPr>
              <a:t>Figure 1: The Brunswick nuclear power plant, named for Brunswick County, North Carolina, covers 1,200 acres at 20 feet above sea level about 5 miles from the Atlantic Ocean. The site is adjacent to the town of Southport, North Carolina, and to wetlands and woodlands, and was opened in 1975. </a:t>
            </a:r>
            <a:endParaRPr sz="480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sz="4800">
              <a:solidFill>
                <a:srgbClr val="4D5156"/>
              </a:solidFill>
              <a:highlight>
                <a:srgbClr val="FFFFFF"/>
              </a:highlight>
              <a:latin typeface="Times New Roman"/>
              <a:ea typeface="Times New Roman"/>
              <a:cs typeface="Times New Roman"/>
              <a:sym typeface="Times New Roman"/>
            </a:endParaRPr>
          </a:p>
        </p:txBody>
      </p:sp>
      <p:sp>
        <p:nvSpPr>
          <p:cNvPr id="31" name="Google Shape;31;p3"/>
          <p:cNvSpPr txBox="1"/>
          <p:nvPr/>
        </p:nvSpPr>
        <p:spPr>
          <a:xfrm>
            <a:off x="33806775" y="15153300"/>
            <a:ext cx="9312300" cy="9381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99"/>
              </a:buClr>
              <a:buSzPts val="5500"/>
              <a:buFont typeface="Times New Roman"/>
              <a:buNone/>
            </a:pPr>
            <a:r>
              <a:rPr lang="en-US" sz="6000" b="1" i="0" u="sng">
                <a:solidFill>
                  <a:srgbClr val="000099"/>
                </a:solidFill>
                <a:latin typeface="Times New Roman"/>
                <a:ea typeface="Times New Roman"/>
                <a:cs typeface="Times New Roman"/>
                <a:sym typeface="Times New Roman"/>
              </a:rPr>
              <a:t>Work completed this term </a:t>
            </a:r>
            <a:endParaRPr sz="6000"/>
          </a:p>
        </p:txBody>
      </p:sp>
      <p:sp>
        <p:nvSpPr>
          <p:cNvPr id="32" name="Google Shape;32;p3"/>
          <p:cNvSpPr txBox="1"/>
          <p:nvPr/>
        </p:nvSpPr>
        <p:spPr>
          <a:xfrm>
            <a:off x="34157425" y="16307240"/>
            <a:ext cx="9312300" cy="8220000"/>
          </a:xfrm>
          <a:prstGeom prst="rect">
            <a:avLst/>
          </a:prstGeom>
          <a:noFill/>
          <a:ln>
            <a:noFill/>
          </a:ln>
        </p:spPr>
        <p:txBody>
          <a:bodyPr spcFirstLastPara="1" wrap="square" lIns="91400" tIns="45700" rIns="91400" bIns="45700" anchor="t" anchorCtr="0">
            <a:noAutofit/>
          </a:bodyPr>
          <a:lstStyle/>
          <a:p>
            <a:pPr marL="341312" marR="0" lvl="0" indent="-423862" algn="l" rtl="0">
              <a:lnSpc>
                <a:spcPct val="100000"/>
              </a:lnSpc>
              <a:spcBef>
                <a:spcPts val="0"/>
              </a:spcBef>
              <a:spcAft>
                <a:spcPts val="0"/>
              </a:spcAft>
              <a:buClr>
                <a:schemeClr val="dk1"/>
              </a:buClr>
              <a:buSzPts val="4800"/>
              <a:buFont typeface="Arial"/>
              <a:buChar char="•"/>
            </a:pPr>
            <a:r>
              <a:rPr lang="en-US" sz="4800" b="0" i="0" u="none">
                <a:solidFill>
                  <a:schemeClr val="dk1"/>
                </a:solidFill>
                <a:latin typeface="Times New Roman"/>
                <a:ea typeface="Times New Roman"/>
                <a:cs typeface="Times New Roman"/>
                <a:sym typeface="Times New Roman"/>
              </a:rPr>
              <a:t>Converted Raw Data into Structured data</a:t>
            </a:r>
            <a:endParaRPr sz="4800"/>
          </a:p>
          <a:p>
            <a:pPr marL="341312" marR="0" lvl="0" indent="-423862" algn="l" rtl="0">
              <a:lnSpc>
                <a:spcPct val="100000"/>
              </a:lnSpc>
              <a:spcBef>
                <a:spcPts val="700"/>
              </a:spcBef>
              <a:spcAft>
                <a:spcPts val="0"/>
              </a:spcAft>
              <a:buClr>
                <a:schemeClr val="dk1"/>
              </a:buClr>
              <a:buSzPts val="4800"/>
              <a:buFont typeface="Arial"/>
              <a:buChar char="•"/>
            </a:pPr>
            <a:r>
              <a:rPr lang="en-US" sz="4800" b="0" i="0" u="none">
                <a:solidFill>
                  <a:schemeClr val="dk1"/>
                </a:solidFill>
                <a:latin typeface="Times New Roman"/>
                <a:ea typeface="Times New Roman"/>
                <a:cs typeface="Times New Roman"/>
                <a:sym typeface="Times New Roman"/>
              </a:rPr>
              <a:t>Created new Libraries in ETAP</a:t>
            </a:r>
            <a:endParaRPr sz="4800"/>
          </a:p>
          <a:p>
            <a:pPr marL="942975" marR="0" lvl="1" indent="-423862" algn="l" rtl="0">
              <a:lnSpc>
                <a:spcPct val="100000"/>
              </a:lnSpc>
              <a:spcBef>
                <a:spcPts val="700"/>
              </a:spcBef>
              <a:spcAft>
                <a:spcPts val="0"/>
              </a:spcAft>
              <a:buClr>
                <a:schemeClr val="dk1"/>
              </a:buClr>
              <a:buSzPts val="4800"/>
              <a:buFont typeface="Arial"/>
              <a:buChar char="•"/>
            </a:pPr>
            <a:r>
              <a:rPr lang="en-US" sz="4800" b="0" i="0" u="none" strike="noStrike" cap="none">
                <a:solidFill>
                  <a:schemeClr val="dk1"/>
                </a:solidFill>
                <a:latin typeface="Times New Roman"/>
                <a:ea typeface="Times New Roman"/>
                <a:cs typeface="Times New Roman"/>
                <a:sym typeface="Times New Roman"/>
              </a:rPr>
              <a:t>Relays </a:t>
            </a:r>
            <a:endParaRPr sz="4800"/>
          </a:p>
          <a:p>
            <a:pPr marL="942975" marR="0" lvl="1" indent="-423862" algn="l" rtl="0">
              <a:lnSpc>
                <a:spcPct val="100000"/>
              </a:lnSpc>
              <a:spcBef>
                <a:spcPts val="700"/>
              </a:spcBef>
              <a:spcAft>
                <a:spcPts val="0"/>
              </a:spcAft>
              <a:buClr>
                <a:schemeClr val="dk1"/>
              </a:buClr>
              <a:buSzPts val="4800"/>
              <a:buFont typeface="Arial"/>
              <a:buChar char="•"/>
            </a:pPr>
            <a:r>
              <a:rPr lang="en-US" sz="4800" b="0" i="0" u="none" strike="noStrike" cap="none">
                <a:solidFill>
                  <a:schemeClr val="dk1"/>
                </a:solidFill>
                <a:latin typeface="Times New Roman"/>
                <a:ea typeface="Times New Roman"/>
                <a:cs typeface="Times New Roman"/>
                <a:sym typeface="Times New Roman"/>
              </a:rPr>
              <a:t>Solenoids</a:t>
            </a:r>
            <a:endParaRPr sz="4800"/>
          </a:p>
          <a:p>
            <a:pPr marL="942975" marR="0" lvl="1" indent="-423862" algn="l" rtl="0">
              <a:lnSpc>
                <a:spcPct val="100000"/>
              </a:lnSpc>
              <a:spcBef>
                <a:spcPts val="700"/>
              </a:spcBef>
              <a:spcAft>
                <a:spcPts val="0"/>
              </a:spcAft>
              <a:buClr>
                <a:schemeClr val="dk1"/>
              </a:buClr>
              <a:buSzPts val="4800"/>
              <a:buFont typeface="Arial"/>
              <a:buChar char="•"/>
            </a:pPr>
            <a:r>
              <a:rPr lang="en-US" sz="4800" b="0" i="0" u="none" strike="noStrike" cap="none">
                <a:solidFill>
                  <a:schemeClr val="dk1"/>
                </a:solidFill>
                <a:latin typeface="Times New Roman"/>
                <a:ea typeface="Times New Roman"/>
                <a:cs typeface="Times New Roman"/>
                <a:sym typeface="Times New Roman"/>
              </a:rPr>
              <a:t>Contactors </a:t>
            </a:r>
            <a:endParaRPr sz="4800"/>
          </a:p>
          <a:p>
            <a:pPr marL="942975" marR="0" lvl="1" indent="-423862" algn="l" rtl="0">
              <a:lnSpc>
                <a:spcPct val="100000"/>
              </a:lnSpc>
              <a:spcBef>
                <a:spcPts val="700"/>
              </a:spcBef>
              <a:spcAft>
                <a:spcPts val="0"/>
              </a:spcAft>
              <a:buClr>
                <a:schemeClr val="dk1"/>
              </a:buClr>
              <a:buSzPts val="4800"/>
              <a:buFont typeface="Arial"/>
              <a:buChar char="•"/>
            </a:pPr>
            <a:r>
              <a:rPr lang="en-US" sz="4800" b="0" i="0" u="none" strike="noStrike" cap="none">
                <a:solidFill>
                  <a:schemeClr val="dk1"/>
                </a:solidFill>
                <a:latin typeface="Times New Roman"/>
                <a:ea typeface="Times New Roman"/>
                <a:cs typeface="Times New Roman"/>
                <a:sym typeface="Times New Roman"/>
              </a:rPr>
              <a:t>Miscellaneous Magnetic Devices </a:t>
            </a:r>
            <a:endParaRPr sz="4800"/>
          </a:p>
          <a:p>
            <a:pPr marL="942975" marR="0" lvl="1" indent="-423862" algn="l" rtl="0">
              <a:lnSpc>
                <a:spcPct val="100000"/>
              </a:lnSpc>
              <a:spcBef>
                <a:spcPts val="700"/>
              </a:spcBef>
              <a:spcAft>
                <a:spcPts val="0"/>
              </a:spcAft>
              <a:buClr>
                <a:schemeClr val="dk1"/>
              </a:buClr>
              <a:buSzPts val="4800"/>
              <a:buFont typeface="Arial"/>
              <a:buChar char="•"/>
            </a:pPr>
            <a:r>
              <a:rPr lang="en-US" sz="4800" b="0" i="0" u="none" strike="noStrike" cap="none">
                <a:solidFill>
                  <a:schemeClr val="dk1"/>
                </a:solidFill>
                <a:latin typeface="Times New Roman"/>
                <a:ea typeface="Times New Roman"/>
                <a:cs typeface="Times New Roman"/>
                <a:sym typeface="Times New Roman"/>
              </a:rPr>
              <a:t>Lights </a:t>
            </a:r>
            <a:endParaRPr sz="4800"/>
          </a:p>
          <a:p>
            <a:pPr marL="942975" marR="0" lvl="1" indent="-423862" algn="l" rtl="0">
              <a:lnSpc>
                <a:spcPct val="100000"/>
              </a:lnSpc>
              <a:spcBef>
                <a:spcPts val="700"/>
              </a:spcBef>
              <a:spcAft>
                <a:spcPts val="0"/>
              </a:spcAft>
              <a:buClr>
                <a:schemeClr val="dk1"/>
              </a:buClr>
              <a:buSzPts val="4800"/>
              <a:buFont typeface="Arial"/>
              <a:buChar char="•"/>
            </a:pPr>
            <a:r>
              <a:rPr lang="en-US" sz="4800" b="0" i="0" u="none" strike="noStrike" cap="none">
                <a:solidFill>
                  <a:schemeClr val="dk1"/>
                </a:solidFill>
                <a:latin typeface="Times New Roman"/>
                <a:ea typeface="Times New Roman"/>
                <a:cs typeface="Times New Roman"/>
                <a:sym typeface="Times New Roman"/>
              </a:rPr>
              <a:t>Fuses </a:t>
            </a:r>
            <a:endParaRPr sz="4800"/>
          </a:p>
          <a:p>
            <a:pPr marL="942975" marR="0" lvl="1" indent="-423862" algn="l" rtl="0">
              <a:lnSpc>
                <a:spcPct val="100000"/>
              </a:lnSpc>
              <a:spcBef>
                <a:spcPts val="700"/>
              </a:spcBef>
              <a:spcAft>
                <a:spcPts val="0"/>
              </a:spcAft>
              <a:buClr>
                <a:schemeClr val="dk1"/>
              </a:buClr>
              <a:buSzPts val="4800"/>
              <a:buFont typeface="Arial"/>
              <a:buChar char="•"/>
            </a:pPr>
            <a:r>
              <a:rPr lang="en-US" sz="4800" b="0" i="0" u="none" strike="noStrike" cap="none">
                <a:solidFill>
                  <a:schemeClr val="dk1"/>
                </a:solidFill>
                <a:latin typeface="Times New Roman"/>
                <a:ea typeface="Times New Roman"/>
                <a:cs typeface="Times New Roman"/>
                <a:sym typeface="Times New Roman"/>
              </a:rPr>
              <a:t>Cables </a:t>
            </a:r>
            <a:endParaRPr sz="4800"/>
          </a:p>
          <a:p>
            <a:pPr marL="942975" marR="0" lvl="1" indent="-423862" algn="l" rtl="0">
              <a:lnSpc>
                <a:spcPct val="100000"/>
              </a:lnSpc>
              <a:spcBef>
                <a:spcPts val="700"/>
              </a:spcBef>
              <a:spcAft>
                <a:spcPts val="0"/>
              </a:spcAft>
              <a:buClr>
                <a:schemeClr val="dk1"/>
              </a:buClr>
              <a:buSzPts val="4800"/>
              <a:buFont typeface="Arial"/>
              <a:buChar char="•"/>
            </a:pPr>
            <a:r>
              <a:rPr lang="en-US" sz="4800" b="0" i="0" u="none" strike="noStrike" cap="none">
                <a:solidFill>
                  <a:schemeClr val="dk1"/>
                </a:solidFill>
                <a:latin typeface="Times New Roman"/>
                <a:ea typeface="Times New Roman"/>
                <a:cs typeface="Times New Roman"/>
                <a:sym typeface="Times New Roman"/>
              </a:rPr>
              <a:t>Miscellaneous other Devices </a:t>
            </a:r>
            <a:endParaRPr sz="4800"/>
          </a:p>
          <a:p>
            <a:pPr marL="341312" marR="0" lvl="0" indent="-423862" algn="l" rtl="0">
              <a:lnSpc>
                <a:spcPct val="100000"/>
              </a:lnSpc>
              <a:spcBef>
                <a:spcPts val="700"/>
              </a:spcBef>
              <a:spcAft>
                <a:spcPts val="0"/>
              </a:spcAft>
              <a:buClr>
                <a:schemeClr val="dk1"/>
              </a:buClr>
              <a:buSzPts val="4800"/>
              <a:buFont typeface="Arial"/>
              <a:buChar char="•"/>
            </a:pPr>
            <a:r>
              <a:rPr lang="en-US" sz="4800" b="0" i="0" u="none">
                <a:solidFill>
                  <a:schemeClr val="dk1"/>
                </a:solidFill>
                <a:latin typeface="Times New Roman"/>
                <a:ea typeface="Times New Roman"/>
                <a:cs typeface="Times New Roman"/>
                <a:sym typeface="Times New Roman"/>
              </a:rPr>
              <a:t>Three CSD Models</a:t>
            </a:r>
            <a:endParaRPr sz="4800"/>
          </a:p>
          <a:p>
            <a:pPr marL="942975" marR="0" lvl="1" indent="-423862" algn="l" rtl="0">
              <a:lnSpc>
                <a:spcPct val="100000"/>
              </a:lnSpc>
              <a:spcBef>
                <a:spcPts val="700"/>
              </a:spcBef>
              <a:spcAft>
                <a:spcPts val="0"/>
              </a:spcAft>
              <a:buClr>
                <a:schemeClr val="dk1"/>
              </a:buClr>
              <a:buSzPts val="4800"/>
              <a:buFont typeface="Arial"/>
              <a:buChar char="•"/>
            </a:pPr>
            <a:r>
              <a:rPr lang="en-US" sz="4800" b="0" i="0" u="none" strike="noStrike" cap="none">
                <a:solidFill>
                  <a:schemeClr val="dk1"/>
                </a:solidFill>
                <a:latin typeface="Times New Roman"/>
                <a:ea typeface="Times New Roman"/>
                <a:cs typeface="Times New Roman"/>
                <a:sym typeface="Times New Roman"/>
              </a:rPr>
              <a:t>E1-AE9, E1-AE6, E1-AE7 </a:t>
            </a:r>
            <a:endParaRPr sz="4800"/>
          </a:p>
          <a:p>
            <a:pPr marL="942975" marR="0" lvl="1" indent="-119062" algn="l" rtl="0">
              <a:lnSpc>
                <a:spcPct val="100000"/>
              </a:lnSpc>
              <a:spcBef>
                <a:spcPts val="700"/>
              </a:spcBef>
              <a:spcAft>
                <a:spcPts val="0"/>
              </a:spcAft>
              <a:buClr>
                <a:schemeClr val="dk1"/>
              </a:buClr>
              <a:buSzPts val="3500"/>
              <a:buFont typeface="Arial"/>
              <a:buNone/>
            </a:pPr>
            <a:endParaRPr sz="35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3500" b="0" i="0" u="none" strike="noStrike" cap="none">
              <a:solidFill>
                <a:schemeClr val="dk1"/>
              </a:solidFill>
              <a:latin typeface="Times New Roman"/>
              <a:ea typeface="Times New Roman"/>
              <a:cs typeface="Times New Roman"/>
              <a:sym typeface="Times New Roman"/>
            </a:endParaRPr>
          </a:p>
        </p:txBody>
      </p:sp>
      <p:pic>
        <p:nvPicPr>
          <p:cNvPr id="33" name="Google Shape;33;p3"/>
          <p:cNvPicPr preferRelativeResize="0"/>
          <p:nvPr/>
        </p:nvPicPr>
        <p:blipFill>
          <a:blip r:embed="rId7">
            <a:alphaModFix/>
          </a:blip>
          <a:stretch>
            <a:fillRect/>
          </a:stretch>
        </p:blipFill>
        <p:spPr>
          <a:xfrm>
            <a:off x="12420600" y="5664075"/>
            <a:ext cx="20200240" cy="10812851"/>
          </a:xfrm>
          <a:prstGeom prst="rect">
            <a:avLst/>
          </a:prstGeom>
          <a:noFill/>
          <a:ln>
            <a:noFill/>
          </a:ln>
        </p:spPr>
      </p:pic>
      <p:pic>
        <p:nvPicPr>
          <p:cNvPr id="34" name="Google Shape;34;p3"/>
          <p:cNvPicPr preferRelativeResize="0"/>
          <p:nvPr/>
        </p:nvPicPr>
        <p:blipFill>
          <a:blip r:embed="rId8">
            <a:alphaModFix/>
          </a:blip>
          <a:stretch>
            <a:fillRect/>
          </a:stretch>
        </p:blipFill>
        <p:spPr>
          <a:xfrm>
            <a:off x="12420600" y="16476925"/>
            <a:ext cx="20200250" cy="9167800"/>
          </a:xfrm>
          <a:prstGeom prst="rect">
            <a:avLst/>
          </a:prstGeom>
          <a:noFill/>
          <a:ln>
            <a:noFill/>
          </a:ln>
        </p:spPr>
      </p:pic>
      <p:pic>
        <p:nvPicPr>
          <p:cNvPr id="5" name="Audio 4">
            <a:hlinkClick r:id="" action="ppaction://media"/>
            <a:extLst>
              <a:ext uri="{FF2B5EF4-FFF2-40B4-BE49-F238E27FC236}">
                <a16:creationId xmlns:a16="http://schemas.microsoft.com/office/drawing/2014/main" id="{0C3F3B68-E94F-4A71-962B-B5C99C0BA6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51438" y="286210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1323"/>
    </mc:Choice>
    <mc:Fallback>
      <p:transition spd="slow" advTm="131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4"/>
          <p:cNvSpPr txBox="1"/>
          <p:nvPr/>
        </p:nvSpPr>
        <p:spPr>
          <a:xfrm>
            <a:off x="9799637" y="149225"/>
            <a:ext cx="24291900" cy="2940000"/>
          </a:xfrm>
          <a:prstGeom prst="rect">
            <a:avLst/>
          </a:prstGeom>
          <a:no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99"/>
              </a:buClr>
              <a:buSzPts val="6000"/>
              <a:buFont typeface="Times New Roman"/>
              <a:buNone/>
            </a:pPr>
            <a:r>
              <a:rPr lang="en-US" sz="6000" b="1" i="0" u="none" strike="noStrike" cap="none">
                <a:solidFill>
                  <a:srgbClr val="000099"/>
                </a:solidFill>
                <a:latin typeface="Times New Roman"/>
                <a:ea typeface="Times New Roman"/>
                <a:cs typeface="Times New Roman"/>
                <a:sym typeface="Times New Roman"/>
              </a:rPr>
              <a:t>Spring 2020 ECGR 4241: Senior Design I</a:t>
            </a:r>
            <a:endParaRPr/>
          </a:p>
          <a:p>
            <a:pPr marL="0" marR="0" lvl="0" indent="0" algn="ctr" rtl="0">
              <a:lnSpc>
                <a:spcPct val="100000"/>
              </a:lnSpc>
              <a:spcBef>
                <a:spcPts val="0"/>
              </a:spcBef>
              <a:spcAft>
                <a:spcPts val="0"/>
              </a:spcAft>
              <a:buClr>
                <a:srgbClr val="006000"/>
              </a:buClr>
              <a:buSzPts val="6000"/>
              <a:buFont typeface="Times New Roman"/>
              <a:buNone/>
            </a:pPr>
            <a:r>
              <a:rPr lang="en-US" sz="6000" b="1">
                <a:solidFill>
                  <a:srgbClr val="006000"/>
                </a:solidFill>
                <a:latin typeface="Times New Roman"/>
                <a:ea typeface="Times New Roman"/>
                <a:cs typeface="Times New Roman"/>
                <a:sym typeface="Times New Roman"/>
              </a:rPr>
              <a:t>Brunswick Nuclear Plant Battery Calculations</a:t>
            </a:r>
            <a:endParaRPr/>
          </a:p>
          <a:p>
            <a:pPr marL="0" marR="0" lvl="0" indent="0" algn="l" rtl="0">
              <a:lnSpc>
                <a:spcPct val="100000"/>
              </a:lnSpc>
              <a:spcBef>
                <a:spcPts val="0"/>
              </a:spcBef>
              <a:spcAft>
                <a:spcPts val="0"/>
              </a:spcAft>
              <a:buNone/>
            </a:pPr>
            <a:endParaRPr sz="6000" b="1" i="0" u="none">
              <a:solidFill>
                <a:srgbClr val="006000"/>
              </a:solidFill>
              <a:latin typeface="Times New Roman"/>
              <a:ea typeface="Times New Roman"/>
              <a:cs typeface="Times New Roman"/>
              <a:sym typeface="Times New Roman"/>
            </a:endParaRPr>
          </a:p>
        </p:txBody>
      </p:sp>
      <p:sp>
        <p:nvSpPr>
          <p:cNvPr id="40" name="Google Shape;40;p4"/>
          <p:cNvSpPr txBox="1"/>
          <p:nvPr/>
        </p:nvSpPr>
        <p:spPr>
          <a:xfrm>
            <a:off x="35023425" y="3427412"/>
            <a:ext cx="7580400" cy="14781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Supporters : Brandon France</a:t>
            </a:r>
            <a:endParaRPr/>
          </a:p>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                   Hever Rendon</a:t>
            </a:r>
            <a:endParaRPr/>
          </a:p>
        </p:txBody>
      </p:sp>
      <p:cxnSp>
        <p:nvCxnSpPr>
          <p:cNvPr id="41" name="Google Shape;41;p4"/>
          <p:cNvCxnSpPr/>
          <p:nvPr/>
        </p:nvCxnSpPr>
        <p:spPr>
          <a:xfrm>
            <a:off x="381000" y="4905375"/>
            <a:ext cx="42717900" cy="0"/>
          </a:xfrm>
          <a:prstGeom prst="straightConnector1">
            <a:avLst/>
          </a:prstGeom>
          <a:noFill/>
          <a:ln w="9525" cap="flat" cmpd="sng">
            <a:solidFill>
              <a:srgbClr val="000099"/>
            </a:solidFill>
            <a:prstDash val="solid"/>
            <a:miter lim="800000"/>
            <a:headEnd type="none" w="med" len="med"/>
            <a:tailEnd type="none" w="med" len="med"/>
          </a:ln>
        </p:spPr>
      </p:cxnSp>
      <p:pic>
        <p:nvPicPr>
          <p:cNvPr id="42" name="Google Shape;42;p4"/>
          <p:cNvPicPr preferRelativeResize="0"/>
          <p:nvPr/>
        </p:nvPicPr>
        <p:blipFill rotWithShape="1">
          <a:blip r:embed="rId5">
            <a:alphaModFix/>
          </a:blip>
          <a:srcRect t="20778" b="28094"/>
          <a:stretch/>
        </p:blipFill>
        <p:spPr>
          <a:xfrm>
            <a:off x="36179125" y="134937"/>
            <a:ext cx="6200775" cy="3454400"/>
          </a:xfrm>
          <a:prstGeom prst="rect">
            <a:avLst/>
          </a:prstGeom>
          <a:noFill/>
          <a:ln>
            <a:noFill/>
          </a:ln>
        </p:spPr>
      </p:pic>
      <p:pic>
        <p:nvPicPr>
          <p:cNvPr id="43" name="Google Shape;43;p4"/>
          <p:cNvPicPr preferRelativeResize="0"/>
          <p:nvPr/>
        </p:nvPicPr>
        <p:blipFill rotWithShape="1">
          <a:blip r:embed="rId6">
            <a:alphaModFix/>
          </a:blip>
          <a:srcRect/>
          <a:stretch/>
        </p:blipFill>
        <p:spPr>
          <a:xfrm>
            <a:off x="3178175" y="41275"/>
            <a:ext cx="6080123" cy="3267074"/>
          </a:xfrm>
          <a:prstGeom prst="rect">
            <a:avLst/>
          </a:prstGeom>
          <a:noFill/>
          <a:ln>
            <a:noFill/>
          </a:ln>
        </p:spPr>
      </p:pic>
      <p:sp>
        <p:nvSpPr>
          <p:cNvPr id="44" name="Google Shape;44;p4"/>
          <p:cNvSpPr txBox="1"/>
          <p:nvPr/>
        </p:nvSpPr>
        <p:spPr>
          <a:xfrm>
            <a:off x="11887200" y="2479675"/>
            <a:ext cx="21366300" cy="21702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Students: Thomas Waller (twaller6@uncc.edu), David Nijimbere (dnijimbe@uncc.edu),</a:t>
            </a:r>
            <a:endParaRPr/>
          </a:p>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Mateo Morillo (mmorillo@uncc.edu), Evan Moore(emoore83@uncc.edu)</a:t>
            </a:r>
            <a:endParaRPr/>
          </a:p>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 Island Mai (imai@uncc.edu)</a:t>
            </a:r>
            <a:endParaRPr/>
          </a:p>
        </p:txBody>
      </p:sp>
      <p:sp>
        <p:nvSpPr>
          <p:cNvPr id="45" name="Google Shape;45;p4"/>
          <p:cNvSpPr txBox="1"/>
          <p:nvPr/>
        </p:nvSpPr>
        <p:spPr>
          <a:xfrm>
            <a:off x="-1436687" y="3322637"/>
            <a:ext cx="14625600" cy="14781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Mentors : Mrs. Nabila (Nan) BouSaba</a:t>
            </a:r>
            <a:endParaRPr/>
          </a:p>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        Dr. Badrul Chowdhury </a:t>
            </a:r>
            <a:endParaRPr/>
          </a:p>
        </p:txBody>
      </p:sp>
      <p:pic>
        <p:nvPicPr>
          <p:cNvPr id="46" name="Google Shape;46;p4" descr="https://lh4.googleusercontent.com/gnkfCLNIkRp2HNpQjzLprmmFTfQi_PLYjzOWvrpxXdbdtrtlFVfUbK8O7-qT2PHgJ1brz4JOjQjZrL0C5e7iznSYffHmTlQKU9t3Gw-AD2N8qrqlMcLHyLiVzBaU8taszISYd8w"/>
          <p:cNvPicPr preferRelativeResize="0"/>
          <p:nvPr/>
        </p:nvPicPr>
        <p:blipFill rotWithShape="1">
          <a:blip r:embed="rId7">
            <a:alphaModFix/>
          </a:blip>
          <a:srcRect/>
          <a:stretch/>
        </p:blipFill>
        <p:spPr>
          <a:xfrm>
            <a:off x="889500" y="6799688"/>
            <a:ext cx="18601175" cy="17149075"/>
          </a:xfrm>
          <a:prstGeom prst="rect">
            <a:avLst/>
          </a:prstGeom>
          <a:noFill/>
          <a:ln>
            <a:noFill/>
          </a:ln>
        </p:spPr>
      </p:pic>
      <p:sp>
        <p:nvSpPr>
          <p:cNvPr id="47" name="Google Shape;47;p4"/>
          <p:cNvSpPr txBox="1"/>
          <p:nvPr/>
        </p:nvSpPr>
        <p:spPr>
          <a:xfrm>
            <a:off x="12033238" y="5358750"/>
            <a:ext cx="21366300" cy="93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99"/>
              </a:buClr>
              <a:buSzPts val="5500"/>
              <a:buFont typeface="Times New Roman"/>
              <a:buNone/>
            </a:pPr>
            <a:r>
              <a:rPr lang="en-US" sz="6000" b="1" i="0" u="sng">
                <a:solidFill>
                  <a:srgbClr val="000099"/>
                </a:solidFill>
                <a:latin typeface="Times New Roman"/>
                <a:ea typeface="Times New Roman"/>
                <a:cs typeface="Times New Roman"/>
                <a:sym typeface="Times New Roman"/>
              </a:rPr>
              <a:t>Convert Raw Data (from Network</a:t>
            </a:r>
            <a:r>
              <a:rPr lang="en-US" sz="7200" b="1" i="0" u="sng">
                <a:solidFill>
                  <a:srgbClr val="000099"/>
                </a:solidFill>
                <a:latin typeface="Times New Roman"/>
                <a:ea typeface="Times New Roman"/>
                <a:cs typeface="Times New Roman"/>
                <a:sym typeface="Times New Roman"/>
              </a:rPr>
              <a:t> </a:t>
            </a:r>
            <a:r>
              <a:rPr lang="en-US" sz="6000" b="1" i="0" u="sng">
                <a:solidFill>
                  <a:srgbClr val="000099"/>
                </a:solidFill>
                <a:latin typeface="Times New Roman"/>
                <a:ea typeface="Times New Roman"/>
                <a:cs typeface="Times New Roman"/>
                <a:sym typeface="Times New Roman"/>
              </a:rPr>
              <a:t>program) to Structured Data</a:t>
            </a:r>
            <a:endParaRPr sz="6000"/>
          </a:p>
        </p:txBody>
      </p:sp>
      <p:pic>
        <p:nvPicPr>
          <p:cNvPr id="48" name="Google Shape;48;p4" descr="https://lh5.googleusercontent.com/lNfkrdrkbR6PSVNE1wTUdHa8GqoKhhETJN8r7CjekxHIZd-Hp80dKoifOBztbfmt-H978X0cvQnzQt_h8jvlVGZl3u4FDZGEQA7z5Wu9fpu5gizrK2wi9N6rMRGU6w03p9etK-Y"/>
          <p:cNvPicPr preferRelativeResize="0"/>
          <p:nvPr/>
        </p:nvPicPr>
        <p:blipFill rotWithShape="1">
          <a:blip r:embed="rId8">
            <a:alphaModFix/>
          </a:blip>
          <a:srcRect/>
          <a:stretch/>
        </p:blipFill>
        <p:spPr>
          <a:xfrm>
            <a:off x="22995000" y="6799750"/>
            <a:ext cx="20285726" cy="17149074"/>
          </a:xfrm>
          <a:prstGeom prst="rect">
            <a:avLst/>
          </a:prstGeom>
          <a:noFill/>
          <a:ln>
            <a:noFill/>
          </a:ln>
        </p:spPr>
      </p:pic>
      <p:pic>
        <p:nvPicPr>
          <p:cNvPr id="49" name="Google Shape;49;p4"/>
          <p:cNvPicPr preferRelativeResize="0"/>
          <p:nvPr/>
        </p:nvPicPr>
        <p:blipFill>
          <a:blip r:embed="rId9">
            <a:alphaModFix/>
          </a:blip>
          <a:stretch>
            <a:fillRect/>
          </a:stretch>
        </p:blipFill>
        <p:spPr>
          <a:xfrm>
            <a:off x="19792785" y="15079188"/>
            <a:ext cx="2900125" cy="1478100"/>
          </a:xfrm>
          <a:prstGeom prst="rect">
            <a:avLst/>
          </a:prstGeom>
          <a:noFill/>
          <a:ln>
            <a:noFill/>
          </a:ln>
        </p:spPr>
      </p:pic>
      <p:sp>
        <p:nvSpPr>
          <p:cNvPr id="50" name="Google Shape;50;p4"/>
          <p:cNvSpPr txBox="1"/>
          <p:nvPr/>
        </p:nvSpPr>
        <p:spPr>
          <a:xfrm>
            <a:off x="1514325" y="24156588"/>
            <a:ext cx="15285600" cy="93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b="1">
                <a:solidFill>
                  <a:srgbClr val="000099"/>
                </a:solidFill>
                <a:latin typeface="Times New Roman"/>
                <a:ea typeface="Times New Roman"/>
                <a:cs typeface="Times New Roman"/>
                <a:sym typeface="Times New Roman"/>
              </a:rPr>
              <a:t>Figure 1: Raw Data From text file</a:t>
            </a:r>
            <a:endParaRPr sz="6000">
              <a:solidFill>
                <a:schemeClr val="dk1"/>
              </a:solidFill>
            </a:endParaRPr>
          </a:p>
        </p:txBody>
      </p:sp>
      <p:sp>
        <p:nvSpPr>
          <p:cNvPr id="51" name="Google Shape;51;p4"/>
          <p:cNvSpPr txBox="1"/>
          <p:nvPr/>
        </p:nvSpPr>
        <p:spPr>
          <a:xfrm>
            <a:off x="24287863" y="24156588"/>
            <a:ext cx="17700000" cy="93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b="1">
                <a:solidFill>
                  <a:srgbClr val="000099"/>
                </a:solidFill>
                <a:latin typeface="Times New Roman"/>
                <a:ea typeface="Times New Roman"/>
                <a:cs typeface="Times New Roman"/>
                <a:sym typeface="Times New Roman"/>
              </a:rPr>
              <a:t>Figure 2: Data organized into an Excel file </a:t>
            </a:r>
            <a:endParaRPr sz="6000">
              <a:solidFill>
                <a:schemeClr val="dk1"/>
              </a:solidFill>
            </a:endParaRPr>
          </a:p>
        </p:txBody>
      </p:sp>
      <p:sp>
        <p:nvSpPr>
          <p:cNvPr id="52" name="Google Shape;52;p4"/>
          <p:cNvSpPr txBox="1"/>
          <p:nvPr/>
        </p:nvSpPr>
        <p:spPr>
          <a:xfrm>
            <a:off x="2132427" y="25340280"/>
            <a:ext cx="396798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6000" dirty="0">
                <a:solidFill>
                  <a:schemeClr val="dk1"/>
                </a:solidFill>
                <a:latin typeface="Times New Roman"/>
                <a:ea typeface="Times New Roman"/>
                <a:cs typeface="Times New Roman"/>
                <a:sym typeface="Times New Roman"/>
              </a:rPr>
              <a:t>The data given in Figure 1 was disorganized; therefore, we were able to organize this data using a Java program. As you can see, the results of the updated data are shown in Figure 2. These data points were more readable after being converted into structured data.</a:t>
            </a:r>
            <a:endParaRPr sz="6000" dirty="0">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endParaRPr sz="4800" b="1" dirty="0">
              <a:solidFill>
                <a:srgbClr val="000099"/>
              </a:solidFill>
              <a:latin typeface="Times New Roman"/>
              <a:ea typeface="Times New Roman"/>
              <a:cs typeface="Times New Roman"/>
              <a:sym typeface="Times New Roman"/>
            </a:endParaRPr>
          </a:p>
        </p:txBody>
      </p:sp>
      <p:pic>
        <p:nvPicPr>
          <p:cNvPr id="2" name="Audio 1">
            <a:hlinkClick r:id="" action="ppaction://media"/>
            <a:extLst>
              <a:ext uri="{FF2B5EF4-FFF2-40B4-BE49-F238E27FC236}">
                <a16:creationId xmlns:a16="http://schemas.microsoft.com/office/drawing/2014/main" id="{81004897-869C-4021-A731-E341310F6F1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51438" y="286210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942"/>
    </mc:Choice>
    <mc:Fallback>
      <p:transition spd="slow" advTm="47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5"/>
          <p:cNvSpPr txBox="1"/>
          <p:nvPr/>
        </p:nvSpPr>
        <p:spPr>
          <a:xfrm>
            <a:off x="9799637" y="149225"/>
            <a:ext cx="24291900" cy="2940000"/>
          </a:xfrm>
          <a:prstGeom prst="rect">
            <a:avLst/>
          </a:prstGeom>
          <a:no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99"/>
              </a:buClr>
              <a:buSzPts val="6000"/>
              <a:buFont typeface="Times New Roman"/>
              <a:buNone/>
            </a:pPr>
            <a:r>
              <a:rPr lang="en-US" sz="6000" b="1" i="0" u="none" strike="noStrike" cap="none">
                <a:solidFill>
                  <a:srgbClr val="000099"/>
                </a:solidFill>
                <a:latin typeface="Times New Roman"/>
                <a:ea typeface="Times New Roman"/>
                <a:cs typeface="Times New Roman"/>
                <a:sym typeface="Times New Roman"/>
              </a:rPr>
              <a:t>Spring 2020 ECGR 4241: Senior Design I</a:t>
            </a:r>
            <a:endParaRPr/>
          </a:p>
          <a:p>
            <a:pPr marL="0" marR="0" lvl="0" indent="0" algn="ctr" rtl="0">
              <a:lnSpc>
                <a:spcPct val="100000"/>
              </a:lnSpc>
              <a:spcBef>
                <a:spcPts val="0"/>
              </a:spcBef>
              <a:spcAft>
                <a:spcPts val="0"/>
              </a:spcAft>
              <a:buClr>
                <a:srgbClr val="006000"/>
              </a:buClr>
              <a:buSzPts val="6000"/>
              <a:buFont typeface="Times New Roman"/>
              <a:buNone/>
            </a:pPr>
            <a:r>
              <a:rPr lang="en-US" sz="6000" b="1">
                <a:solidFill>
                  <a:srgbClr val="006000"/>
                </a:solidFill>
                <a:latin typeface="Times New Roman"/>
                <a:ea typeface="Times New Roman"/>
                <a:cs typeface="Times New Roman"/>
                <a:sym typeface="Times New Roman"/>
              </a:rPr>
              <a:t>Brunswick Nuclear Plant Battery Calculations</a:t>
            </a:r>
            <a:endParaRPr/>
          </a:p>
          <a:p>
            <a:pPr marL="0" marR="0" lvl="0" indent="0" algn="l" rtl="0">
              <a:lnSpc>
                <a:spcPct val="100000"/>
              </a:lnSpc>
              <a:spcBef>
                <a:spcPts val="0"/>
              </a:spcBef>
              <a:spcAft>
                <a:spcPts val="0"/>
              </a:spcAft>
              <a:buNone/>
            </a:pPr>
            <a:endParaRPr sz="6000" b="1" i="0" u="none">
              <a:solidFill>
                <a:srgbClr val="006000"/>
              </a:solidFill>
              <a:latin typeface="Times New Roman"/>
              <a:ea typeface="Times New Roman"/>
              <a:cs typeface="Times New Roman"/>
              <a:sym typeface="Times New Roman"/>
            </a:endParaRPr>
          </a:p>
        </p:txBody>
      </p:sp>
      <p:sp>
        <p:nvSpPr>
          <p:cNvPr id="58" name="Google Shape;58;p5"/>
          <p:cNvSpPr txBox="1"/>
          <p:nvPr/>
        </p:nvSpPr>
        <p:spPr>
          <a:xfrm>
            <a:off x="35023425" y="3427412"/>
            <a:ext cx="7580400" cy="14781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Supporters : Brandon France</a:t>
            </a:r>
            <a:endParaRPr/>
          </a:p>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                   Hever Rendon</a:t>
            </a:r>
            <a:endParaRPr/>
          </a:p>
        </p:txBody>
      </p:sp>
      <p:cxnSp>
        <p:nvCxnSpPr>
          <p:cNvPr id="59" name="Google Shape;59;p5"/>
          <p:cNvCxnSpPr/>
          <p:nvPr/>
        </p:nvCxnSpPr>
        <p:spPr>
          <a:xfrm>
            <a:off x="381000" y="4905375"/>
            <a:ext cx="42717900" cy="0"/>
          </a:xfrm>
          <a:prstGeom prst="straightConnector1">
            <a:avLst/>
          </a:prstGeom>
          <a:noFill/>
          <a:ln w="9525" cap="flat" cmpd="sng">
            <a:solidFill>
              <a:srgbClr val="000099"/>
            </a:solidFill>
            <a:prstDash val="solid"/>
            <a:miter lim="800000"/>
            <a:headEnd type="none" w="med" len="med"/>
            <a:tailEnd type="none" w="med" len="med"/>
          </a:ln>
        </p:spPr>
      </p:cxnSp>
      <p:pic>
        <p:nvPicPr>
          <p:cNvPr id="60" name="Google Shape;60;p5"/>
          <p:cNvPicPr preferRelativeResize="0"/>
          <p:nvPr/>
        </p:nvPicPr>
        <p:blipFill rotWithShape="1">
          <a:blip r:embed="rId5">
            <a:alphaModFix/>
          </a:blip>
          <a:srcRect t="20778" b="28094"/>
          <a:stretch/>
        </p:blipFill>
        <p:spPr>
          <a:xfrm>
            <a:off x="36179125" y="134937"/>
            <a:ext cx="6200775" cy="3454400"/>
          </a:xfrm>
          <a:prstGeom prst="rect">
            <a:avLst/>
          </a:prstGeom>
          <a:noFill/>
          <a:ln>
            <a:noFill/>
          </a:ln>
        </p:spPr>
      </p:pic>
      <p:pic>
        <p:nvPicPr>
          <p:cNvPr id="61" name="Google Shape;61;p5"/>
          <p:cNvPicPr preferRelativeResize="0"/>
          <p:nvPr/>
        </p:nvPicPr>
        <p:blipFill rotWithShape="1">
          <a:blip r:embed="rId6">
            <a:alphaModFix/>
          </a:blip>
          <a:srcRect/>
          <a:stretch/>
        </p:blipFill>
        <p:spPr>
          <a:xfrm>
            <a:off x="3178175" y="41275"/>
            <a:ext cx="6080123" cy="3267074"/>
          </a:xfrm>
          <a:prstGeom prst="rect">
            <a:avLst/>
          </a:prstGeom>
          <a:noFill/>
          <a:ln>
            <a:noFill/>
          </a:ln>
        </p:spPr>
      </p:pic>
      <p:sp>
        <p:nvSpPr>
          <p:cNvPr id="62" name="Google Shape;62;p5"/>
          <p:cNvSpPr txBox="1"/>
          <p:nvPr/>
        </p:nvSpPr>
        <p:spPr>
          <a:xfrm>
            <a:off x="11887200" y="2479675"/>
            <a:ext cx="21366300" cy="21702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Students: Thomas Waller (twaller6@uncc.edu), David Nijimbere (dnijimbe@uncc.edu),</a:t>
            </a:r>
            <a:endParaRPr/>
          </a:p>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Mateo Morillo (mmorillo@uncc.edu), Evan Moore(emoore83@uncc.edu)</a:t>
            </a:r>
            <a:endParaRPr/>
          </a:p>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 Island Mai (imai@uncc.edu)</a:t>
            </a:r>
            <a:endParaRPr/>
          </a:p>
        </p:txBody>
      </p:sp>
      <p:sp>
        <p:nvSpPr>
          <p:cNvPr id="63" name="Google Shape;63;p5"/>
          <p:cNvSpPr txBox="1"/>
          <p:nvPr/>
        </p:nvSpPr>
        <p:spPr>
          <a:xfrm>
            <a:off x="-1436687" y="3322637"/>
            <a:ext cx="14625600" cy="14781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Mentors : Mrs. Nabila (Nan) BouSaba</a:t>
            </a:r>
            <a:endParaRPr/>
          </a:p>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        Dr. Badrul Chowdhury </a:t>
            </a:r>
            <a:endParaRPr/>
          </a:p>
        </p:txBody>
      </p:sp>
      <p:sp>
        <p:nvSpPr>
          <p:cNvPr id="64" name="Google Shape;64;p5"/>
          <p:cNvSpPr txBox="1"/>
          <p:nvPr/>
        </p:nvSpPr>
        <p:spPr>
          <a:xfrm>
            <a:off x="17646500" y="5280875"/>
            <a:ext cx="9203700" cy="93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2"/>
              </a:buClr>
              <a:buSzPts val="5500"/>
              <a:buFont typeface="Times New Roman"/>
              <a:buNone/>
            </a:pPr>
            <a:r>
              <a:rPr lang="en-US" sz="7200" b="1" i="0" u="sng">
                <a:solidFill>
                  <a:schemeClr val="accent2"/>
                </a:solidFill>
                <a:latin typeface="Times New Roman"/>
                <a:ea typeface="Times New Roman"/>
                <a:cs typeface="Times New Roman"/>
                <a:sym typeface="Times New Roman"/>
              </a:rPr>
              <a:t>Build ETAP Libraries</a:t>
            </a:r>
            <a:endParaRPr sz="7200"/>
          </a:p>
        </p:txBody>
      </p:sp>
      <p:pic>
        <p:nvPicPr>
          <p:cNvPr id="65" name="Google Shape;65;p5"/>
          <p:cNvPicPr preferRelativeResize="0"/>
          <p:nvPr/>
        </p:nvPicPr>
        <p:blipFill rotWithShape="1">
          <a:blip r:embed="rId7">
            <a:alphaModFix/>
          </a:blip>
          <a:srcRect/>
          <a:stretch/>
        </p:blipFill>
        <p:spPr>
          <a:xfrm>
            <a:off x="11748300" y="6838888"/>
            <a:ext cx="9203762" cy="8780400"/>
          </a:xfrm>
          <a:prstGeom prst="rect">
            <a:avLst/>
          </a:prstGeom>
          <a:noFill/>
          <a:ln>
            <a:noFill/>
          </a:ln>
        </p:spPr>
      </p:pic>
      <p:pic>
        <p:nvPicPr>
          <p:cNvPr id="66" name="Google Shape;66;p5"/>
          <p:cNvPicPr preferRelativeResize="0"/>
          <p:nvPr/>
        </p:nvPicPr>
        <p:blipFill rotWithShape="1">
          <a:blip r:embed="rId8">
            <a:alphaModFix/>
          </a:blip>
          <a:srcRect/>
          <a:stretch/>
        </p:blipFill>
        <p:spPr>
          <a:xfrm>
            <a:off x="22524650" y="6594475"/>
            <a:ext cx="9203750" cy="8780400"/>
          </a:xfrm>
          <a:prstGeom prst="rect">
            <a:avLst/>
          </a:prstGeom>
          <a:noFill/>
          <a:ln>
            <a:noFill/>
          </a:ln>
        </p:spPr>
      </p:pic>
      <p:pic>
        <p:nvPicPr>
          <p:cNvPr id="67" name="Google Shape;67;p5"/>
          <p:cNvPicPr preferRelativeResize="0"/>
          <p:nvPr/>
        </p:nvPicPr>
        <p:blipFill rotWithShape="1">
          <a:blip r:embed="rId9">
            <a:alphaModFix/>
          </a:blip>
          <a:srcRect/>
          <a:stretch/>
        </p:blipFill>
        <p:spPr>
          <a:xfrm>
            <a:off x="32798500" y="6221425"/>
            <a:ext cx="10111575" cy="8780400"/>
          </a:xfrm>
          <a:prstGeom prst="rect">
            <a:avLst/>
          </a:prstGeom>
          <a:noFill/>
          <a:ln>
            <a:noFill/>
          </a:ln>
        </p:spPr>
      </p:pic>
      <p:pic>
        <p:nvPicPr>
          <p:cNvPr id="68" name="Google Shape;68;p5"/>
          <p:cNvPicPr preferRelativeResize="0"/>
          <p:nvPr/>
        </p:nvPicPr>
        <p:blipFill rotWithShape="1">
          <a:blip r:embed="rId10">
            <a:alphaModFix/>
          </a:blip>
          <a:srcRect/>
          <a:stretch/>
        </p:blipFill>
        <p:spPr>
          <a:xfrm>
            <a:off x="592250" y="15483350"/>
            <a:ext cx="7937975" cy="10474550"/>
          </a:xfrm>
          <a:prstGeom prst="rect">
            <a:avLst/>
          </a:prstGeom>
          <a:noFill/>
          <a:ln>
            <a:noFill/>
          </a:ln>
        </p:spPr>
      </p:pic>
      <p:pic>
        <p:nvPicPr>
          <p:cNvPr id="69" name="Google Shape;69;p5"/>
          <p:cNvPicPr preferRelativeResize="0"/>
          <p:nvPr/>
        </p:nvPicPr>
        <p:blipFill rotWithShape="1">
          <a:blip r:embed="rId11">
            <a:alphaModFix/>
          </a:blip>
          <a:srcRect/>
          <a:stretch/>
        </p:blipFill>
        <p:spPr>
          <a:xfrm>
            <a:off x="9622775" y="16002000"/>
            <a:ext cx="7937975" cy="9955900"/>
          </a:xfrm>
          <a:prstGeom prst="rect">
            <a:avLst/>
          </a:prstGeom>
          <a:noFill/>
          <a:ln>
            <a:noFill/>
          </a:ln>
        </p:spPr>
      </p:pic>
      <p:pic>
        <p:nvPicPr>
          <p:cNvPr id="70" name="Google Shape;70;p5"/>
          <p:cNvPicPr preferRelativeResize="0"/>
          <p:nvPr/>
        </p:nvPicPr>
        <p:blipFill rotWithShape="1">
          <a:blip r:embed="rId12">
            <a:alphaModFix/>
          </a:blip>
          <a:srcRect/>
          <a:stretch/>
        </p:blipFill>
        <p:spPr>
          <a:xfrm>
            <a:off x="18892163" y="15870375"/>
            <a:ext cx="7040299" cy="10087525"/>
          </a:xfrm>
          <a:prstGeom prst="rect">
            <a:avLst/>
          </a:prstGeom>
          <a:noFill/>
          <a:ln>
            <a:noFill/>
          </a:ln>
        </p:spPr>
      </p:pic>
      <p:pic>
        <p:nvPicPr>
          <p:cNvPr id="71" name="Google Shape;71;p5"/>
          <p:cNvPicPr preferRelativeResize="0"/>
          <p:nvPr/>
        </p:nvPicPr>
        <p:blipFill rotWithShape="1">
          <a:blip r:embed="rId13">
            <a:alphaModFix/>
          </a:blip>
          <a:srcRect/>
          <a:stretch/>
        </p:blipFill>
        <p:spPr>
          <a:xfrm>
            <a:off x="36283175" y="16256000"/>
            <a:ext cx="7040274" cy="9701899"/>
          </a:xfrm>
          <a:prstGeom prst="rect">
            <a:avLst/>
          </a:prstGeom>
          <a:noFill/>
          <a:ln>
            <a:noFill/>
          </a:ln>
        </p:spPr>
      </p:pic>
      <p:pic>
        <p:nvPicPr>
          <p:cNvPr id="72" name="Google Shape;72;p5"/>
          <p:cNvPicPr preferRelativeResize="0"/>
          <p:nvPr/>
        </p:nvPicPr>
        <p:blipFill rotWithShape="1">
          <a:blip r:embed="rId14">
            <a:alphaModFix/>
          </a:blip>
          <a:srcRect/>
          <a:stretch/>
        </p:blipFill>
        <p:spPr>
          <a:xfrm>
            <a:off x="27287175" y="15870387"/>
            <a:ext cx="7937975" cy="10087525"/>
          </a:xfrm>
          <a:prstGeom prst="rect">
            <a:avLst/>
          </a:prstGeom>
          <a:noFill/>
          <a:ln>
            <a:noFill/>
          </a:ln>
        </p:spPr>
      </p:pic>
      <p:sp>
        <p:nvSpPr>
          <p:cNvPr id="73" name="Google Shape;73;p5"/>
          <p:cNvSpPr/>
          <p:nvPr/>
        </p:nvSpPr>
        <p:spPr>
          <a:xfrm>
            <a:off x="21028403" y="10350325"/>
            <a:ext cx="1419900" cy="1254000"/>
          </a:xfrm>
          <a:prstGeom prst="rightArrow">
            <a:avLst>
              <a:gd name="adj1" fmla="val 15742"/>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1" i="0" u="none">
              <a:solidFill>
                <a:schemeClr val="dk1"/>
              </a:solidFill>
              <a:latin typeface="Arial"/>
              <a:ea typeface="Arial"/>
              <a:cs typeface="Arial"/>
              <a:sym typeface="Arial"/>
            </a:endParaRPr>
          </a:p>
        </p:txBody>
      </p:sp>
      <p:sp>
        <p:nvSpPr>
          <p:cNvPr id="74" name="Google Shape;74;p5"/>
          <p:cNvSpPr/>
          <p:nvPr/>
        </p:nvSpPr>
        <p:spPr>
          <a:xfrm>
            <a:off x="31728400" y="10275222"/>
            <a:ext cx="1070100" cy="938100"/>
          </a:xfrm>
          <a:prstGeom prst="rightArrow">
            <a:avLst>
              <a:gd name="adj1" fmla="val 25881"/>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1" i="0" u="none">
              <a:solidFill>
                <a:schemeClr val="dk1"/>
              </a:solidFill>
              <a:latin typeface="Arial"/>
              <a:ea typeface="Arial"/>
              <a:cs typeface="Arial"/>
              <a:sym typeface="Arial"/>
            </a:endParaRPr>
          </a:p>
        </p:txBody>
      </p:sp>
      <p:sp>
        <p:nvSpPr>
          <p:cNvPr id="75" name="Google Shape;75;p5"/>
          <p:cNvSpPr/>
          <p:nvPr/>
        </p:nvSpPr>
        <p:spPr>
          <a:xfrm>
            <a:off x="8541447" y="19614875"/>
            <a:ext cx="1070100" cy="1255500"/>
          </a:xfrm>
          <a:prstGeom prst="rightArrow">
            <a:avLst>
              <a:gd name="adj1" fmla="val 15742"/>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1" i="0" u="none">
              <a:solidFill>
                <a:schemeClr val="dk1"/>
              </a:solidFill>
              <a:latin typeface="Arial"/>
              <a:ea typeface="Arial"/>
              <a:cs typeface="Arial"/>
              <a:sym typeface="Arial"/>
            </a:endParaRPr>
          </a:p>
        </p:txBody>
      </p:sp>
      <p:sp>
        <p:nvSpPr>
          <p:cNvPr id="76" name="Google Shape;76;p5"/>
          <p:cNvSpPr/>
          <p:nvPr/>
        </p:nvSpPr>
        <p:spPr>
          <a:xfrm>
            <a:off x="35213072" y="19919825"/>
            <a:ext cx="1070100" cy="1254000"/>
          </a:xfrm>
          <a:prstGeom prst="rightArrow">
            <a:avLst>
              <a:gd name="adj1" fmla="val 15742"/>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1" i="0" u="none">
              <a:solidFill>
                <a:schemeClr val="dk1"/>
              </a:solidFill>
              <a:latin typeface="Arial"/>
              <a:ea typeface="Arial"/>
              <a:cs typeface="Arial"/>
              <a:sym typeface="Arial"/>
            </a:endParaRPr>
          </a:p>
        </p:txBody>
      </p:sp>
      <p:sp>
        <p:nvSpPr>
          <p:cNvPr id="77" name="Google Shape;77;p5"/>
          <p:cNvSpPr/>
          <p:nvPr/>
        </p:nvSpPr>
        <p:spPr>
          <a:xfrm>
            <a:off x="17486450" y="19368974"/>
            <a:ext cx="1419900" cy="1254000"/>
          </a:xfrm>
          <a:prstGeom prst="rightArrow">
            <a:avLst>
              <a:gd name="adj1" fmla="val 15742"/>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1" i="0" u="none">
              <a:solidFill>
                <a:schemeClr val="dk1"/>
              </a:solidFill>
              <a:latin typeface="Arial"/>
              <a:ea typeface="Arial"/>
              <a:cs typeface="Arial"/>
              <a:sym typeface="Arial"/>
            </a:endParaRPr>
          </a:p>
        </p:txBody>
      </p:sp>
      <p:pic>
        <p:nvPicPr>
          <p:cNvPr id="78" name="Google Shape;78;p5" descr="https://lh5.googleusercontent.com/lNfkrdrkbR6PSVNE1wTUdHa8GqoKhhETJN8r7CjekxHIZd-Hp80dKoifOBztbfmt-H978X0cvQnzQt_h8jvlVGZl3u4FDZGEQA7z5Wu9fpu5gizrK2wi9N6rMRGU6w03p9etK-Y"/>
          <p:cNvPicPr preferRelativeResize="0"/>
          <p:nvPr/>
        </p:nvPicPr>
        <p:blipFill rotWithShape="1">
          <a:blip r:embed="rId15">
            <a:alphaModFix/>
          </a:blip>
          <a:srcRect/>
          <a:stretch/>
        </p:blipFill>
        <p:spPr>
          <a:xfrm>
            <a:off x="739150" y="6186525"/>
            <a:ext cx="8519150" cy="8780401"/>
          </a:xfrm>
          <a:prstGeom prst="rect">
            <a:avLst/>
          </a:prstGeom>
          <a:noFill/>
          <a:ln>
            <a:noFill/>
          </a:ln>
        </p:spPr>
      </p:pic>
      <p:sp>
        <p:nvSpPr>
          <p:cNvPr id="79" name="Google Shape;79;p5"/>
          <p:cNvSpPr/>
          <p:nvPr/>
        </p:nvSpPr>
        <p:spPr>
          <a:xfrm>
            <a:off x="9793347" y="10349575"/>
            <a:ext cx="1419900" cy="1255500"/>
          </a:xfrm>
          <a:prstGeom prst="rightArrow">
            <a:avLst>
              <a:gd name="adj1" fmla="val 15742"/>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1" i="0" u="none">
              <a:solidFill>
                <a:schemeClr val="dk1"/>
              </a:solidFill>
              <a:latin typeface="Arial"/>
              <a:ea typeface="Arial"/>
              <a:cs typeface="Arial"/>
              <a:sym typeface="Arial"/>
            </a:endParaRPr>
          </a:p>
        </p:txBody>
      </p:sp>
      <p:sp>
        <p:nvSpPr>
          <p:cNvPr id="80" name="Google Shape;80;p5"/>
          <p:cNvSpPr/>
          <p:nvPr/>
        </p:nvSpPr>
        <p:spPr>
          <a:xfrm>
            <a:off x="25932450" y="19368975"/>
            <a:ext cx="1419900" cy="938100"/>
          </a:xfrm>
          <a:prstGeom prst="rightArrow">
            <a:avLst>
              <a:gd name="adj1" fmla="val 15742"/>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1" i="0" u="none">
              <a:solidFill>
                <a:schemeClr val="dk1"/>
              </a:solidFill>
              <a:latin typeface="Arial"/>
              <a:ea typeface="Arial"/>
              <a:cs typeface="Arial"/>
              <a:sym typeface="Arial"/>
            </a:endParaRPr>
          </a:p>
        </p:txBody>
      </p:sp>
      <p:sp>
        <p:nvSpPr>
          <p:cNvPr id="81" name="Google Shape;81;p5"/>
          <p:cNvSpPr txBox="1"/>
          <p:nvPr/>
        </p:nvSpPr>
        <p:spPr>
          <a:xfrm>
            <a:off x="605700" y="25712074"/>
            <a:ext cx="432855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US" sz="6000" dirty="0">
                <a:solidFill>
                  <a:schemeClr val="dk1"/>
                </a:solidFill>
                <a:latin typeface="Times New Roman"/>
                <a:ea typeface="Times New Roman"/>
                <a:cs typeface="Times New Roman"/>
                <a:sym typeface="Times New Roman"/>
              </a:rPr>
              <a:t>Structured data contained all the components needed to create libraries. These components include, Relays, Solenoids</a:t>
            </a:r>
            <a:r>
              <a:rPr lang="en-US" sz="6000" dirty="0">
                <a:solidFill>
                  <a:schemeClr val="dk1"/>
                </a:solidFill>
              </a:rPr>
              <a:t>, </a:t>
            </a:r>
            <a:r>
              <a:rPr lang="en-US" sz="6000" dirty="0">
                <a:solidFill>
                  <a:schemeClr val="dk1"/>
                </a:solidFill>
                <a:latin typeface="Times New Roman"/>
                <a:ea typeface="Times New Roman"/>
                <a:cs typeface="Times New Roman"/>
                <a:sym typeface="Times New Roman"/>
              </a:rPr>
              <a:t>Contactors, Miscellaneous Magnetic Devices, Lights </a:t>
            </a:r>
            <a:r>
              <a:rPr lang="en-US" sz="6000" dirty="0">
                <a:solidFill>
                  <a:schemeClr val="dk1"/>
                </a:solidFill>
              </a:rPr>
              <a:t>, </a:t>
            </a:r>
            <a:r>
              <a:rPr lang="en-US" sz="6000" dirty="0">
                <a:solidFill>
                  <a:schemeClr val="dk1"/>
                </a:solidFill>
                <a:latin typeface="Times New Roman"/>
                <a:ea typeface="Times New Roman"/>
                <a:cs typeface="Times New Roman"/>
                <a:sym typeface="Times New Roman"/>
              </a:rPr>
              <a:t>Fuses, Cables,  and Miscellaneous other Devices. Most of these components did not exist in the ETAP library; therefore, we had to create a new library for each component. This process of creating a library in ETAP is shown above.</a:t>
            </a:r>
            <a:endParaRPr sz="6000" dirty="0">
              <a:solidFill>
                <a:schemeClr val="dk1"/>
              </a:solidFill>
              <a:latin typeface="Times New Roman"/>
              <a:ea typeface="Times New Roman"/>
              <a:cs typeface="Times New Roman"/>
              <a:sym typeface="Times New Roman"/>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16">
            <p14:nvContentPartPr>
              <p14:cNvPr id="5" name="Ink 4">
                <a:extLst>
                  <a:ext uri="{FF2B5EF4-FFF2-40B4-BE49-F238E27FC236}">
                    <a16:creationId xmlns:a16="http://schemas.microsoft.com/office/drawing/2014/main" id="{4C1803EA-22CC-4940-9AF9-9FEA7EE4F312}"/>
                  </a:ext>
                </a:extLst>
              </p14:cNvPr>
              <p14:cNvContentPartPr/>
              <p14:nvPr>
                <p:extLst>
                  <p:ext uri="{42D2F446-02D8-4167-A562-619A0277C38B}">
                    <p15:isNarration xmlns:p15="http://schemas.microsoft.com/office/powerpoint/2012/main" val="1"/>
                  </p:ext>
                </p:extLst>
              </p14:nvPr>
            </p14:nvContentPartPr>
            <p14:xfrm>
              <a:off x="7937280" y="4785840"/>
              <a:ext cx="31786200" cy="16389360"/>
            </p14:xfrm>
          </p:contentPart>
        </mc:Choice>
        <mc:Fallback>
          <p:pic>
            <p:nvPicPr>
              <p:cNvPr id="5" name="Ink 4">
                <a:extLst>
                  <a:ext uri="{FF2B5EF4-FFF2-40B4-BE49-F238E27FC236}">
                    <a16:creationId xmlns:a16="http://schemas.microsoft.com/office/drawing/2014/main" id="{4C1803EA-22CC-4940-9AF9-9FEA7EE4F312}"/>
                  </a:ext>
                </a:extLst>
              </p:cNvPr>
              <p:cNvPicPr>
                <a:picLocks noGrp="1" noRot="1" noChangeAspect="1" noMove="1" noResize="1" noEditPoints="1" noAdjustHandles="1" noChangeArrowheads="1" noChangeShapeType="1"/>
              </p:cNvPicPr>
              <p:nvPr/>
            </p:nvPicPr>
            <p:blipFill>
              <a:blip r:embed="rId17"/>
              <a:stretch>
                <a:fillRect/>
              </a:stretch>
            </p:blipFill>
            <p:spPr>
              <a:xfrm>
                <a:off x="7927920" y="4776480"/>
                <a:ext cx="31804920" cy="16408080"/>
              </a:xfrm>
              <a:prstGeom prst="rect">
                <a:avLst/>
              </a:prstGeom>
            </p:spPr>
          </p:pic>
        </mc:Fallback>
      </mc:AlternateContent>
      <p:pic>
        <p:nvPicPr>
          <p:cNvPr id="6" name="Audio 5">
            <a:hlinkClick r:id="" action="ppaction://media"/>
            <a:extLst>
              <a:ext uri="{FF2B5EF4-FFF2-40B4-BE49-F238E27FC236}">
                <a16:creationId xmlns:a16="http://schemas.microsoft.com/office/drawing/2014/main" id="{314F6FE2-1102-4E92-B90B-F56611F1B99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3251438" y="286210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4287"/>
    </mc:Choice>
    <mc:Fallback>
      <p:transition spd="slow" advTm="84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6"/>
          <p:cNvSpPr txBox="1"/>
          <p:nvPr/>
        </p:nvSpPr>
        <p:spPr>
          <a:xfrm>
            <a:off x="9799637" y="149225"/>
            <a:ext cx="24291900" cy="2940000"/>
          </a:xfrm>
          <a:prstGeom prst="rect">
            <a:avLst/>
          </a:prstGeom>
          <a:no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99"/>
              </a:buClr>
              <a:buSzPts val="6000"/>
              <a:buFont typeface="Times New Roman"/>
              <a:buNone/>
            </a:pPr>
            <a:r>
              <a:rPr lang="en-US" sz="6000" b="1" i="0" u="none" strike="noStrike" cap="none">
                <a:solidFill>
                  <a:srgbClr val="000099"/>
                </a:solidFill>
                <a:latin typeface="Times New Roman"/>
                <a:ea typeface="Times New Roman"/>
                <a:cs typeface="Times New Roman"/>
                <a:sym typeface="Times New Roman"/>
              </a:rPr>
              <a:t>Spring 2020 ECGR 4241: Senior Design I</a:t>
            </a:r>
            <a:endParaRPr/>
          </a:p>
          <a:p>
            <a:pPr marL="0" marR="0" lvl="0" indent="0" algn="ctr" rtl="0">
              <a:lnSpc>
                <a:spcPct val="100000"/>
              </a:lnSpc>
              <a:spcBef>
                <a:spcPts val="0"/>
              </a:spcBef>
              <a:spcAft>
                <a:spcPts val="0"/>
              </a:spcAft>
              <a:buClr>
                <a:srgbClr val="006000"/>
              </a:buClr>
              <a:buSzPts val="6000"/>
              <a:buFont typeface="Times New Roman"/>
              <a:buNone/>
            </a:pPr>
            <a:r>
              <a:rPr lang="en-US" sz="6000" b="1">
                <a:solidFill>
                  <a:srgbClr val="006000"/>
                </a:solidFill>
                <a:latin typeface="Times New Roman"/>
                <a:ea typeface="Times New Roman"/>
                <a:cs typeface="Times New Roman"/>
                <a:sym typeface="Times New Roman"/>
              </a:rPr>
              <a:t>Brunswick Nuclear Plant Battery Calculations</a:t>
            </a:r>
            <a:endParaRPr/>
          </a:p>
          <a:p>
            <a:pPr marL="0" marR="0" lvl="0" indent="0" algn="l" rtl="0">
              <a:lnSpc>
                <a:spcPct val="100000"/>
              </a:lnSpc>
              <a:spcBef>
                <a:spcPts val="0"/>
              </a:spcBef>
              <a:spcAft>
                <a:spcPts val="0"/>
              </a:spcAft>
              <a:buNone/>
            </a:pPr>
            <a:endParaRPr sz="6000" b="1" i="0" u="none">
              <a:solidFill>
                <a:srgbClr val="006000"/>
              </a:solidFill>
              <a:latin typeface="Times New Roman"/>
              <a:ea typeface="Times New Roman"/>
              <a:cs typeface="Times New Roman"/>
              <a:sym typeface="Times New Roman"/>
            </a:endParaRPr>
          </a:p>
        </p:txBody>
      </p:sp>
      <p:sp>
        <p:nvSpPr>
          <p:cNvPr id="87" name="Google Shape;87;p6"/>
          <p:cNvSpPr txBox="1"/>
          <p:nvPr/>
        </p:nvSpPr>
        <p:spPr>
          <a:xfrm>
            <a:off x="35023425" y="3427412"/>
            <a:ext cx="7580400" cy="14781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Supporters : Brandon France</a:t>
            </a:r>
            <a:endParaRPr/>
          </a:p>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                   Hever Rendon</a:t>
            </a:r>
            <a:endParaRPr/>
          </a:p>
        </p:txBody>
      </p:sp>
      <p:cxnSp>
        <p:nvCxnSpPr>
          <p:cNvPr id="88" name="Google Shape;88;p6"/>
          <p:cNvCxnSpPr/>
          <p:nvPr/>
        </p:nvCxnSpPr>
        <p:spPr>
          <a:xfrm>
            <a:off x="381000" y="4905375"/>
            <a:ext cx="42717900" cy="0"/>
          </a:xfrm>
          <a:prstGeom prst="straightConnector1">
            <a:avLst/>
          </a:prstGeom>
          <a:noFill/>
          <a:ln w="9525" cap="flat" cmpd="sng">
            <a:solidFill>
              <a:srgbClr val="000099"/>
            </a:solidFill>
            <a:prstDash val="solid"/>
            <a:miter lim="800000"/>
            <a:headEnd type="none" w="med" len="med"/>
            <a:tailEnd type="none" w="med" len="med"/>
          </a:ln>
        </p:spPr>
      </p:cxnSp>
      <p:pic>
        <p:nvPicPr>
          <p:cNvPr id="89" name="Google Shape;89;p6"/>
          <p:cNvPicPr preferRelativeResize="0"/>
          <p:nvPr/>
        </p:nvPicPr>
        <p:blipFill rotWithShape="1">
          <a:blip r:embed="rId5">
            <a:alphaModFix/>
          </a:blip>
          <a:srcRect t="20778" b="28094"/>
          <a:stretch/>
        </p:blipFill>
        <p:spPr>
          <a:xfrm>
            <a:off x="36179125" y="134937"/>
            <a:ext cx="6200775" cy="3454400"/>
          </a:xfrm>
          <a:prstGeom prst="rect">
            <a:avLst/>
          </a:prstGeom>
          <a:noFill/>
          <a:ln>
            <a:noFill/>
          </a:ln>
        </p:spPr>
      </p:pic>
      <p:pic>
        <p:nvPicPr>
          <p:cNvPr id="90" name="Google Shape;90;p6"/>
          <p:cNvPicPr preferRelativeResize="0"/>
          <p:nvPr/>
        </p:nvPicPr>
        <p:blipFill rotWithShape="1">
          <a:blip r:embed="rId6">
            <a:alphaModFix/>
          </a:blip>
          <a:srcRect/>
          <a:stretch/>
        </p:blipFill>
        <p:spPr>
          <a:xfrm>
            <a:off x="3178175" y="41275"/>
            <a:ext cx="6080123" cy="3267074"/>
          </a:xfrm>
          <a:prstGeom prst="rect">
            <a:avLst/>
          </a:prstGeom>
          <a:noFill/>
          <a:ln>
            <a:noFill/>
          </a:ln>
        </p:spPr>
      </p:pic>
      <p:sp>
        <p:nvSpPr>
          <p:cNvPr id="91" name="Google Shape;91;p6"/>
          <p:cNvSpPr txBox="1"/>
          <p:nvPr/>
        </p:nvSpPr>
        <p:spPr>
          <a:xfrm>
            <a:off x="11887200" y="2479675"/>
            <a:ext cx="21366300" cy="21702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Students: Thomas Waller (twaller6@uncc.edu), David Nijimbere (dnijimbe@uncc.edu),</a:t>
            </a:r>
            <a:endParaRPr/>
          </a:p>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Mateo Morillo (mmorillo@uncc.edu), Evan Moore(emoore83@uncc.edu)</a:t>
            </a:r>
            <a:endParaRPr/>
          </a:p>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 Island Mai (imai@uncc.edu)</a:t>
            </a:r>
            <a:endParaRPr/>
          </a:p>
        </p:txBody>
      </p:sp>
      <p:sp>
        <p:nvSpPr>
          <p:cNvPr id="92" name="Google Shape;92;p6"/>
          <p:cNvSpPr txBox="1"/>
          <p:nvPr/>
        </p:nvSpPr>
        <p:spPr>
          <a:xfrm>
            <a:off x="-1436687" y="3322637"/>
            <a:ext cx="14625600" cy="14781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Mentors : Mrs. Nabila (Nan) BouSaba</a:t>
            </a:r>
            <a:endParaRPr/>
          </a:p>
          <a:p>
            <a:pPr marL="0" marR="0" lvl="0" indent="0" algn="ctr" rtl="0">
              <a:lnSpc>
                <a:spcPct val="100000"/>
              </a:lnSpc>
              <a:spcBef>
                <a:spcPts val="0"/>
              </a:spcBef>
              <a:spcAft>
                <a:spcPts val="0"/>
              </a:spcAft>
              <a:buClr>
                <a:srgbClr val="006000"/>
              </a:buClr>
              <a:buSzPts val="4500"/>
              <a:buFont typeface="Times New Roman"/>
              <a:buNone/>
            </a:pPr>
            <a:r>
              <a:rPr lang="en-US" sz="4500" b="0" i="0" u="none">
                <a:solidFill>
                  <a:srgbClr val="006000"/>
                </a:solidFill>
                <a:latin typeface="Times New Roman"/>
                <a:ea typeface="Times New Roman"/>
                <a:cs typeface="Times New Roman"/>
                <a:sym typeface="Times New Roman"/>
              </a:rPr>
              <a:t>        Dr. Badrul Chowdhury </a:t>
            </a:r>
            <a:endParaRPr/>
          </a:p>
        </p:txBody>
      </p:sp>
      <p:pic>
        <p:nvPicPr>
          <p:cNvPr id="93" name="Google Shape;93;p6"/>
          <p:cNvPicPr preferRelativeResize="0"/>
          <p:nvPr/>
        </p:nvPicPr>
        <p:blipFill rotWithShape="1">
          <a:blip r:embed="rId7">
            <a:alphaModFix/>
          </a:blip>
          <a:srcRect/>
          <a:stretch/>
        </p:blipFill>
        <p:spPr>
          <a:xfrm>
            <a:off x="29437450" y="6214174"/>
            <a:ext cx="14221325" cy="15120901"/>
          </a:xfrm>
          <a:prstGeom prst="rect">
            <a:avLst/>
          </a:prstGeom>
          <a:noFill/>
          <a:ln>
            <a:noFill/>
          </a:ln>
        </p:spPr>
      </p:pic>
      <p:pic>
        <p:nvPicPr>
          <p:cNvPr id="94" name="Google Shape;94;p6"/>
          <p:cNvPicPr preferRelativeResize="0"/>
          <p:nvPr/>
        </p:nvPicPr>
        <p:blipFill rotWithShape="1">
          <a:blip r:embed="rId8">
            <a:alphaModFix/>
          </a:blip>
          <a:srcRect b="-22804"/>
          <a:stretch/>
        </p:blipFill>
        <p:spPr>
          <a:xfrm>
            <a:off x="14887650" y="6361187"/>
            <a:ext cx="14878401" cy="14696000"/>
          </a:xfrm>
          <a:prstGeom prst="rect">
            <a:avLst/>
          </a:prstGeom>
          <a:noFill/>
          <a:ln>
            <a:noFill/>
          </a:ln>
        </p:spPr>
      </p:pic>
      <p:pic>
        <p:nvPicPr>
          <p:cNvPr id="95" name="Google Shape;95;p6"/>
          <p:cNvPicPr preferRelativeResize="0"/>
          <p:nvPr/>
        </p:nvPicPr>
        <p:blipFill rotWithShape="1">
          <a:blip r:embed="rId9">
            <a:alphaModFix/>
          </a:blip>
          <a:srcRect/>
          <a:stretch/>
        </p:blipFill>
        <p:spPr>
          <a:xfrm>
            <a:off x="617538" y="6102313"/>
            <a:ext cx="13964825" cy="15667726"/>
          </a:xfrm>
          <a:prstGeom prst="rect">
            <a:avLst/>
          </a:prstGeom>
          <a:noFill/>
          <a:ln>
            <a:noFill/>
          </a:ln>
        </p:spPr>
      </p:pic>
      <p:sp>
        <p:nvSpPr>
          <p:cNvPr id="96" name="Google Shape;96;p6"/>
          <p:cNvSpPr txBox="1"/>
          <p:nvPr/>
        </p:nvSpPr>
        <p:spPr>
          <a:xfrm>
            <a:off x="9670500" y="4907050"/>
            <a:ext cx="25799700" cy="9381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99"/>
              </a:buClr>
              <a:buSzPts val="5500"/>
              <a:buFont typeface="Times New Roman"/>
              <a:buNone/>
            </a:pPr>
            <a:r>
              <a:rPr lang="en-US" sz="7200" b="1" i="0" u="sng">
                <a:solidFill>
                  <a:srgbClr val="000099"/>
                </a:solidFill>
                <a:latin typeface="Times New Roman"/>
                <a:ea typeface="Times New Roman"/>
                <a:cs typeface="Times New Roman"/>
                <a:sym typeface="Times New Roman"/>
              </a:rPr>
              <a:t>Building block Schematics of Control System Diagram (CSD)</a:t>
            </a:r>
            <a:endParaRPr sz="7200"/>
          </a:p>
        </p:txBody>
      </p:sp>
      <p:sp>
        <p:nvSpPr>
          <p:cNvPr id="97" name="Google Shape;97;p6"/>
          <p:cNvSpPr txBox="1"/>
          <p:nvPr/>
        </p:nvSpPr>
        <p:spPr>
          <a:xfrm>
            <a:off x="34091525" y="20826200"/>
            <a:ext cx="7817700" cy="14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b="1">
                <a:solidFill>
                  <a:srgbClr val="222222"/>
                </a:solidFill>
                <a:highlight>
                  <a:srgbClr val="FFFFFF"/>
                </a:highlight>
                <a:latin typeface="Times New Roman"/>
                <a:ea typeface="Times New Roman"/>
                <a:cs typeface="Times New Roman"/>
                <a:sym typeface="Times New Roman"/>
              </a:rPr>
              <a:t>Figure 3: Switchgear</a:t>
            </a:r>
            <a:endParaRPr sz="6000">
              <a:latin typeface="Times New Roman"/>
              <a:ea typeface="Times New Roman"/>
              <a:cs typeface="Times New Roman"/>
              <a:sym typeface="Times New Roman"/>
            </a:endParaRPr>
          </a:p>
        </p:txBody>
      </p:sp>
      <p:sp>
        <p:nvSpPr>
          <p:cNvPr id="98" name="Google Shape;98;p6"/>
          <p:cNvSpPr txBox="1"/>
          <p:nvPr/>
        </p:nvSpPr>
        <p:spPr>
          <a:xfrm>
            <a:off x="15216250" y="21057200"/>
            <a:ext cx="14221200" cy="101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6000"/>
              <a:buFont typeface="Arial"/>
              <a:buNone/>
            </a:pPr>
            <a:r>
              <a:rPr lang="en-US" sz="6000" b="1">
                <a:solidFill>
                  <a:schemeClr val="dk1"/>
                </a:solidFill>
                <a:latin typeface="Times New Roman"/>
                <a:ea typeface="Times New Roman"/>
                <a:cs typeface="Times New Roman"/>
                <a:sym typeface="Times New Roman"/>
              </a:rPr>
              <a:t>Figure 2: Output Breaker Switchgear</a:t>
            </a:r>
            <a:endParaRPr>
              <a:latin typeface="Times New Roman"/>
              <a:ea typeface="Times New Roman"/>
              <a:cs typeface="Times New Roman"/>
              <a:sym typeface="Times New Roman"/>
            </a:endParaRPr>
          </a:p>
        </p:txBody>
      </p:sp>
      <p:sp>
        <p:nvSpPr>
          <p:cNvPr id="99" name="Google Shape;99;p6"/>
          <p:cNvSpPr txBox="1"/>
          <p:nvPr/>
        </p:nvSpPr>
        <p:spPr>
          <a:xfrm>
            <a:off x="1857788" y="21335075"/>
            <a:ext cx="114843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b="1">
                <a:latin typeface="Times New Roman"/>
                <a:ea typeface="Times New Roman"/>
                <a:cs typeface="Times New Roman"/>
                <a:sym typeface="Times New Roman"/>
              </a:rPr>
              <a:t>Figure 1: Line Breaker</a:t>
            </a:r>
            <a:endParaRPr sz="6000" b="1">
              <a:latin typeface="Times New Roman"/>
              <a:ea typeface="Times New Roman"/>
              <a:cs typeface="Times New Roman"/>
              <a:sym typeface="Times New Roman"/>
            </a:endParaRPr>
          </a:p>
        </p:txBody>
      </p:sp>
      <p:sp>
        <p:nvSpPr>
          <p:cNvPr id="100" name="Google Shape;100;p6"/>
          <p:cNvSpPr txBox="1"/>
          <p:nvPr/>
        </p:nvSpPr>
        <p:spPr>
          <a:xfrm>
            <a:off x="381000" y="22304300"/>
            <a:ext cx="320157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US" sz="6000" dirty="0">
                <a:solidFill>
                  <a:schemeClr val="dk1"/>
                </a:solidFill>
                <a:latin typeface="Times New Roman"/>
                <a:ea typeface="Times New Roman"/>
                <a:cs typeface="Times New Roman"/>
                <a:sym typeface="Times New Roman"/>
              </a:rPr>
              <a:t>After the libraries were created in ETAP, we started creating models in ETAP. Three models were constructed as they are shown in Figures 1, 2 , and 3. The circuit in Figure 1 is a line breaker circuit, which its function is to interrupt current flow after a fault is detected in the system. An output breaker switchgear circuit in Figure 2 controls, protects, and isolates electrical equipment in the system. The switchgear circuit in Figure 3 operates as the circuit in Figure 2 does. However, the circuit in Figure 3 does not control the output results of the equipment in the system.</a:t>
            </a:r>
            <a:endParaRPr sz="6000" dirty="0">
              <a:solidFill>
                <a:schemeClr val="dk1"/>
              </a:solidFill>
              <a:latin typeface="Times New Roman"/>
              <a:ea typeface="Times New Roman"/>
              <a:cs typeface="Times New Roman"/>
              <a:sym typeface="Times New Roman"/>
            </a:endParaRPr>
          </a:p>
        </p:txBody>
      </p:sp>
      <p:sp>
        <p:nvSpPr>
          <p:cNvPr id="101" name="Google Shape;101;p6"/>
          <p:cNvSpPr txBox="1"/>
          <p:nvPr/>
        </p:nvSpPr>
        <p:spPr>
          <a:xfrm>
            <a:off x="32396575" y="22427588"/>
            <a:ext cx="12123600" cy="9399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Clr>
                <a:srgbClr val="000099"/>
              </a:buClr>
              <a:buSzPts val="5500"/>
              <a:buFont typeface="Times New Roman"/>
              <a:buNone/>
            </a:pPr>
            <a:r>
              <a:rPr lang="en-US" sz="7200" b="1" i="0" u="sng">
                <a:solidFill>
                  <a:srgbClr val="000099"/>
                </a:solidFill>
                <a:latin typeface="Times New Roman"/>
                <a:ea typeface="Times New Roman"/>
                <a:cs typeface="Times New Roman"/>
                <a:sym typeface="Times New Roman"/>
              </a:rPr>
              <a:t>Next term or future goals</a:t>
            </a:r>
            <a:endParaRPr sz="7200"/>
          </a:p>
        </p:txBody>
      </p:sp>
      <p:sp>
        <p:nvSpPr>
          <p:cNvPr id="102" name="Google Shape;102;p6"/>
          <p:cNvSpPr txBox="1"/>
          <p:nvPr/>
        </p:nvSpPr>
        <p:spPr>
          <a:xfrm>
            <a:off x="33824576" y="23959925"/>
            <a:ext cx="10695600" cy="1957500"/>
          </a:xfrm>
          <a:prstGeom prst="rect">
            <a:avLst/>
          </a:prstGeom>
          <a:noFill/>
          <a:ln>
            <a:noFill/>
          </a:ln>
        </p:spPr>
        <p:txBody>
          <a:bodyPr spcFirstLastPara="1" wrap="square" lIns="91400" tIns="45700" rIns="91400" bIns="45700" anchor="t" anchorCtr="0">
            <a:noAutofit/>
          </a:bodyPr>
          <a:lstStyle/>
          <a:p>
            <a:pPr marL="341312" marR="0" lvl="0" indent="-500062" algn="l" rtl="0">
              <a:lnSpc>
                <a:spcPct val="100000"/>
              </a:lnSpc>
              <a:spcBef>
                <a:spcPts val="0"/>
              </a:spcBef>
              <a:spcAft>
                <a:spcPts val="0"/>
              </a:spcAft>
              <a:buClr>
                <a:schemeClr val="dk1"/>
              </a:buClr>
              <a:buSzPts val="6000"/>
              <a:buFont typeface="Arial"/>
              <a:buChar char="•"/>
            </a:pPr>
            <a:r>
              <a:rPr lang="en-US" sz="6000" b="0" i="0" u="none">
                <a:solidFill>
                  <a:schemeClr val="dk1"/>
                </a:solidFill>
                <a:latin typeface="Times New Roman"/>
                <a:ea typeface="Times New Roman"/>
                <a:cs typeface="Times New Roman"/>
                <a:sym typeface="Times New Roman"/>
              </a:rPr>
              <a:t>Continue modeling CSDs</a:t>
            </a:r>
            <a:endParaRPr sz="6000"/>
          </a:p>
          <a:p>
            <a:pPr marL="341312" marR="0" lvl="0" indent="-500062" algn="l" rtl="0">
              <a:lnSpc>
                <a:spcPct val="100000"/>
              </a:lnSpc>
              <a:spcBef>
                <a:spcPts val="700"/>
              </a:spcBef>
              <a:spcAft>
                <a:spcPts val="0"/>
              </a:spcAft>
              <a:buClr>
                <a:schemeClr val="dk1"/>
              </a:buClr>
              <a:buSzPts val="6000"/>
              <a:buFont typeface="Arial"/>
              <a:buChar char="•"/>
            </a:pPr>
            <a:r>
              <a:rPr lang="en-US" sz="6000" b="0" i="0" u="none">
                <a:solidFill>
                  <a:schemeClr val="dk1"/>
                </a:solidFill>
                <a:latin typeface="Times New Roman"/>
                <a:ea typeface="Times New Roman"/>
                <a:cs typeface="Times New Roman"/>
                <a:sym typeface="Times New Roman"/>
              </a:rPr>
              <a:t>Structure raw data </a:t>
            </a:r>
            <a:endParaRPr sz="6000"/>
          </a:p>
          <a:p>
            <a:pPr marL="341312" marR="0" lvl="0" indent="-500062" algn="l" rtl="0">
              <a:lnSpc>
                <a:spcPct val="100000"/>
              </a:lnSpc>
              <a:spcBef>
                <a:spcPts val="700"/>
              </a:spcBef>
              <a:spcAft>
                <a:spcPts val="0"/>
              </a:spcAft>
              <a:buClr>
                <a:schemeClr val="dk1"/>
              </a:buClr>
              <a:buSzPts val="6000"/>
              <a:buFont typeface="Arial"/>
              <a:buChar char="•"/>
            </a:pPr>
            <a:r>
              <a:rPr lang="en-US" sz="6000" b="0" i="0" u="none">
                <a:solidFill>
                  <a:schemeClr val="dk1"/>
                </a:solidFill>
                <a:latin typeface="Times New Roman"/>
                <a:ea typeface="Times New Roman"/>
                <a:cs typeface="Times New Roman"/>
                <a:sym typeface="Times New Roman"/>
              </a:rPr>
              <a:t>Create new Libraries in ETAP</a:t>
            </a:r>
            <a:endParaRPr sz="6000"/>
          </a:p>
          <a:p>
            <a:pPr marL="341312" marR="0" lvl="0" indent="-500062" algn="l" rtl="0">
              <a:lnSpc>
                <a:spcPct val="100000"/>
              </a:lnSpc>
              <a:spcBef>
                <a:spcPts val="700"/>
              </a:spcBef>
              <a:spcAft>
                <a:spcPts val="0"/>
              </a:spcAft>
              <a:buClr>
                <a:schemeClr val="dk1"/>
              </a:buClr>
              <a:buSzPts val="6000"/>
              <a:buFont typeface="Arial"/>
              <a:buChar char="•"/>
            </a:pPr>
            <a:r>
              <a:rPr lang="en-US" sz="6000" b="0" i="0" u="none">
                <a:solidFill>
                  <a:schemeClr val="dk1"/>
                </a:solidFill>
                <a:latin typeface="Times New Roman"/>
                <a:ea typeface="Times New Roman"/>
                <a:cs typeface="Times New Roman"/>
                <a:sym typeface="Times New Roman"/>
              </a:rPr>
              <a:t>Build CSDs model </a:t>
            </a:r>
            <a:endParaRPr sz="6000"/>
          </a:p>
          <a:p>
            <a:pPr marL="341312" marR="0" lvl="0" indent="-119062" algn="l" rtl="0">
              <a:lnSpc>
                <a:spcPct val="100000"/>
              </a:lnSpc>
              <a:spcBef>
                <a:spcPts val="700"/>
              </a:spcBef>
              <a:spcAft>
                <a:spcPts val="0"/>
              </a:spcAft>
              <a:buClr>
                <a:schemeClr val="dk1"/>
              </a:buClr>
              <a:buSzPts val="3500"/>
              <a:buFont typeface="Arial"/>
              <a:buNone/>
            </a:pPr>
            <a:endParaRPr sz="3500" b="0" i="0" u="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3500" b="0" i="0" u="none">
              <a:solidFill>
                <a:schemeClr val="dk1"/>
              </a:solidFill>
              <a:latin typeface="Times New Roman"/>
              <a:ea typeface="Times New Roman"/>
              <a:cs typeface="Times New Roman"/>
              <a:sym typeface="Times New Roman"/>
            </a:endParaRPr>
          </a:p>
        </p:txBody>
      </p:sp>
      <p:pic>
        <p:nvPicPr>
          <p:cNvPr id="5" name="Audio 4">
            <a:hlinkClick r:id="" action="ppaction://media"/>
            <a:extLst>
              <a:ext uri="{FF2B5EF4-FFF2-40B4-BE49-F238E27FC236}">
                <a16:creationId xmlns:a16="http://schemas.microsoft.com/office/drawing/2014/main" id="{19754990-86EC-40AF-AC1A-BEE8A32AB28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51438" y="286210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1101"/>
    </mc:Choice>
    <mc:Fallback>
      <p:transition spd="slow" advTm="111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938</Words>
  <Application>Microsoft Office PowerPoint</Application>
  <PresentationFormat>Custom</PresentationFormat>
  <Paragraphs>80</Paragraphs>
  <Slides>4</Slides>
  <Notes>4</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Times New Roman</vt:lpstr>
      <vt:lpstr>1_Default Design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Moore, Evan</cp:lastModifiedBy>
  <cp:revision>2</cp:revision>
  <dcterms:modified xsi:type="dcterms:W3CDTF">2020-04-25T18:30:02Z</dcterms:modified>
</cp:coreProperties>
</file>