
<file path=[Content_Types].xml><?xml version="1.0" encoding="utf-8"?>
<Types xmlns="http://schemas.openxmlformats.org/package/2006/content-types">
  <Default Extension="gif" ContentType="image/gif"/>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8"/>
  </p:notesMasterIdLst>
  <p:sldIdLst>
    <p:sldId id="256" r:id="rId2"/>
    <p:sldId id="257" r:id="rId3"/>
    <p:sldId id="262" r:id="rId4"/>
    <p:sldId id="259" r:id="rId5"/>
    <p:sldId id="260" r:id="rId6"/>
    <p:sldId id="261" r:id="rId7"/>
  </p:sldIdLst>
  <p:sldSz cx="43891200" cy="32918400"/>
  <p:notesSz cx="9144000" cy="6858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0368">
          <p15:clr>
            <a:srgbClr val="000000"/>
          </p15:clr>
        </p15:guide>
        <p15:guide id="2" pos="13824">
          <p15:clr>
            <a:srgbClr val="000000"/>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2" roundtripDataSignature="AMtx7mggsFrnt3VqTn7omKNaSrLoVag6W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35"/>
  </p:normalViewPr>
  <p:slideViewPr>
    <p:cSldViewPr snapToGrid="0">
      <p:cViewPr varScale="1">
        <p:scale>
          <a:sx n="21" d="100"/>
          <a:sy n="21" d="100"/>
        </p:scale>
        <p:origin x="1960" y="272"/>
      </p:cViewPr>
      <p:guideLst>
        <p:guide orient="horz" pos="10368"/>
        <p:guide pos="13824"/>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customschemas.google.com/relationships/presentationmetadata" Target="meta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5" Type="http://schemas.openxmlformats.org/officeDocument/2006/relationships/theme" Target="theme/theme1.xml"/><Relationship Id="rId4" Type="http://schemas.openxmlformats.org/officeDocument/2006/relationships/slide" Target="slides/slide3.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
        <p:cNvGrpSpPr/>
        <p:nvPr/>
      </p:nvGrpSpPr>
      <p:grpSpPr>
        <a:xfrm>
          <a:off x="0" y="0"/>
          <a:ext cx="0" cy="0"/>
          <a:chOff x="0" y="0"/>
          <a:chExt cx="0" cy="0"/>
        </a:xfrm>
      </p:grpSpPr>
      <p:sp>
        <p:nvSpPr>
          <p:cNvPr id="21" name="Google Shape;21;p1: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 name="Google Shape;22;p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3: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 name="Google Shape;50;p3: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4: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 name="Google Shape;58;p4: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5: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 name="Google Shape;64;p5: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6: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 name="Google Shape;80;p6: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7: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7" name="Google Shape;87;p7: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Master Title">
  <p:cSld name="Master Title">
    <p:spTree>
      <p:nvGrpSpPr>
        <p:cNvPr id="1" name="Shape 8"/>
        <p:cNvGrpSpPr/>
        <p:nvPr/>
      </p:nvGrpSpPr>
      <p:grpSpPr>
        <a:xfrm>
          <a:off x="0" y="0"/>
          <a:ext cx="0" cy="0"/>
          <a:chOff x="0" y="0"/>
          <a:chExt cx="0" cy="0"/>
        </a:xfrm>
      </p:grpSpPr>
      <p:sp>
        <p:nvSpPr>
          <p:cNvPr id="9" name="Google Shape;9;p9"/>
          <p:cNvSpPr txBox="1">
            <a:spLocks noGrp="1"/>
          </p:cNvSpPr>
          <p:nvPr>
            <p:ph type="title"/>
          </p:nvPr>
        </p:nvSpPr>
        <p:spPr>
          <a:xfrm>
            <a:off x="1463040" y="1318262"/>
            <a:ext cx="41330881" cy="4533898"/>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 name="Google Shape;10;p9"/>
          <p:cNvSpPr txBox="1">
            <a:spLocks noGrp="1"/>
          </p:cNvSpPr>
          <p:nvPr>
            <p:ph type="body" idx="1"/>
          </p:nvPr>
        </p:nvSpPr>
        <p:spPr>
          <a:xfrm>
            <a:off x="0" y="26334722"/>
            <a:ext cx="43891199" cy="5265300"/>
          </a:xfrm>
          <a:prstGeom prst="rect">
            <a:avLst/>
          </a:prstGeom>
          <a:noFill/>
          <a:ln>
            <a:noFill/>
          </a:ln>
        </p:spPr>
        <p:txBody>
          <a:bodyPr spcFirstLastPara="1" wrap="square" lIns="0" tIns="0" rIns="0" bIns="0" anchor="t" anchorCtr="0">
            <a:noAutofit/>
          </a:bodyPr>
          <a:lstStyle>
            <a:lvl1pPr marL="457200" lvl="0" indent="-228600" algn="ctr">
              <a:lnSpc>
                <a:spcPct val="100000"/>
              </a:lnSpc>
              <a:spcBef>
                <a:spcPts val="2304"/>
              </a:spcBef>
              <a:spcAft>
                <a:spcPts val="0"/>
              </a:spcAft>
              <a:buClr>
                <a:schemeClr val="lt1"/>
              </a:buClr>
              <a:buSzPts val="2400"/>
              <a:buNone/>
              <a:defRPr sz="11520" b="0"/>
            </a:lvl1pPr>
            <a:lvl2pPr marL="914400" lvl="1" indent="-342900" algn="l">
              <a:lnSpc>
                <a:spcPct val="100000"/>
              </a:lnSpc>
              <a:spcBef>
                <a:spcPts val="1728"/>
              </a:spcBef>
              <a:spcAft>
                <a:spcPts val="0"/>
              </a:spcAft>
              <a:buClr>
                <a:schemeClr val="dk1"/>
              </a:buClr>
              <a:buSzPts val="1800"/>
              <a:buChar char="–"/>
              <a:defRPr/>
            </a:lvl2pPr>
            <a:lvl3pPr marL="1371600" lvl="2" indent="-342900" algn="l">
              <a:lnSpc>
                <a:spcPct val="100000"/>
              </a:lnSpc>
              <a:spcBef>
                <a:spcPts val="1728"/>
              </a:spcBef>
              <a:spcAft>
                <a:spcPts val="0"/>
              </a:spcAft>
              <a:buClr>
                <a:schemeClr val="dk1"/>
              </a:buClr>
              <a:buSzPts val="1800"/>
              <a:buChar char="•"/>
              <a:defRPr/>
            </a:lvl3pPr>
            <a:lvl4pPr marL="1828800" lvl="3" indent="-342900" algn="l">
              <a:lnSpc>
                <a:spcPct val="100000"/>
              </a:lnSpc>
              <a:spcBef>
                <a:spcPts val="1728"/>
              </a:spcBef>
              <a:spcAft>
                <a:spcPts val="0"/>
              </a:spcAft>
              <a:buClr>
                <a:schemeClr val="dk1"/>
              </a:buClr>
              <a:buSzPts val="1800"/>
              <a:buChar char="–"/>
              <a:defRPr/>
            </a:lvl4pPr>
            <a:lvl5pPr marL="2286000" lvl="4" indent="-228600" algn="ctr">
              <a:lnSpc>
                <a:spcPct val="100000"/>
              </a:lnSpc>
              <a:spcBef>
                <a:spcPts val="1728"/>
              </a:spcBef>
              <a:spcAft>
                <a:spcPts val="0"/>
              </a:spcAft>
              <a:buClr>
                <a:schemeClr val="lt1"/>
              </a:buClr>
              <a:buSzPts val="1800"/>
              <a:buNone/>
              <a:defRPr/>
            </a:lvl5pPr>
            <a:lvl6pPr marL="2743200" lvl="5" indent="-342900" algn="l">
              <a:lnSpc>
                <a:spcPct val="100000"/>
              </a:lnSpc>
              <a:spcBef>
                <a:spcPts val="1728"/>
              </a:spcBef>
              <a:spcAft>
                <a:spcPts val="0"/>
              </a:spcAft>
              <a:buClr>
                <a:schemeClr val="dk1"/>
              </a:buClr>
              <a:buSzPts val="1800"/>
              <a:buChar char="•"/>
              <a:defRPr/>
            </a:lvl6pPr>
            <a:lvl7pPr marL="3200400" lvl="6" indent="-342900" algn="l">
              <a:lnSpc>
                <a:spcPct val="100000"/>
              </a:lnSpc>
              <a:spcBef>
                <a:spcPts val="1728"/>
              </a:spcBef>
              <a:spcAft>
                <a:spcPts val="0"/>
              </a:spcAft>
              <a:buClr>
                <a:schemeClr val="dk1"/>
              </a:buClr>
              <a:buSzPts val="1800"/>
              <a:buChar char="•"/>
              <a:defRPr/>
            </a:lvl7pPr>
            <a:lvl8pPr marL="3657600" lvl="7" indent="-342900" algn="l">
              <a:lnSpc>
                <a:spcPct val="100000"/>
              </a:lnSpc>
              <a:spcBef>
                <a:spcPts val="1728"/>
              </a:spcBef>
              <a:spcAft>
                <a:spcPts val="0"/>
              </a:spcAft>
              <a:buClr>
                <a:schemeClr val="dk1"/>
              </a:buClr>
              <a:buSzPts val="1800"/>
              <a:buChar char="•"/>
              <a:defRPr/>
            </a:lvl8pPr>
            <a:lvl9pPr marL="4114800" lvl="8" indent="-342900" algn="l">
              <a:lnSpc>
                <a:spcPct val="100000"/>
              </a:lnSpc>
              <a:spcBef>
                <a:spcPts val="1728"/>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1"/>
        <p:cNvGrpSpPr/>
        <p:nvPr/>
      </p:nvGrpSpPr>
      <p:grpSpPr>
        <a:xfrm>
          <a:off x="0" y="0"/>
          <a:ext cx="0" cy="0"/>
          <a:chOff x="0" y="0"/>
          <a:chExt cx="0" cy="0"/>
        </a:xfrm>
      </p:grpSpPr>
      <p:sp>
        <p:nvSpPr>
          <p:cNvPr id="12" name="Google Shape;12;p10"/>
          <p:cNvSpPr txBox="1">
            <a:spLocks noGrp="1"/>
          </p:cNvSpPr>
          <p:nvPr>
            <p:ph type="ctrTitle"/>
          </p:nvPr>
        </p:nvSpPr>
        <p:spPr>
          <a:xfrm>
            <a:off x="731520" y="1097285"/>
            <a:ext cx="43159681" cy="5486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lt1"/>
              </a:buClr>
              <a:buSzPts val="4000"/>
              <a:buFont typeface="Arial"/>
              <a:buNone/>
              <a:defRPr sz="19200" b="1">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0"/>
          <p:cNvSpPr txBox="1">
            <a:spLocks noGrp="1"/>
          </p:cNvSpPr>
          <p:nvPr>
            <p:ph type="subTitle" idx="1"/>
          </p:nvPr>
        </p:nvSpPr>
        <p:spPr>
          <a:xfrm>
            <a:off x="2926080" y="9144000"/>
            <a:ext cx="38039040" cy="2560320"/>
          </a:xfrm>
          <a:prstGeom prst="rect">
            <a:avLst/>
          </a:prstGeom>
          <a:noFill/>
          <a:ln>
            <a:noFill/>
          </a:ln>
        </p:spPr>
        <p:txBody>
          <a:bodyPr spcFirstLastPara="1" wrap="square" lIns="0" tIns="0" rIns="0" bIns="0" anchor="t" anchorCtr="0">
            <a:noAutofit/>
          </a:bodyPr>
          <a:lstStyle>
            <a:lvl1pPr lvl="0" algn="l">
              <a:lnSpc>
                <a:spcPct val="100000"/>
              </a:lnSpc>
              <a:spcBef>
                <a:spcPts val="2880"/>
              </a:spcBef>
              <a:spcAft>
                <a:spcPts val="0"/>
              </a:spcAft>
              <a:buClr>
                <a:schemeClr val="lt1"/>
              </a:buClr>
              <a:buSzPts val="3000"/>
              <a:buFont typeface="Arial"/>
              <a:buNone/>
              <a:defRPr sz="14400" b="1">
                <a:solidFill>
                  <a:schemeClr val="lt1"/>
                </a:solidFill>
                <a:latin typeface="Arial"/>
                <a:ea typeface="Arial"/>
                <a:cs typeface="Arial"/>
                <a:sym typeface="Arial"/>
              </a:defRPr>
            </a:lvl1pPr>
            <a:lvl2pPr lvl="1" algn="ctr">
              <a:lnSpc>
                <a:spcPct val="100000"/>
              </a:lnSpc>
              <a:spcBef>
                <a:spcPts val="2688"/>
              </a:spcBef>
              <a:spcAft>
                <a:spcPts val="0"/>
              </a:spcAft>
              <a:buClr>
                <a:srgbClr val="888888"/>
              </a:buClr>
              <a:buSzPts val="2800"/>
              <a:buNone/>
              <a:defRPr>
                <a:solidFill>
                  <a:srgbClr val="888888"/>
                </a:solidFill>
              </a:defRPr>
            </a:lvl2pPr>
            <a:lvl3pPr lvl="2" algn="ctr">
              <a:lnSpc>
                <a:spcPct val="100000"/>
              </a:lnSpc>
              <a:spcBef>
                <a:spcPts val="2304"/>
              </a:spcBef>
              <a:spcAft>
                <a:spcPts val="0"/>
              </a:spcAft>
              <a:buClr>
                <a:srgbClr val="888888"/>
              </a:buClr>
              <a:buSzPts val="2400"/>
              <a:buNone/>
              <a:defRPr>
                <a:solidFill>
                  <a:srgbClr val="888888"/>
                </a:solidFill>
              </a:defRPr>
            </a:lvl3pPr>
            <a:lvl4pPr lvl="3" algn="ctr">
              <a:lnSpc>
                <a:spcPct val="100000"/>
              </a:lnSpc>
              <a:spcBef>
                <a:spcPts val="1920"/>
              </a:spcBef>
              <a:spcAft>
                <a:spcPts val="0"/>
              </a:spcAft>
              <a:buClr>
                <a:srgbClr val="888888"/>
              </a:buClr>
              <a:buSzPts val="2000"/>
              <a:buNone/>
              <a:defRPr>
                <a:solidFill>
                  <a:srgbClr val="888888"/>
                </a:solidFill>
              </a:defRPr>
            </a:lvl4pPr>
            <a:lvl5pPr lvl="4" algn="ctr">
              <a:lnSpc>
                <a:spcPct val="100000"/>
              </a:lnSpc>
              <a:spcBef>
                <a:spcPts val="2304"/>
              </a:spcBef>
              <a:spcAft>
                <a:spcPts val="0"/>
              </a:spcAft>
              <a:buClr>
                <a:srgbClr val="888888"/>
              </a:buClr>
              <a:buSzPts val="2400"/>
              <a:buNone/>
              <a:defRPr>
                <a:solidFill>
                  <a:srgbClr val="888888"/>
                </a:solidFill>
              </a:defRPr>
            </a:lvl5pPr>
            <a:lvl6pPr lvl="5" algn="ctr">
              <a:lnSpc>
                <a:spcPct val="100000"/>
              </a:lnSpc>
              <a:spcBef>
                <a:spcPts val="1920"/>
              </a:spcBef>
              <a:spcAft>
                <a:spcPts val="0"/>
              </a:spcAft>
              <a:buClr>
                <a:srgbClr val="888888"/>
              </a:buClr>
              <a:buSzPts val="2000"/>
              <a:buNone/>
              <a:defRPr>
                <a:solidFill>
                  <a:srgbClr val="888888"/>
                </a:solidFill>
              </a:defRPr>
            </a:lvl6pPr>
            <a:lvl7pPr lvl="6" algn="ctr">
              <a:lnSpc>
                <a:spcPct val="100000"/>
              </a:lnSpc>
              <a:spcBef>
                <a:spcPts val="1920"/>
              </a:spcBef>
              <a:spcAft>
                <a:spcPts val="0"/>
              </a:spcAft>
              <a:buClr>
                <a:srgbClr val="888888"/>
              </a:buClr>
              <a:buSzPts val="2000"/>
              <a:buNone/>
              <a:defRPr>
                <a:solidFill>
                  <a:srgbClr val="888888"/>
                </a:solidFill>
              </a:defRPr>
            </a:lvl7pPr>
            <a:lvl8pPr lvl="7" algn="ctr">
              <a:lnSpc>
                <a:spcPct val="100000"/>
              </a:lnSpc>
              <a:spcBef>
                <a:spcPts val="1920"/>
              </a:spcBef>
              <a:spcAft>
                <a:spcPts val="0"/>
              </a:spcAft>
              <a:buClr>
                <a:srgbClr val="888888"/>
              </a:buClr>
              <a:buSzPts val="2000"/>
              <a:buNone/>
              <a:defRPr>
                <a:solidFill>
                  <a:srgbClr val="888888"/>
                </a:solidFill>
              </a:defRPr>
            </a:lvl8pPr>
            <a:lvl9pPr lvl="8" algn="ctr">
              <a:lnSpc>
                <a:spcPct val="100000"/>
              </a:lnSpc>
              <a:spcBef>
                <a:spcPts val="1920"/>
              </a:spcBef>
              <a:spcAft>
                <a:spcPts val="0"/>
              </a:spcAft>
              <a:buClr>
                <a:srgbClr val="888888"/>
              </a:buClr>
              <a:buSzPts val="2000"/>
              <a:buNone/>
              <a:defRPr>
                <a:solidFill>
                  <a:srgbClr val="888888"/>
                </a:solidFill>
              </a:defRPr>
            </a:lvl9pPr>
          </a:lstStyle>
          <a:p>
            <a:endParaRPr/>
          </a:p>
        </p:txBody>
      </p:sp>
      <p:sp>
        <p:nvSpPr>
          <p:cNvPr id="14" name="Google Shape;14;p10"/>
          <p:cNvSpPr txBox="1"/>
          <p:nvPr/>
        </p:nvSpPr>
        <p:spPr>
          <a:xfrm>
            <a:off x="2926080" y="11704320"/>
            <a:ext cx="38039040" cy="8778240"/>
          </a:xfrm>
          <a:prstGeom prst="rect">
            <a:avLst/>
          </a:prstGeom>
          <a:noFill/>
          <a:ln>
            <a:noFill/>
          </a:ln>
        </p:spPr>
        <p:txBody>
          <a:bodyPr spcFirstLastPara="1" wrap="square" lIns="438825" tIns="219350" rIns="438825" bIns="219350" anchor="t" anchorCtr="0">
            <a:normAutofit/>
          </a:bodyPr>
          <a:lstStyle/>
          <a:p>
            <a:pPr marL="0" marR="0" lvl="0" indent="0" algn="l" rtl="0">
              <a:lnSpc>
                <a:spcPct val="100000"/>
              </a:lnSpc>
              <a:spcBef>
                <a:spcPts val="0"/>
              </a:spcBef>
              <a:spcAft>
                <a:spcPts val="0"/>
              </a:spcAft>
              <a:buClr>
                <a:schemeClr val="lt1"/>
              </a:buClr>
              <a:buSzPts val="3100"/>
              <a:buFont typeface="Arial"/>
              <a:buNone/>
            </a:pPr>
            <a:endParaRPr sz="14880" b="0" i="0" u="none" strike="noStrike" cap="none">
              <a:solidFill>
                <a:schemeClr val="lt1"/>
              </a:solidFill>
              <a:latin typeface="Arial"/>
              <a:ea typeface="Arial"/>
              <a:cs typeface="Arial"/>
              <a:sym typeface="Arial"/>
            </a:endParaRPr>
          </a:p>
        </p:txBody>
      </p:sp>
      <p:sp>
        <p:nvSpPr>
          <p:cNvPr id="15" name="Google Shape;15;p10"/>
          <p:cNvSpPr txBox="1"/>
          <p:nvPr/>
        </p:nvSpPr>
        <p:spPr>
          <a:xfrm>
            <a:off x="2926080" y="21214080"/>
            <a:ext cx="38039040" cy="2560320"/>
          </a:xfrm>
          <a:prstGeom prst="rect">
            <a:avLst/>
          </a:prstGeom>
          <a:noFill/>
          <a:ln>
            <a:noFill/>
          </a:ln>
        </p:spPr>
        <p:txBody>
          <a:bodyPr spcFirstLastPara="1" wrap="square" lIns="438825" tIns="219350" rIns="438825" bIns="219350" anchor="t" anchorCtr="0">
            <a:normAutofit/>
          </a:bodyPr>
          <a:lstStyle/>
          <a:p>
            <a:pPr marL="0" marR="0" lvl="0" indent="0" algn="l" rtl="0">
              <a:lnSpc>
                <a:spcPct val="90000"/>
              </a:lnSpc>
              <a:spcBef>
                <a:spcPts val="0"/>
              </a:spcBef>
              <a:spcAft>
                <a:spcPts val="0"/>
              </a:spcAft>
              <a:buClr>
                <a:schemeClr val="lt1"/>
              </a:buClr>
              <a:buSzPts val="3000"/>
              <a:buFont typeface="Arial"/>
              <a:buNone/>
            </a:pPr>
            <a:endParaRPr sz="14400" b="1" i="0" u="none" strike="noStrike" cap="none">
              <a:solidFill>
                <a:schemeClr val="lt1"/>
              </a:solidFill>
              <a:latin typeface="Arial"/>
              <a:ea typeface="Arial"/>
              <a:cs typeface="Arial"/>
              <a:sym typeface="Arial"/>
            </a:endParaRPr>
          </a:p>
        </p:txBody>
      </p:sp>
      <p:sp>
        <p:nvSpPr>
          <p:cNvPr id="16" name="Google Shape;16;p10"/>
          <p:cNvSpPr txBox="1"/>
          <p:nvPr/>
        </p:nvSpPr>
        <p:spPr>
          <a:xfrm>
            <a:off x="3291840" y="23408641"/>
            <a:ext cx="38770560" cy="6583680"/>
          </a:xfrm>
          <a:prstGeom prst="rect">
            <a:avLst/>
          </a:prstGeom>
          <a:noFill/>
          <a:ln>
            <a:noFill/>
          </a:ln>
        </p:spPr>
        <p:txBody>
          <a:bodyPr spcFirstLastPara="1" wrap="square" lIns="438825" tIns="219350" rIns="438825" bIns="219350" anchor="t" anchorCtr="0">
            <a:normAutofit/>
          </a:bodyPr>
          <a:lstStyle/>
          <a:p>
            <a:pPr marL="0" marR="0" lvl="0" indent="0" algn="l" rtl="0">
              <a:lnSpc>
                <a:spcPct val="100000"/>
              </a:lnSpc>
              <a:spcBef>
                <a:spcPts val="0"/>
              </a:spcBef>
              <a:spcAft>
                <a:spcPts val="0"/>
              </a:spcAft>
              <a:buClr>
                <a:schemeClr val="lt1"/>
              </a:buClr>
              <a:buSzPts val="2800"/>
              <a:buFont typeface="Arial"/>
              <a:buNone/>
            </a:pPr>
            <a:endParaRPr sz="13439" b="0" i="0" u="none" strike="noStrike" cap="none">
              <a:solidFill>
                <a:schemeClr val="lt1"/>
              </a:solidFill>
              <a:latin typeface="Arial"/>
              <a:ea typeface="Arial"/>
              <a:cs typeface="Arial"/>
              <a:sym typeface="Arial"/>
            </a:endParaRPr>
          </a:p>
        </p:txBody>
      </p:sp>
      <p:grpSp>
        <p:nvGrpSpPr>
          <p:cNvPr id="17" name="Google Shape;17;p10"/>
          <p:cNvGrpSpPr/>
          <p:nvPr/>
        </p:nvGrpSpPr>
        <p:grpSpPr>
          <a:xfrm>
            <a:off x="2194560" y="28012556"/>
            <a:ext cx="41696642" cy="4174325"/>
            <a:chOff x="457200" y="5835949"/>
            <a:chExt cx="8686800" cy="869651"/>
          </a:xfrm>
        </p:grpSpPr>
        <p:cxnSp>
          <p:nvCxnSpPr>
            <p:cNvPr id="18" name="Google Shape;18;p10"/>
            <p:cNvCxnSpPr/>
            <p:nvPr/>
          </p:nvCxnSpPr>
          <p:spPr>
            <a:xfrm>
              <a:off x="457200" y="6628000"/>
              <a:ext cx="5029200" cy="1422"/>
            </a:xfrm>
            <a:prstGeom prst="straightConnector1">
              <a:avLst/>
            </a:prstGeom>
            <a:noFill/>
            <a:ln w="31750" cap="flat" cmpd="sng">
              <a:solidFill>
                <a:schemeClr val="lt1"/>
              </a:solidFill>
              <a:prstDash val="solid"/>
              <a:round/>
              <a:headEnd type="none" w="sm" len="sm"/>
              <a:tailEnd type="none" w="sm" len="sm"/>
            </a:ln>
          </p:spPr>
        </p:cxnSp>
        <p:pic>
          <p:nvPicPr>
            <p:cNvPr id="19" name="Google Shape;19;p10" descr="UNCC_WSL_Logo_WHT.gif"/>
            <p:cNvPicPr preferRelativeResize="0"/>
            <p:nvPr/>
          </p:nvPicPr>
          <p:blipFill rotWithShape="1">
            <a:blip r:embed="rId2">
              <a:alphaModFix/>
            </a:blip>
            <a:srcRect/>
            <a:stretch/>
          </p:blipFill>
          <p:spPr>
            <a:xfrm>
              <a:off x="5638800" y="5835949"/>
              <a:ext cx="3505200" cy="869651"/>
            </a:xfrm>
            <a:prstGeom prst="rect">
              <a:avLst/>
            </a:prstGeom>
            <a:noFill/>
            <a:ln>
              <a:noFill/>
            </a:ln>
          </p:spPr>
        </p:pic>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5"/>
        <p:cNvGrpSpPr/>
        <p:nvPr/>
      </p:nvGrpSpPr>
      <p:grpSpPr>
        <a:xfrm>
          <a:off x="0" y="0"/>
          <a:ext cx="0" cy="0"/>
          <a:chOff x="0" y="0"/>
          <a:chExt cx="0" cy="0"/>
        </a:xfrm>
      </p:grpSpPr>
      <p:sp>
        <p:nvSpPr>
          <p:cNvPr id="6" name="Google Shape;6;p8"/>
          <p:cNvSpPr txBox="1">
            <a:spLocks noGrp="1"/>
          </p:cNvSpPr>
          <p:nvPr>
            <p:ph type="title"/>
          </p:nvPr>
        </p:nvSpPr>
        <p:spPr>
          <a:xfrm>
            <a:off x="1463040" y="1318262"/>
            <a:ext cx="41330881" cy="4533898"/>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lt1"/>
              </a:buClr>
              <a:buSzPts val="4400"/>
              <a:buFont typeface="Arial"/>
              <a:buNone/>
              <a:defRPr sz="44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8"/>
          <p:cNvSpPr txBox="1">
            <a:spLocks noGrp="1"/>
          </p:cNvSpPr>
          <p:nvPr>
            <p:ph type="body" idx="1"/>
          </p:nvPr>
        </p:nvSpPr>
        <p:spPr>
          <a:xfrm>
            <a:off x="0" y="26334722"/>
            <a:ext cx="43891199" cy="5265422"/>
          </a:xfrm>
          <a:prstGeom prst="rect">
            <a:avLst/>
          </a:prstGeom>
          <a:noFill/>
          <a:ln>
            <a:noFill/>
          </a:ln>
        </p:spPr>
        <p:txBody>
          <a:bodyPr spcFirstLastPara="1" wrap="square" lIns="0" tIns="0" rIns="0" bIns="0" anchor="t" anchorCtr="0">
            <a:noAutofit/>
          </a:bodyPr>
          <a:lstStyle>
            <a:lvl1pPr marL="457200" marR="0" lvl="0" indent="-228600" algn="ctr" rtl="0">
              <a:lnSpc>
                <a:spcPct val="100000"/>
              </a:lnSpc>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228600" algn="ctr" rtl="0">
              <a:lnSpc>
                <a:spcPct val="100000"/>
              </a:lnSpc>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dmckee9@uncc.edu" TargetMode="External"/><Relationship Id="rId13" Type="http://schemas.openxmlformats.org/officeDocument/2006/relationships/image" Target="../media/image6.png"/><Relationship Id="rId18" Type="http://schemas.openxmlformats.org/officeDocument/2006/relationships/image" Target="../media/image11.png"/><Relationship Id="rId3" Type="http://schemas.openxmlformats.org/officeDocument/2006/relationships/slideLayout" Target="../slideLayouts/slideLayout1.xml"/><Relationship Id="rId21" Type="http://schemas.openxmlformats.org/officeDocument/2006/relationships/image" Target="../media/image14.png"/><Relationship Id="rId7" Type="http://schemas.openxmlformats.org/officeDocument/2006/relationships/hyperlink" Target="mailto:jcharamu@uncc.edu" TargetMode="External"/><Relationship Id="rId12" Type="http://schemas.openxmlformats.org/officeDocument/2006/relationships/image" Target="../media/image5.png"/><Relationship Id="rId17" Type="http://schemas.openxmlformats.org/officeDocument/2006/relationships/image" Target="../media/image10.png"/><Relationship Id="rId2" Type="http://schemas.openxmlformats.org/officeDocument/2006/relationships/audio" Target="../media/media1.m4a"/><Relationship Id="rId16" Type="http://schemas.openxmlformats.org/officeDocument/2006/relationships/image" Target="../media/image9.png"/><Relationship Id="rId20" Type="http://schemas.openxmlformats.org/officeDocument/2006/relationships/image" Target="../media/image13.png"/><Relationship Id="rId1" Type="http://schemas.microsoft.com/office/2007/relationships/media" Target="../media/media1.m4a"/><Relationship Id="rId6" Type="http://schemas.openxmlformats.org/officeDocument/2006/relationships/image" Target="../media/image3.png"/><Relationship Id="rId11" Type="http://schemas.openxmlformats.org/officeDocument/2006/relationships/image" Target="../media/image4.png"/><Relationship Id="rId5" Type="http://schemas.openxmlformats.org/officeDocument/2006/relationships/image" Target="../media/image2.gif"/><Relationship Id="rId15" Type="http://schemas.openxmlformats.org/officeDocument/2006/relationships/image" Target="../media/image8.png"/><Relationship Id="rId10" Type="http://schemas.openxmlformats.org/officeDocument/2006/relationships/hyperlink" Target="mailto:kvu7@uncc.edu" TargetMode="External"/><Relationship Id="rId19" Type="http://schemas.openxmlformats.org/officeDocument/2006/relationships/image" Target="../media/image12.png"/><Relationship Id="rId4" Type="http://schemas.openxmlformats.org/officeDocument/2006/relationships/notesSlide" Target="../notesSlides/notesSlide1.xml"/><Relationship Id="rId9" Type="http://schemas.openxmlformats.org/officeDocument/2006/relationships/hyperlink" Target="mailto:jsmit712@uncc.edu" TargetMode="External"/><Relationship Id="rId14" Type="http://schemas.openxmlformats.org/officeDocument/2006/relationships/image" Target="../media/image7.png"/><Relationship Id="rId22"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5.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15.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xml"/><Relationship Id="rId7" Type="http://schemas.openxmlformats.org/officeDocument/2006/relationships/image" Target="../media/image6.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5.png"/><Relationship Id="rId11" Type="http://schemas.openxmlformats.org/officeDocument/2006/relationships/image" Target="../media/image16.png"/><Relationship Id="rId5" Type="http://schemas.openxmlformats.org/officeDocument/2006/relationships/image" Target="../media/image4.png"/><Relationship Id="rId10" Type="http://schemas.openxmlformats.org/officeDocument/2006/relationships/image" Target="../media/image10.png"/><Relationship Id="rId4" Type="http://schemas.openxmlformats.org/officeDocument/2006/relationships/notesSlide" Target="../notesSlides/notesSlide4.xml"/><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16.png"/><Relationship Id="rId5" Type="http://schemas.openxmlformats.org/officeDocument/2006/relationships/image" Target="../media/image8.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5.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
        <p:cNvGrpSpPr/>
        <p:nvPr/>
      </p:nvGrpSpPr>
      <p:grpSpPr>
        <a:xfrm>
          <a:off x="0" y="0"/>
          <a:ext cx="0" cy="0"/>
          <a:chOff x="0" y="0"/>
          <a:chExt cx="0" cy="0"/>
        </a:xfrm>
      </p:grpSpPr>
      <p:pic>
        <p:nvPicPr>
          <p:cNvPr id="24" name="Google Shape;24;p1" descr="UNCC_WSL_Logo_WHT.gif"/>
          <p:cNvPicPr preferRelativeResize="0"/>
          <p:nvPr/>
        </p:nvPicPr>
        <p:blipFill rotWithShape="1">
          <a:blip r:embed="rId5">
            <a:alphaModFix/>
          </a:blip>
          <a:srcRect/>
          <a:stretch/>
        </p:blipFill>
        <p:spPr>
          <a:xfrm>
            <a:off x="589080" y="736895"/>
            <a:ext cx="11132820" cy="2959592"/>
          </a:xfrm>
          <a:prstGeom prst="rect">
            <a:avLst/>
          </a:prstGeom>
          <a:noFill/>
          <a:ln>
            <a:noFill/>
          </a:ln>
        </p:spPr>
      </p:pic>
      <p:pic>
        <p:nvPicPr>
          <p:cNvPr id="25" name="Google Shape;25;p1"/>
          <p:cNvPicPr preferRelativeResize="0"/>
          <p:nvPr/>
        </p:nvPicPr>
        <p:blipFill rotWithShape="1">
          <a:blip r:embed="rId6">
            <a:alphaModFix/>
          </a:blip>
          <a:srcRect/>
          <a:stretch/>
        </p:blipFill>
        <p:spPr>
          <a:xfrm>
            <a:off x="34723638" y="266746"/>
            <a:ext cx="7339667" cy="3899882"/>
          </a:xfrm>
          <a:prstGeom prst="rect">
            <a:avLst/>
          </a:prstGeom>
          <a:noFill/>
          <a:ln>
            <a:noFill/>
          </a:ln>
        </p:spPr>
      </p:pic>
      <p:sp>
        <p:nvSpPr>
          <p:cNvPr id="26" name="Google Shape;26;p1"/>
          <p:cNvSpPr txBox="1">
            <a:spLocks noGrp="1"/>
          </p:cNvSpPr>
          <p:nvPr>
            <p:ph type="title"/>
          </p:nvPr>
        </p:nvSpPr>
        <p:spPr>
          <a:xfrm>
            <a:off x="3159900" y="313650"/>
            <a:ext cx="37571400" cy="24933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1800"/>
              <a:buNone/>
            </a:pPr>
            <a:r>
              <a:rPr lang="en-US" sz="8800"/>
              <a:t>Design for Implementation of AGVs</a:t>
            </a:r>
            <a:endParaRPr sz="8800"/>
          </a:p>
          <a:p>
            <a:pPr marL="0" lvl="0" indent="0" algn="ctr" rtl="0">
              <a:lnSpc>
                <a:spcPct val="100000"/>
              </a:lnSpc>
              <a:spcBef>
                <a:spcPts val="0"/>
              </a:spcBef>
              <a:spcAft>
                <a:spcPts val="0"/>
              </a:spcAft>
              <a:buClr>
                <a:schemeClr val="lt1"/>
              </a:buClr>
              <a:buSzPts val="1800"/>
              <a:buNone/>
            </a:pPr>
            <a:r>
              <a:rPr lang="en-US" sz="8800"/>
              <a:t>in the Deere-Hitachi Factory</a:t>
            </a:r>
            <a:endParaRPr sz="8800"/>
          </a:p>
        </p:txBody>
      </p:sp>
      <p:sp>
        <p:nvSpPr>
          <p:cNvPr id="27" name="Google Shape;27;p1"/>
          <p:cNvSpPr txBox="1"/>
          <p:nvPr/>
        </p:nvSpPr>
        <p:spPr>
          <a:xfrm>
            <a:off x="1506600" y="4535400"/>
            <a:ext cx="41792401" cy="2959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6000"/>
              <a:buFont typeface="Arial"/>
              <a:buNone/>
            </a:pPr>
            <a:r>
              <a:rPr lang="en-US" sz="6000" b="0" i="0" u="none" strike="noStrike" cap="none">
                <a:solidFill>
                  <a:srgbClr val="FFFFFF"/>
                </a:solidFill>
                <a:latin typeface="Arial"/>
                <a:ea typeface="Arial"/>
                <a:cs typeface="Arial"/>
                <a:sym typeface="Arial"/>
              </a:rPr>
              <a:t>J</a:t>
            </a:r>
            <a:r>
              <a:rPr lang="en-US" sz="5000" b="0" i="0" u="none" strike="noStrike" cap="none">
                <a:solidFill>
                  <a:srgbClr val="FFFFFF"/>
                </a:solidFill>
                <a:latin typeface="Arial"/>
                <a:ea typeface="Arial"/>
                <a:cs typeface="Arial"/>
                <a:sym typeface="Arial"/>
              </a:rPr>
              <a:t>ustin Charamut (</a:t>
            </a:r>
            <a:r>
              <a:rPr lang="en-US" sz="5000" b="0" i="0" u="sng" strike="noStrike" cap="none">
                <a:solidFill>
                  <a:srgbClr val="FFFFFF"/>
                </a:solidFill>
                <a:latin typeface="Arial"/>
                <a:ea typeface="Arial"/>
                <a:cs typeface="Arial"/>
                <a:sym typeface="Arial"/>
                <a:hlinkClick r:id="rId7"/>
              </a:rPr>
              <a:t>jcharamu@uncc.edu</a:t>
            </a:r>
            <a:r>
              <a:rPr lang="en-US" sz="5000" b="0" i="0" u="none" strike="noStrike" cap="none">
                <a:solidFill>
                  <a:srgbClr val="FFFFFF"/>
                </a:solidFill>
                <a:latin typeface="Arial"/>
                <a:ea typeface="Arial"/>
                <a:cs typeface="Arial"/>
                <a:sym typeface="Arial"/>
              </a:rPr>
              <a:t>), Dillon McKee (</a:t>
            </a:r>
            <a:r>
              <a:rPr lang="en-US" sz="5000" b="0" i="0" u="sng" strike="noStrike" cap="none">
                <a:solidFill>
                  <a:srgbClr val="FFFFFF"/>
                </a:solidFill>
                <a:latin typeface="Arial"/>
                <a:ea typeface="Arial"/>
                <a:cs typeface="Arial"/>
                <a:sym typeface="Arial"/>
                <a:hlinkClick r:id="rId8"/>
              </a:rPr>
              <a:t>dmckee9@uncc.edu</a:t>
            </a:r>
            <a:r>
              <a:rPr lang="en-US" sz="5000" b="0" i="0" u="none" strike="noStrike" cap="none">
                <a:solidFill>
                  <a:srgbClr val="FFFFFF"/>
                </a:solidFill>
                <a:latin typeface="Arial"/>
                <a:ea typeface="Arial"/>
                <a:cs typeface="Arial"/>
                <a:sym typeface="Arial"/>
              </a:rPr>
              <a:t>), Joseph Smith (</a:t>
            </a:r>
            <a:r>
              <a:rPr lang="en-US" sz="5000" b="0" i="0" u="sng" strike="noStrike" cap="none">
                <a:solidFill>
                  <a:srgbClr val="FFFFFF"/>
                </a:solidFill>
                <a:latin typeface="Arial"/>
                <a:ea typeface="Arial"/>
                <a:cs typeface="Arial"/>
                <a:sym typeface="Arial"/>
                <a:hlinkClick r:id="rId9"/>
              </a:rPr>
              <a:t>jsmit712@uncc.edu</a:t>
            </a:r>
            <a:r>
              <a:rPr lang="en-US" sz="5000" b="0" i="0" u="none" strike="noStrike" cap="none">
                <a:solidFill>
                  <a:srgbClr val="FFFFFF"/>
                </a:solidFill>
                <a:latin typeface="Arial"/>
                <a:ea typeface="Arial"/>
                <a:cs typeface="Arial"/>
                <a:sym typeface="Arial"/>
              </a:rPr>
              <a:t>), Khoa Vu (</a:t>
            </a:r>
            <a:r>
              <a:rPr lang="en-US" sz="5000" b="0" i="0" u="sng" strike="noStrike" cap="none">
                <a:solidFill>
                  <a:srgbClr val="FFFFFF"/>
                </a:solidFill>
                <a:latin typeface="Arial"/>
                <a:ea typeface="Arial"/>
                <a:cs typeface="Arial"/>
                <a:sym typeface="Arial"/>
                <a:hlinkClick r:id="rId10"/>
              </a:rPr>
              <a:t>kvu7@uncc.edu</a:t>
            </a:r>
            <a:r>
              <a:rPr lang="en-US" sz="5000" b="0" i="0" u="none" strike="noStrike" cap="none">
                <a:solidFill>
                  <a:srgbClr val="FFFFFF"/>
                </a:solidFill>
                <a:latin typeface="Arial"/>
                <a:ea typeface="Arial"/>
                <a:cs typeface="Arial"/>
                <a:sym typeface="Arial"/>
              </a:rPr>
              <a:t>)</a:t>
            </a:r>
            <a:endParaRPr sz="5000" b="0"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5000"/>
              <a:buFont typeface="Arial"/>
              <a:buNone/>
            </a:pPr>
            <a:r>
              <a:rPr lang="en-US" sz="5000" b="0" i="0" u="none" strike="noStrike" cap="none">
                <a:solidFill>
                  <a:srgbClr val="FFFFFF"/>
                </a:solidFill>
                <a:latin typeface="Arial"/>
                <a:ea typeface="Arial"/>
                <a:cs typeface="Arial"/>
                <a:sym typeface="Arial"/>
              </a:rPr>
              <a:t> Faculty Mentor: Dr. Gary Teng - UNCC Systems Engineering Department / Industry Supporter: Nathan Lewis</a:t>
            </a:r>
            <a:endParaRPr sz="5000" b="0" i="0" u="none" strike="noStrike" cap="none">
              <a:solidFill>
                <a:srgbClr val="FFFFFF"/>
              </a:solidFill>
              <a:latin typeface="Arial"/>
              <a:ea typeface="Arial"/>
              <a:cs typeface="Arial"/>
              <a:sym typeface="Arial"/>
            </a:endParaRPr>
          </a:p>
        </p:txBody>
      </p:sp>
      <p:sp>
        <p:nvSpPr>
          <p:cNvPr id="28" name="Google Shape;28;p1"/>
          <p:cNvSpPr txBox="1"/>
          <p:nvPr/>
        </p:nvSpPr>
        <p:spPr>
          <a:xfrm>
            <a:off x="15456150" y="3190200"/>
            <a:ext cx="12978900" cy="1345200"/>
          </a:xfrm>
          <a:prstGeom prst="rect">
            <a:avLst/>
          </a:prstGeom>
          <a:solidFill>
            <a:srgbClr val="FFFFFF"/>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6500"/>
              <a:buFont typeface="Arial"/>
              <a:buNone/>
            </a:pPr>
            <a:r>
              <a:rPr lang="en-US" sz="6500" b="1" i="0" u="none" strike="noStrike" cap="none">
                <a:solidFill>
                  <a:srgbClr val="38761D"/>
                </a:solidFill>
                <a:latin typeface="Arial"/>
                <a:ea typeface="Arial"/>
                <a:cs typeface="Arial"/>
                <a:sym typeface="Arial"/>
              </a:rPr>
              <a:t>Senior Design I - Spring 2020</a:t>
            </a:r>
            <a:endParaRPr sz="6500" b="1" i="0" u="none" strike="noStrike" cap="none">
              <a:solidFill>
                <a:srgbClr val="38761D"/>
              </a:solidFill>
              <a:latin typeface="Arial"/>
              <a:ea typeface="Arial"/>
              <a:cs typeface="Arial"/>
              <a:sym typeface="Arial"/>
            </a:endParaRPr>
          </a:p>
        </p:txBody>
      </p:sp>
      <p:sp>
        <p:nvSpPr>
          <p:cNvPr id="29" name="Google Shape;29;p1"/>
          <p:cNvSpPr txBox="1"/>
          <p:nvPr/>
        </p:nvSpPr>
        <p:spPr>
          <a:xfrm>
            <a:off x="15631350" y="7494900"/>
            <a:ext cx="12628500" cy="24408299"/>
          </a:xfrm>
          <a:prstGeom prst="rect">
            <a:avLst/>
          </a:prstGeom>
          <a:solidFill>
            <a:srgbClr val="FFFFFF"/>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5000"/>
              <a:buFont typeface="Arial"/>
              <a:buNone/>
            </a:pPr>
            <a:r>
              <a:rPr lang="en-US" sz="5000" b="1" i="0" u="sng" strike="noStrike" cap="none">
                <a:solidFill>
                  <a:srgbClr val="274E13"/>
                </a:solidFill>
                <a:latin typeface="Arial"/>
                <a:ea typeface="Arial"/>
                <a:cs typeface="Arial"/>
                <a:sym typeface="Arial"/>
              </a:rPr>
              <a:t>Design</a:t>
            </a:r>
            <a:endParaRPr sz="5000" b="1" i="0" u="sng" strike="noStrike" cap="none">
              <a:solidFill>
                <a:srgbClr val="274E13"/>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800"/>
              <a:buFont typeface="Arial"/>
              <a:buNone/>
            </a:pPr>
            <a:r>
              <a:rPr lang="en-US" sz="3800" b="0" i="0" u="none" strike="noStrike" cap="none">
                <a:solidFill>
                  <a:srgbClr val="FFFFFF"/>
                </a:solidFill>
                <a:highlight>
                  <a:srgbClr val="274E13"/>
                </a:highlight>
                <a:latin typeface="Arial"/>
                <a:ea typeface="Arial"/>
                <a:cs typeface="Arial"/>
                <a:sym typeface="Arial"/>
              </a:rPr>
              <a:t>Decisions Made:</a:t>
            </a:r>
            <a:endParaRPr sz="3800" b="0" i="0" u="none" strike="noStrike" cap="none">
              <a:solidFill>
                <a:srgbClr val="FFFFFF"/>
              </a:solidFill>
              <a:highlight>
                <a:srgbClr val="274E13"/>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r>
              <a:rPr lang="en-US" sz="3000" b="0" i="0" u="none" strike="noStrike" cap="none">
                <a:solidFill>
                  <a:srgbClr val="274E13"/>
                </a:solidFill>
                <a:highlight>
                  <a:srgbClr val="FFFFFF"/>
                </a:highlight>
                <a:latin typeface="Arial"/>
                <a:ea typeface="Arial"/>
                <a:cs typeface="Arial"/>
                <a:sym typeface="Arial"/>
              </a:rPr>
              <a:t>The first decision to be made involved deciding if AGVs were the best way to improve the welding process at Deere-Hitachi.</a:t>
            </a:r>
            <a:endParaRPr sz="3000" b="0" i="0" u="none" strike="noStrike" cap="none">
              <a:solidFill>
                <a:srgbClr val="274E13"/>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rgbClr val="274E13"/>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rgbClr val="274E13"/>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rgbClr val="274E13"/>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rgbClr val="274E13"/>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rgbClr val="274E13"/>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rgbClr val="274E13"/>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r>
              <a:rPr lang="en-US" sz="3000" b="0" i="0" u="none" strike="noStrike" cap="none">
                <a:solidFill>
                  <a:srgbClr val="274E13"/>
                </a:solidFill>
                <a:highlight>
                  <a:srgbClr val="FFFFFF"/>
                </a:highlight>
                <a:latin typeface="Arial"/>
                <a:ea typeface="Arial"/>
                <a:cs typeface="Arial"/>
                <a:sym typeface="Arial"/>
              </a:rPr>
              <a:t>Resulting from the above decision, the next decision to be made involved choosing the best AGV supplier to meet the needs of Deere-Hitachi.</a:t>
            </a:r>
            <a:endParaRPr sz="3000" b="0" i="0" u="none" strike="noStrike" cap="none">
              <a:solidFill>
                <a:srgbClr val="274E13"/>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rgbClr val="274E13"/>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rgbClr val="274E13"/>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rgbClr val="274E13"/>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rgbClr val="274E13"/>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rgbClr val="274E13"/>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rgbClr val="274E13"/>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rgbClr val="274E13"/>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rgbClr val="274E13"/>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rgbClr val="274E13"/>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3800"/>
              <a:buFont typeface="Arial"/>
              <a:buNone/>
            </a:pPr>
            <a:r>
              <a:rPr lang="en-US" sz="3800" b="0" i="0" u="none" strike="noStrike" cap="none">
                <a:solidFill>
                  <a:srgbClr val="FFFFFF"/>
                </a:solidFill>
                <a:highlight>
                  <a:srgbClr val="274E13"/>
                </a:highlight>
                <a:latin typeface="Arial"/>
                <a:ea typeface="Arial"/>
                <a:cs typeface="Arial"/>
                <a:sym typeface="Arial"/>
              </a:rPr>
              <a:t>Changes to Current Process:</a:t>
            </a:r>
            <a:endParaRPr sz="3800" b="0" i="0" u="none" strike="noStrike" cap="none">
              <a:solidFill>
                <a:srgbClr val="FFFFFF"/>
              </a:solidFill>
              <a:highlight>
                <a:srgbClr val="274E13"/>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r>
              <a:rPr lang="en-US" sz="3000" b="0" i="0" u="none" strike="noStrike" cap="none">
                <a:solidFill>
                  <a:srgbClr val="274E13"/>
                </a:solidFill>
                <a:highlight>
                  <a:srgbClr val="FFFFFF"/>
                </a:highlight>
                <a:latin typeface="Arial"/>
                <a:ea typeface="Arial"/>
                <a:cs typeface="Arial"/>
                <a:sym typeface="Arial"/>
              </a:rPr>
              <a:t>Cart Modification: Changes to the cart to allow for clearance.</a:t>
            </a:r>
            <a:endParaRPr sz="3000" b="0" i="0" u="none" strike="noStrike" cap="none">
              <a:solidFill>
                <a:srgbClr val="274E13"/>
              </a:solidFill>
              <a:highlight>
                <a:srgbClr val="FFFFFF"/>
              </a:highlight>
              <a:latin typeface="Arial"/>
              <a:ea typeface="Arial"/>
              <a:cs typeface="Arial"/>
              <a:sym typeface="Arial"/>
            </a:endParaRPr>
          </a:p>
          <a:p>
            <a:pPr marL="457200" marR="0" lvl="0" indent="-419100" algn="l" rtl="0">
              <a:lnSpc>
                <a:spcPct val="100000"/>
              </a:lnSpc>
              <a:spcBef>
                <a:spcPts val="0"/>
              </a:spcBef>
              <a:spcAft>
                <a:spcPts val="0"/>
              </a:spcAft>
              <a:buClr>
                <a:srgbClr val="274E13"/>
              </a:buClr>
              <a:buSzPts val="3000"/>
              <a:buFont typeface="Arial"/>
              <a:buChar char="●"/>
            </a:pPr>
            <a:r>
              <a:rPr lang="en-US" sz="3000" b="0" i="0" u="none" strike="noStrike" cap="none">
                <a:solidFill>
                  <a:srgbClr val="274E13"/>
                </a:solidFill>
                <a:highlight>
                  <a:srgbClr val="FFFFFF"/>
                </a:highlight>
                <a:latin typeface="Arial"/>
                <a:ea typeface="Arial"/>
                <a:cs typeface="Arial"/>
                <a:sym typeface="Arial"/>
              </a:rPr>
              <a:t>Based on the selection of a tunnel AGV the underbody structure of the cart was changed</a:t>
            </a:r>
            <a:endParaRPr sz="3000" b="0" i="0" u="none" strike="noStrike" cap="none">
              <a:solidFill>
                <a:srgbClr val="274E13"/>
              </a:solidFill>
              <a:highlight>
                <a:srgbClr val="FFFFFF"/>
              </a:highlight>
              <a:latin typeface="Arial"/>
              <a:ea typeface="Arial"/>
              <a:cs typeface="Arial"/>
              <a:sym typeface="Arial"/>
            </a:endParaRPr>
          </a:p>
          <a:p>
            <a:pPr marL="914400" marR="0" lvl="1" indent="-419100" algn="l" rtl="0">
              <a:lnSpc>
                <a:spcPct val="100000"/>
              </a:lnSpc>
              <a:spcBef>
                <a:spcPts val="0"/>
              </a:spcBef>
              <a:spcAft>
                <a:spcPts val="0"/>
              </a:spcAft>
              <a:buClr>
                <a:srgbClr val="274E13"/>
              </a:buClr>
              <a:buSzPts val="3000"/>
              <a:buFont typeface="Arial"/>
              <a:buChar char="○"/>
            </a:pPr>
            <a:r>
              <a:rPr lang="en-US" sz="3000" b="0" i="0" u="none" strike="noStrike" cap="none">
                <a:solidFill>
                  <a:srgbClr val="274E13"/>
                </a:solidFill>
                <a:highlight>
                  <a:srgbClr val="FFFFFF"/>
                </a:highlight>
                <a:latin typeface="Arial"/>
                <a:ea typeface="Arial"/>
                <a:cs typeface="Arial"/>
                <a:sym typeface="Arial"/>
              </a:rPr>
              <a:t>The structure was raised to allow for clearance</a:t>
            </a:r>
            <a:endParaRPr sz="3000" b="0" i="0" u="none" strike="noStrike" cap="none">
              <a:solidFill>
                <a:srgbClr val="274E13"/>
              </a:solidFill>
              <a:highlight>
                <a:srgbClr val="FFFFFF"/>
              </a:highlight>
              <a:latin typeface="Arial"/>
              <a:ea typeface="Arial"/>
              <a:cs typeface="Arial"/>
              <a:sym typeface="Arial"/>
            </a:endParaRPr>
          </a:p>
          <a:p>
            <a:pPr marL="914400" marR="0" lvl="1" indent="-419100" algn="l" rtl="0">
              <a:lnSpc>
                <a:spcPct val="100000"/>
              </a:lnSpc>
              <a:spcBef>
                <a:spcPts val="0"/>
              </a:spcBef>
              <a:spcAft>
                <a:spcPts val="0"/>
              </a:spcAft>
              <a:buClr>
                <a:srgbClr val="274E13"/>
              </a:buClr>
              <a:buSzPts val="3000"/>
              <a:buFont typeface="Arial"/>
              <a:buChar char="○"/>
            </a:pPr>
            <a:r>
              <a:rPr lang="en-US" sz="3000" b="0" i="0" u="none" strike="noStrike" cap="none">
                <a:solidFill>
                  <a:srgbClr val="274E13"/>
                </a:solidFill>
                <a:highlight>
                  <a:srgbClr val="FFFFFF"/>
                </a:highlight>
                <a:latin typeface="Arial"/>
                <a:ea typeface="Arial"/>
                <a:cs typeface="Arial"/>
                <a:sym typeface="Arial"/>
              </a:rPr>
              <a:t>Bearings were implemented to accept the pins of AGV</a:t>
            </a:r>
            <a:endParaRPr sz="3000" b="0" i="0" u="none" strike="noStrike" cap="none">
              <a:solidFill>
                <a:srgbClr val="274E13"/>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rgbClr val="274E13"/>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3800"/>
              <a:buFont typeface="Arial"/>
              <a:buNone/>
            </a:pPr>
            <a:r>
              <a:rPr lang="en-US" sz="3800" b="0" i="0" u="none" strike="noStrike" cap="none">
                <a:solidFill>
                  <a:srgbClr val="274E13"/>
                </a:solidFill>
                <a:highlight>
                  <a:srgbClr val="FFFFFF"/>
                </a:highlight>
                <a:latin typeface="Arial"/>
                <a:ea typeface="Arial"/>
                <a:cs typeface="Arial"/>
                <a:sym typeface="Arial"/>
              </a:rPr>
              <a:t>Before:</a:t>
            </a:r>
            <a:endParaRPr sz="3800" b="0" i="0" u="none" strike="noStrike" cap="none">
              <a:solidFill>
                <a:srgbClr val="274E13"/>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3800"/>
              <a:buFont typeface="Arial"/>
              <a:buNone/>
            </a:pPr>
            <a:endParaRPr sz="3800" b="0" i="0" u="none" strike="noStrike" cap="none">
              <a:solidFill>
                <a:srgbClr val="274E13"/>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3800"/>
              <a:buFont typeface="Arial"/>
              <a:buNone/>
            </a:pPr>
            <a:endParaRPr sz="3800" b="0" i="0" u="none" strike="noStrike" cap="none">
              <a:solidFill>
                <a:srgbClr val="274E13"/>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3800"/>
              <a:buFont typeface="Arial"/>
              <a:buNone/>
            </a:pPr>
            <a:endParaRPr sz="3800" b="0" i="0" u="none" strike="noStrike" cap="none">
              <a:solidFill>
                <a:srgbClr val="274E13"/>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3800"/>
              <a:buFont typeface="Arial"/>
              <a:buNone/>
            </a:pPr>
            <a:endParaRPr sz="3800" b="0" i="0" u="none" strike="noStrike" cap="none">
              <a:solidFill>
                <a:srgbClr val="274E13"/>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3800"/>
              <a:buFont typeface="Arial"/>
              <a:buNone/>
            </a:pPr>
            <a:endParaRPr sz="3800" b="0" i="0" u="none" strike="noStrike" cap="none">
              <a:solidFill>
                <a:srgbClr val="274E13"/>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3800"/>
              <a:buFont typeface="Arial"/>
              <a:buNone/>
            </a:pPr>
            <a:endParaRPr sz="3800" b="0" i="0" u="none" strike="noStrike" cap="none">
              <a:solidFill>
                <a:srgbClr val="274E13"/>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3800"/>
              <a:buFont typeface="Arial"/>
              <a:buNone/>
            </a:pPr>
            <a:endParaRPr sz="3800" b="0" i="0" u="none" strike="noStrike" cap="none">
              <a:solidFill>
                <a:srgbClr val="274E13"/>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3800"/>
              <a:buFont typeface="Arial"/>
              <a:buNone/>
            </a:pPr>
            <a:r>
              <a:rPr lang="en-US" sz="3800" b="0" i="0" u="none" strike="noStrike" cap="none">
                <a:solidFill>
                  <a:srgbClr val="274E13"/>
                </a:solidFill>
                <a:highlight>
                  <a:srgbClr val="FFFFFF"/>
                </a:highlight>
                <a:latin typeface="Arial"/>
                <a:ea typeface="Arial"/>
                <a:cs typeface="Arial"/>
                <a:sym typeface="Arial"/>
              </a:rPr>
              <a:t>After:</a:t>
            </a:r>
            <a:endParaRPr sz="3800" b="0" i="0" u="none" strike="noStrike" cap="none">
              <a:solidFill>
                <a:srgbClr val="274E13"/>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3800"/>
              <a:buFont typeface="Arial"/>
              <a:buNone/>
            </a:pPr>
            <a:endParaRPr sz="3800" b="0" i="0" u="none" strike="noStrike" cap="none">
              <a:solidFill>
                <a:srgbClr val="FFFFFF"/>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3800"/>
              <a:buFont typeface="Arial"/>
              <a:buNone/>
            </a:pPr>
            <a:endParaRPr sz="3800" b="0" i="0" u="none" strike="noStrike" cap="none">
              <a:solidFill>
                <a:srgbClr val="274E13"/>
              </a:solidFill>
              <a:highlight>
                <a:schemeClr val="lt1"/>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3800"/>
              <a:buFont typeface="Arial"/>
              <a:buNone/>
            </a:pPr>
            <a:endParaRPr sz="3800" b="0" i="0" u="none" strike="noStrike" cap="none">
              <a:solidFill>
                <a:srgbClr val="274E13"/>
              </a:solidFill>
              <a:highlight>
                <a:schemeClr val="lt1"/>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3800"/>
              <a:buFont typeface="Arial"/>
              <a:buNone/>
            </a:pPr>
            <a:endParaRPr sz="3800" b="0" i="0" u="none" strike="noStrike" cap="none">
              <a:solidFill>
                <a:srgbClr val="274E13"/>
              </a:solidFill>
              <a:highlight>
                <a:schemeClr val="lt1"/>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3800"/>
              <a:buFont typeface="Arial"/>
              <a:buNone/>
            </a:pPr>
            <a:endParaRPr sz="3800" b="0" i="0" u="none" strike="noStrike" cap="none">
              <a:solidFill>
                <a:srgbClr val="274E13"/>
              </a:solidFill>
              <a:highlight>
                <a:schemeClr val="lt1"/>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3800"/>
              <a:buFont typeface="Arial"/>
              <a:buNone/>
            </a:pPr>
            <a:endParaRPr sz="3800" b="0" i="0" u="none" strike="noStrike" cap="none">
              <a:solidFill>
                <a:srgbClr val="274E13"/>
              </a:solidFill>
              <a:highlight>
                <a:schemeClr val="lt1"/>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3800"/>
              <a:buFont typeface="Arial"/>
              <a:buNone/>
            </a:pPr>
            <a:endParaRPr sz="3800" b="0" i="0" u="none" strike="noStrike" cap="none">
              <a:solidFill>
                <a:srgbClr val="FFFFFF"/>
              </a:solidFill>
              <a:highlight>
                <a:srgbClr val="274E13"/>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3800"/>
              <a:buFont typeface="Arial"/>
              <a:buNone/>
            </a:pPr>
            <a:endParaRPr sz="3800" b="0" i="0" u="none" strike="noStrike" cap="none">
              <a:solidFill>
                <a:srgbClr val="FFFFFF"/>
              </a:solidFill>
              <a:highlight>
                <a:srgbClr val="274E13"/>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3800"/>
              <a:buFont typeface="Arial"/>
              <a:buNone/>
            </a:pPr>
            <a:endParaRPr sz="3800" b="0" i="0" u="none" strike="noStrike" cap="none">
              <a:solidFill>
                <a:srgbClr val="FFFFFF"/>
              </a:solidFill>
              <a:highlight>
                <a:srgbClr val="274E13"/>
              </a:highlight>
              <a:latin typeface="Arial"/>
              <a:ea typeface="Arial"/>
              <a:cs typeface="Arial"/>
              <a:sym typeface="Arial"/>
            </a:endParaRPr>
          </a:p>
        </p:txBody>
      </p:sp>
      <p:sp>
        <p:nvSpPr>
          <p:cNvPr id="30" name="Google Shape;30;p1"/>
          <p:cNvSpPr txBox="1"/>
          <p:nvPr/>
        </p:nvSpPr>
        <p:spPr>
          <a:xfrm>
            <a:off x="29434800" y="20191200"/>
            <a:ext cx="12628500" cy="11712000"/>
          </a:xfrm>
          <a:prstGeom prst="rect">
            <a:avLst/>
          </a:prstGeom>
          <a:solidFill>
            <a:srgbClr val="FFFFFF"/>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5000"/>
              <a:buFont typeface="Arial"/>
              <a:buNone/>
            </a:pPr>
            <a:r>
              <a:rPr lang="en-US" sz="5000" b="1" i="0" u="sng" strike="noStrike" cap="none">
                <a:solidFill>
                  <a:srgbClr val="274E13"/>
                </a:solidFill>
                <a:latin typeface="Arial"/>
                <a:ea typeface="Arial"/>
                <a:cs typeface="Arial"/>
                <a:sym typeface="Arial"/>
              </a:rPr>
              <a:t>Future Work</a:t>
            </a:r>
            <a:endParaRPr sz="5000" b="1" i="0" u="sng" strike="noStrike" cap="none">
              <a:solidFill>
                <a:srgbClr val="274E13"/>
              </a:solidFill>
              <a:latin typeface="Arial"/>
              <a:ea typeface="Arial"/>
              <a:cs typeface="Arial"/>
              <a:sym typeface="Arial"/>
            </a:endParaRPr>
          </a:p>
          <a:p>
            <a:pPr marL="457200" marR="0" lvl="0" indent="-419100" algn="l" rtl="0">
              <a:lnSpc>
                <a:spcPct val="100000"/>
              </a:lnSpc>
              <a:spcBef>
                <a:spcPts val="0"/>
              </a:spcBef>
              <a:spcAft>
                <a:spcPts val="0"/>
              </a:spcAft>
              <a:buClr>
                <a:srgbClr val="274E13"/>
              </a:buClr>
              <a:buSzPts val="3000"/>
              <a:buChar char="●"/>
            </a:pPr>
            <a:r>
              <a:rPr lang="en-US" sz="3000">
                <a:solidFill>
                  <a:srgbClr val="274E13"/>
                </a:solidFill>
              </a:rPr>
              <a:t>Continue to move parts allowing for most streamlined process when AGV is implemented</a:t>
            </a:r>
            <a:endParaRPr sz="3000">
              <a:solidFill>
                <a:srgbClr val="274E13"/>
              </a:solidFill>
            </a:endParaRPr>
          </a:p>
          <a:p>
            <a:pPr marL="457200" marR="0" lvl="0" indent="-419100" algn="l" rtl="0">
              <a:lnSpc>
                <a:spcPct val="100000"/>
              </a:lnSpc>
              <a:spcBef>
                <a:spcPts val="0"/>
              </a:spcBef>
              <a:spcAft>
                <a:spcPts val="0"/>
              </a:spcAft>
              <a:buClr>
                <a:srgbClr val="274E13"/>
              </a:buClr>
              <a:buSzPts val="3000"/>
              <a:buChar char="●"/>
            </a:pPr>
            <a:r>
              <a:rPr lang="en-US" sz="3000">
                <a:solidFill>
                  <a:srgbClr val="274E13"/>
                </a:solidFill>
              </a:rPr>
              <a:t>Optimize AGV path to allow for best possible process times</a:t>
            </a:r>
            <a:endParaRPr sz="3000">
              <a:solidFill>
                <a:srgbClr val="274E13"/>
              </a:solidFill>
            </a:endParaRPr>
          </a:p>
          <a:p>
            <a:pPr marL="457200" marR="0" lvl="0" indent="-419100" algn="l" rtl="0">
              <a:lnSpc>
                <a:spcPct val="100000"/>
              </a:lnSpc>
              <a:spcBef>
                <a:spcPts val="0"/>
              </a:spcBef>
              <a:spcAft>
                <a:spcPts val="0"/>
              </a:spcAft>
              <a:buClr>
                <a:srgbClr val="274E13"/>
              </a:buClr>
              <a:buSzPts val="3000"/>
              <a:buChar char="●"/>
            </a:pPr>
            <a:r>
              <a:rPr lang="en-US" sz="3000">
                <a:solidFill>
                  <a:srgbClr val="274E13"/>
                </a:solidFill>
              </a:rPr>
              <a:t>Look more in depth at cart modifications to ensure support for the weight of parts is maintained with changes made</a:t>
            </a:r>
            <a:endParaRPr sz="3000">
              <a:solidFill>
                <a:srgbClr val="274E13"/>
              </a:solidFill>
            </a:endParaRPr>
          </a:p>
          <a:p>
            <a:pPr marL="457200" marR="0" lvl="0" indent="-419100" algn="l" rtl="0">
              <a:lnSpc>
                <a:spcPct val="100000"/>
              </a:lnSpc>
              <a:spcBef>
                <a:spcPts val="0"/>
              </a:spcBef>
              <a:spcAft>
                <a:spcPts val="0"/>
              </a:spcAft>
              <a:buClr>
                <a:srgbClr val="274E13"/>
              </a:buClr>
              <a:buSzPts val="3000"/>
              <a:buChar char="●"/>
            </a:pPr>
            <a:r>
              <a:rPr lang="en-US" sz="3000">
                <a:solidFill>
                  <a:srgbClr val="274E13"/>
                </a:solidFill>
              </a:rPr>
              <a:t>Finalize simulation showing AGV chosen and design created</a:t>
            </a:r>
            <a:endParaRPr sz="3000">
              <a:solidFill>
                <a:srgbClr val="274E13"/>
              </a:solidFill>
            </a:endParaRPr>
          </a:p>
          <a:p>
            <a:pPr marL="457200" marR="0" lvl="0" indent="-419100" algn="l" rtl="0">
              <a:lnSpc>
                <a:spcPct val="100000"/>
              </a:lnSpc>
              <a:spcBef>
                <a:spcPts val="0"/>
              </a:spcBef>
              <a:spcAft>
                <a:spcPts val="0"/>
              </a:spcAft>
              <a:buClr>
                <a:srgbClr val="274E13"/>
              </a:buClr>
              <a:buSzPts val="3000"/>
              <a:buChar char="●"/>
            </a:pPr>
            <a:r>
              <a:rPr lang="en-US" sz="3000">
                <a:solidFill>
                  <a:srgbClr val="274E13"/>
                </a:solidFill>
              </a:rPr>
              <a:t>Choose between final two AGV vendors for demo</a:t>
            </a:r>
            <a:endParaRPr sz="3000">
              <a:solidFill>
                <a:srgbClr val="274E13"/>
              </a:solidFill>
            </a:endParaRPr>
          </a:p>
          <a:p>
            <a:pPr marL="457200" marR="0" lvl="0" indent="-419100" algn="l" rtl="0">
              <a:lnSpc>
                <a:spcPct val="100000"/>
              </a:lnSpc>
              <a:spcBef>
                <a:spcPts val="0"/>
              </a:spcBef>
              <a:spcAft>
                <a:spcPts val="0"/>
              </a:spcAft>
              <a:buClr>
                <a:srgbClr val="274E13"/>
              </a:buClr>
              <a:buSzPts val="3000"/>
              <a:buChar char="●"/>
            </a:pPr>
            <a:r>
              <a:rPr lang="en-US" sz="3000">
                <a:solidFill>
                  <a:srgbClr val="274E13"/>
                </a:solidFill>
              </a:rPr>
              <a:t>lay down magnetic tape and RFID tags for AGV path</a:t>
            </a:r>
            <a:endParaRPr sz="3000">
              <a:solidFill>
                <a:srgbClr val="274E13"/>
              </a:solidFill>
            </a:endParaRPr>
          </a:p>
          <a:p>
            <a:pPr marL="457200" marR="0" lvl="0" indent="-419100" algn="l" rtl="0">
              <a:lnSpc>
                <a:spcPct val="100000"/>
              </a:lnSpc>
              <a:spcBef>
                <a:spcPts val="0"/>
              </a:spcBef>
              <a:spcAft>
                <a:spcPts val="0"/>
              </a:spcAft>
              <a:buClr>
                <a:srgbClr val="274E13"/>
              </a:buClr>
              <a:buSzPts val="3000"/>
              <a:buChar char="●"/>
            </a:pPr>
            <a:r>
              <a:rPr lang="en-US" sz="3000">
                <a:solidFill>
                  <a:srgbClr val="274E13"/>
                </a:solidFill>
              </a:rPr>
              <a:t>Oversee AGV demo to test team’s design and record reactions of plant workers</a:t>
            </a:r>
            <a:endParaRPr sz="3000">
              <a:solidFill>
                <a:srgbClr val="274E13"/>
              </a:solidFill>
            </a:endParaRPr>
          </a:p>
          <a:p>
            <a:pPr marL="0" marR="0" lvl="0" indent="0" algn="l" rtl="0">
              <a:lnSpc>
                <a:spcPct val="100000"/>
              </a:lnSpc>
              <a:spcBef>
                <a:spcPts val="0"/>
              </a:spcBef>
              <a:spcAft>
                <a:spcPts val="0"/>
              </a:spcAft>
              <a:buNone/>
            </a:pPr>
            <a:endParaRPr sz="3000">
              <a:solidFill>
                <a:srgbClr val="274E13"/>
              </a:solidFill>
            </a:endParaRPr>
          </a:p>
          <a:p>
            <a:pPr marL="0" marR="0" lvl="0" indent="0" algn="l" rtl="0">
              <a:lnSpc>
                <a:spcPct val="100000"/>
              </a:lnSpc>
              <a:spcBef>
                <a:spcPts val="0"/>
              </a:spcBef>
              <a:spcAft>
                <a:spcPts val="0"/>
              </a:spcAft>
              <a:buNone/>
            </a:pPr>
            <a:endParaRPr sz="3000">
              <a:solidFill>
                <a:srgbClr val="274E13"/>
              </a:solidFill>
            </a:endParaRPr>
          </a:p>
          <a:p>
            <a:pPr marL="0" marR="0" lvl="0" indent="0" algn="l" rtl="0">
              <a:lnSpc>
                <a:spcPct val="100000"/>
              </a:lnSpc>
              <a:spcBef>
                <a:spcPts val="0"/>
              </a:spcBef>
              <a:spcAft>
                <a:spcPts val="0"/>
              </a:spcAft>
              <a:buNone/>
            </a:pPr>
            <a:endParaRPr sz="3000">
              <a:solidFill>
                <a:srgbClr val="274E13"/>
              </a:solidFill>
            </a:endParaRPr>
          </a:p>
          <a:p>
            <a:pPr marL="0" marR="0" lvl="0" indent="0" algn="l" rtl="0">
              <a:lnSpc>
                <a:spcPct val="100000"/>
              </a:lnSpc>
              <a:spcBef>
                <a:spcPts val="0"/>
              </a:spcBef>
              <a:spcAft>
                <a:spcPts val="0"/>
              </a:spcAft>
              <a:buNone/>
            </a:pPr>
            <a:endParaRPr sz="3000">
              <a:solidFill>
                <a:srgbClr val="274E13"/>
              </a:solidFill>
            </a:endParaRPr>
          </a:p>
          <a:p>
            <a:pPr marL="0" marR="0" lvl="0" indent="0" algn="l" rtl="0">
              <a:lnSpc>
                <a:spcPct val="100000"/>
              </a:lnSpc>
              <a:spcBef>
                <a:spcPts val="0"/>
              </a:spcBef>
              <a:spcAft>
                <a:spcPts val="0"/>
              </a:spcAft>
              <a:buNone/>
            </a:pPr>
            <a:endParaRPr sz="3000">
              <a:solidFill>
                <a:srgbClr val="274E13"/>
              </a:solidFill>
            </a:endParaRPr>
          </a:p>
          <a:p>
            <a:pPr marL="0" marR="0" lvl="0" indent="0" algn="l" rtl="0">
              <a:lnSpc>
                <a:spcPct val="100000"/>
              </a:lnSpc>
              <a:spcBef>
                <a:spcPts val="0"/>
              </a:spcBef>
              <a:spcAft>
                <a:spcPts val="0"/>
              </a:spcAft>
              <a:buNone/>
            </a:pPr>
            <a:endParaRPr sz="3000">
              <a:solidFill>
                <a:srgbClr val="274E13"/>
              </a:solidFill>
            </a:endParaRPr>
          </a:p>
          <a:p>
            <a:pPr marL="0" marR="0" lvl="0" indent="0" algn="l" rtl="0">
              <a:lnSpc>
                <a:spcPct val="100000"/>
              </a:lnSpc>
              <a:spcBef>
                <a:spcPts val="0"/>
              </a:spcBef>
              <a:spcAft>
                <a:spcPts val="0"/>
              </a:spcAft>
              <a:buNone/>
            </a:pPr>
            <a:endParaRPr sz="3000">
              <a:solidFill>
                <a:srgbClr val="274E13"/>
              </a:solidFill>
            </a:endParaRPr>
          </a:p>
          <a:p>
            <a:pPr marL="0" marR="0" lvl="0" indent="0" algn="l" rtl="0">
              <a:lnSpc>
                <a:spcPct val="100000"/>
              </a:lnSpc>
              <a:spcBef>
                <a:spcPts val="0"/>
              </a:spcBef>
              <a:spcAft>
                <a:spcPts val="0"/>
              </a:spcAft>
              <a:buNone/>
            </a:pPr>
            <a:endParaRPr sz="3000">
              <a:solidFill>
                <a:srgbClr val="274E13"/>
              </a:solidFill>
            </a:endParaRPr>
          </a:p>
          <a:p>
            <a:pPr marL="0" marR="0" lvl="0" indent="0" algn="l" rtl="0">
              <a:lnSpc>
                <a:spcPct val="100000"/>
              </a:lnSpc>
              <a:spcBef>
                <a:spcPts val="0"/>
              </a:spcBef>
              <a:spcAft>
                <a:spcPts val="0"/>
              </a:spcAft>
              <a:buNone/>
            </a:pPr>
            <a:endParaRPr sz="3000">
              <a:solidFill>
                <a:srgbClr val="274E13"/>
              </a:solidFill>
            </a:endParaRPr>
          </a:p>
          <a:p>
            <a:pPr marL="0" marR="0" lvl="0" indent="0" algn="l" rtl="0">
              <a:lnSpc>
                <a:spcPct val="100000"/>
              </a:lnSpc>
              <a:spcBef>
                <a:spcPts val="0"/>
              </a:spcBef>
              <a:spcAft>
                <a:spcPts val="0"/>
              </a:spcAft>
              <a:buNone/>
            </a:pPr>
            <a:endParaRPr sz="3000">
              <a:solidFill>
                <a:srgbClr val="274E13"/>
              </a:solidFill>
            </a:endParaRPr>
          </a:p>
          <a:p>
            <a:pPr marL="0" marR="0" lvl="0" indent="0" algn="l" rtl="0">
              <a:lnSpc>
                <a:spcPct val="100000"/>
              </a:lnSpc>
              <a:spcBef>
                <a:spcPts val="0"/>
              </a:spcBef>
              <a:spcAft>
                <a:spcPts val="0"/>
              </a:spcAft>
              <a:buNone/>
            </a:pPr>
            <a:endParaRPr sz="3000">
              <a:solidFill>
                <a:srgbClr val="274E13"/>
              </a:solidFill>
            </a:endParaRPr>
          </a:p>
          <a:p>
            <a:pPr marL="0" marR="0" lvl="0" indent="0" algn="l" rtl="0">
              <a:lnSpc>
                <a:spcPct val="100000"/>
              </a:lnSpc>
              <a:spcBef>
                <a:spcPts val="0"/>
              </a:spcBef>
              <a:spcAft>
                <a:spcPts val="0"/>
              </a:spcAft>
              <a:buNone/>
            </a:pPr>
            <a:r>
              <a:rPr lang="en-US" sz="3000">
                <a:solidFill>
                  <a:srgbClr val="274E13"/>
                </a:solidFill>
              </a:rPr>
              <a:t>Eckhart AGV										Fori AGV</a:t>
            </a:r>
            <a:endParaRPr sz="3000">
              <a:solidFill>
                <a:srgbClr val="274E13"/>
              </a:solidFill>
            </a:endParaRPr>
          </a:p>
        </p:txBody>
      </p:sp>
      <p:sp>
        <p:nvSpPr>
          <p:cNvPr id="31" name="Google Shape;31;p1"/>
          <p:cNvSpPr txBox="1"/>
          <p:nvPr/>
        </p:nvSpPr>
        <p:spPr>
          <a:xfrm>
            <a:off x="1827900" y="7494900"/>
            <a:ext cx="12628500" cy="12009600"/>
          </a:xfrm>
          <a:prstGeom prst="rect">
            <a:avLst/>
          </a:prstGeom>
          <a:solidFill>
            <a:srgbClr val="FFFFFF"/>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5000"/>
              <a:buFont typeface="Arial"/>
              <a:buNone/>
            </a:pPr>
            <a:r>
              <a:rPr lang="en-US" sz="5000" b="1" i="0" u="sng" strike="noStrike" cap="none">
                <a:solidFill>
                  <a:srgbClr val="274E13"/>
                </a:solidFill>
                <a:latin typeface="Arial"/>
                <a:ea typeface="Arial"/>
                <a:cs typeface="Arial"/>
                <a:sym typeface="Arial"/>
              </a:rPr>
              <a:t>Project Overview</a:t>
            </a:r>
            <a:endParaRPr sz="5000" b="1" i="0" u="sng" strike="noStrike" cap="none">
              <a:solidFill>
                <a:srgbClr val="274E13"/>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800"/>
              <a:buFont typeface="Arial"/>
              <a:buNone/>
            </a:pPr>
            <a:r>
              <a:rPr lang="en-US" sz="3800" b="0" i="0" u="none" strike="noStrike" cap="none">
                <a:solidFill>
                  <a:srgbClr val="FFFFFF"/>
                </a:solidFill>
                <a:highlight>
                  <a:srgbClr val="274E13"/>
                </a:highlight>
                <a:latin typeface="Arial"/>
                <a:ea typeface="Arial"/>
                <a:cs typeface="Arial"/>
                <a:sym typeface="Arial"/>
              </a:rPr>
              <a:t>Purpose:</a:t>
            </a:r>
            <a:endParaRPr sz="3800" b="0" i="0" u="none" strike="noStrike" cap="none">
              <a:solidFill>
                <a:srgbClr val="FFFFFF"/>
              </a:solidFill>
              <a:highlight>
                <a:srgbClr val="274E13"/>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r>
              <a:rPr lang="en-US" sz="3000" b="0" i="0" u="none" strike="noStrike" cap="none">
                <a:solidFill>
                  <a:srgbClr val="274E13"/>
                </a:solidFill>
                <a:highlight>
                  <a:srgbClr val="FFFFFF"/>
                </a:highlight>
                <a:latin typeface="Arial"/>
                <a:ea typeface="Arial"/>
                <a:cs typeface="Arial"/>
                <a:sym typeface="Arial"/>
              </a:rPr>
              <a:t>The purpose of this project is to replace some of the manual labor in the welding process in order to improve flow and quality. Currently, transportation between steps in the process is done manually, and our goal is to automate that process using the following objectives.</a:t>
            </a:r>
            <a:endParaRPr sz="3000" b="0" i="0" u="none" strike="noStrike" cap="none">
              <a:solidFill>
                <a:srgbClr val="274E13"/>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3800"/>
              <a:buFont typeface="Arial"/>
              <a:buNone/>
            </a:pPr>
            <a:endParaRPr sz="3800" b="0" i="0" u="none" strike="noStrike" cap="none">
              <a:solidFill>
                <a:srgbClr val="FFFFFF"/>
              </a:solidFill>
              <a:highlight>
                <a:srgbClr val="274E13"/>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3800"/>
              <a:buFont typeface="Arial"/>
              <a:buNone/>
            </a:pPr>
            <a:r>
              <a:rPr lang="en-US" sz="3800" b="0" i="0" u="none" strike="noStrike" cap="none">
                <a:solidFill>
                  <a:srgbClr val="FFFFFF"/>
                </a:solidFill>
                <a:highlight>
                  <a:srgbClr val="274E13"/>
                </a:highlight>
                <a:latin typeface="Arial"/>
                <a:ea typeface="Arial"/>
                <a:cs typeface="Arial"/>
                <a:sym typeface="Arial"/>
              </a:rPr>
              <a:t>Objective:</a:t>
            </a:r>
            <a:endParaRPr sz="3800" b="0" i="0" u="none" strike="noStrike" cap="none">
              <a:solidFill>
                <a:srgbClr val="FFFFFF"/>
              </a:solidFill>
              <a:highlight>
                <a:srgbClr val="274E13"/>
              </a:highlight>
              <a:latin typeface="Arial"/>
              <a:ea typeface="Arial"/>
              <a:cs typeface="Arial"/>
              <a:sym typeface="Arial"/>
            </a:endParaRPr>
          </a:p>
          <a:p>
            <a:pPr marL="457200" marR="0" lvl="0" indent="-419100" algn="l" rtl="0">
              <a:lnSpc>
                <a:spcPct val="100000"/>
              </a:lnSpc>
              <a:spcBef>
                <a:spcPts val="0"/>
              </a:spcBef>
              <a:spcAft>
                <a:spcPts val="0"/>
              </a:spcAft>
              <a:buClr>
                <a:srgbClr val="274E13"/>
              </a:buClr>
              <a:buSzPts val="3000"/>
              <a:buFont typeface="Arial"/>
              <a:buChar char="●"/>
            </a:pPr>
            <a:r>
              <a:rPr lang="en-US" sz="3000" b="0" i="0" u="none" strike="noStrike" cap="none">
                <a:solidFill>
                  <a:srgbClr val="274E13"/>
                </a:solidFill>
                <a:latin typeface="Arial"/>
                <a:ea typeface="Arial"/>
                <a:cs typeface="Arial"/>
                <a:sym typeface="Arial"/>
              </a:rPr>
              <a:t>Research and analyze Deere-Hitachi’s current weld process lines</a:t>
            </a:r>
            <a:endParaRPr sz="3000" b="0" i="0" u="none" strike="noStrike" cap="none">
              <a:solidFill>
                <a:srgbClr val="274E13"/>
              </a:solidFill>
              <a:latin typeface="Arial"/>
              <a:ea typeface="Arial"/>
              <a:cs typeface="Arial"/>
              <a:sym typeface="Arial"/>
            </a:endParaRPr>
          </a:p>
          <a:p>
            <a:pPr marL="457200" marR="0" lvl="0" indent="-419100" algn="l" rtl="0">
              <a:lnSpc>
                <a:spcPct val="100000"/>
              </a:lnSpc>
              <a:spcBef>
                <a:spcPts val="0"/>
              </a:spcBef>
              <a:spcAft>
                <a:spcPts val="0"/>
              </a:spcAft>
              <a:buClr>
                <a:srgbClr val="274E13"/>
              </a:buClr>
              <a:buSzPts val="3000"/>
              <a:buFont typeface="Arial"/>
              <a:buChar char="●"/>
            </a:pPr>
            <a:r>
              <a:rPr lang="en-US" sz="3000" b="0" i="0" u="none" strike="noStrike" cap="none">
                <a:solidFill>
                  <a:srgbClr val="274E13"/>
                </a:solidFill>
                <a:latin typeface="Arial"/>
                <a:ea typeface="Arial"/>
                <a:cs typeface="Arial"/>
                <a:sym typeface="Arial"/>
              </a:rPr>
              <a:t>Design a replacement system using AGVs (Automated Guided Vehicles)</a:t>
            </a:r>
            <a:endParaRPr sz="3000" b="0" i="0" u="none" strike="noStrike" cap="none">
              <a:solidFill>
                <a:srgbClr val="274E13"/>
              </a:solidFill>
              <a:latin typeface="Arial"/>
              <a:ea typeface="Arial"/>
              <a:cs typeface="Arial"/>
              <a:sym typeface="Arial"/>
            </a:endParaRPr>
          </a:p>
          <a:p>
            <a:pPr marL="457200" marR="0" lvl="0" indent="-419100" algn="l" rtl="0">
              <a:lnSpc>
                <a:spcPct val="100000"/>
              </a:lnSpc>
              <a:spcBef>
                <a:spcPts val="0"/>
              </a:spcBef>
              <a:spcAft>
                <a:spcPts val="0"/>
              </a:spcAft>
              <a:buClr>
                <a:srgbClr val="274E13"/>
              </a:buClr>
              <a:buSzPts val="3000"/>
              <a:buFont typeface="Arial"/>
              <a:buChar char="●"/>
            </a:pPr>
            <a:r>
              <a:rPr lang="en-US" sz="3000" b="0" i="0" u="none" strike="noStrike" cap="none">
                <a:solidFill>
                  <a:srgbClr val="274E13"/>
                </a:solidFill>
                <a:latin typeface="Arial"/>
                <a:ea typeface="Arial"/>
                <a:cs typeface="Arial"/>
                <a:sym typeface="Arial"/>
              </a:rPr>
              <a:t>In order to do this:</a:t>
            </a:r>
            <a:endParaRPr sz="3000" b="0" i="0" u="none" strike="noStrike" cap="none">
              <a:solidFill>
                <a:srgbClr val="274E13"/>
              </a:solidFill>
              <a:latin typeface="Arial"/>
              <a:ea typeface="Arial"/>
              <a:cs typeface="Arial"/>
              <a:sym typeface="Arial"/>
            </a:endParaRPr>
          </a:p>
          <a:p>
            <a:pPr marL="914400" marR="0" lvl="1" indent="-393700" algn="l" rtl="0">
              <a:lnSpc>
                <a:spcPct val="100000"/>
              </a:lnSpc>
              <a:spcBef>
                <a:spcPts val="0"/>
              </a:spcBef>
              <a:spcAft>
                <a:spcPts val="0"/>
              </a:spcAft>
              <a:buClr>
                <a:srgbClr val="274E13"/>
              </a:buClr>
              <a:buSzPts val="2600"/>
              <a:buFont typeface="Arial"/>
              <a:buChar char="○"/>
            </a:pPr>
            <a:r>
              <a:rPr lang="en-US" sz="2600" b="0" i="0" u="none" strike="noStrike" cap="none">
                <a:solidFill>
                  <a:srgbClr val="274E13"/>
                </a:solidFill>
                <a:latin typeface="Arial"/>
                <a:ea typeface="Arial"/>
                <a:cs typeface="Arial"/>
                <a:sym typeface="Arial"/>
              </a:rPr>
              <a:t>Make modifications to current process to allow for current material handling system to be replaced with an AGV system</a:t>
            </a:r>
            <a:endParaRPr sz="2600" b="0" i="0" u="none" strike="noStrike" cap="none">
              <a:solidFill>
                <a:srgbClr val="274E13"/>
              </a:solidFill>
              <a:latin typeface="Arial"/>
              <a:ea typeface="Arial"/>
              <a:cs typeface="Arial"/>
              <a:sym typeface="Arial"/>
            </a:endParaRPr>
          </a:p>
          <a:p>
            <a:pPr marL="914400" marR="0" lvl="1" indent="-393700" algn="l" rtl="0">
              <a:lnSpc>
                <a:spcPct val="100000"/>
              </a:lnSpc>
              <a:spcBef>
                <a:spcPts val="0"/>
              </a:spcBef>
              <a:spcAft>
                <a:spcPts val="0"/>
              </a:spcAft>
              <a:buClr>
                <a:srgbClr val="274E13"/>
              </a:buClr>
              <a:buSzPts val="2600"/>
              <a:buFont typeface="Arial"/>
              <a:buChar char="○"/>
            </a:pPr>
            <a:r>
              <a:rPr lang="en-US" sz="2600" b="0" i="0" u="none" strike="noStrike" cap="none">
                <a:solidFill>
                  <a:srgbClr val="274E13"/>
                </a:solidFill>
                <a:latin typeface="Arial"/>
                <a:ea typeface="Arial"/>
                <a:cs typeface="Arial"/>
                <a:sym typeface="Arial"/>
              </a:rPr>
              <a:t>A simulation will be produced for the current state and new design for comparison</a:t>
            </a:r>
            <a:endParaRPr sz="2600" b="0" i="0" u="none" strike="noStrike" cap="none">
              <a:solidFill>
                <a:srgbClr val="274E13"/>
              </a:solidFill>
              <a:latin typeface="Arial"/>
              <a:ea typeface="Arial"/>
              <a:cs typeface="Arial"/>
              <a:sym typeface="Arial"/>
            </a:endParaRPr>
          </a:p>
          <a:p>
            <a:pPr marL="914400" marR="0" lvl="1" indent="-393700" algn="l" rtl="0">
              <a:lnSpc>
                <a:spcPct val="100000"/>
              </a:lnSpc>
              <a:spcBef>
                <a:spcPts val="0"/>
              </a:spcBef>
              <a:spcAft>
                <a:spcPts val="0"/>
              </a:spcAft>
              <a:buClr>
                <a:srgbClr val="274E13"/>
              </a:buClr>
              <a:buSzPts val="2600"/>
              <a:buFont typeface="Arial"/>
              <a:buChar char="○"/>
            </a:pPr>
            <a:r>
              <a:rPr lang="en-US" sz="2600" b="0" i="0" u="none" strike="noStrike" cap="none">
                <a:solidFill>
                  <a:srgbClr val="274E13"/>
                </a:solidFill>
                <a:latin typeface="Arial"/>
                <a:ea typeface="Arial"/>
                <a:cs typeface="Arial"/>
                <a:sym typeface="Arial"/>
              </a:rPr>
              <a:t>New design with incorporated AGVs should target improvements in process flow, quality, and cost savings from manual labor reductions</a:t>
            </a:r>
            <a:endParaRPr sz="2600" b="0" i="0" u="none" strike="noStrike" cap="none">
              <a:solidFill>
                <a:srgbClr val="274E13"/>
              </a:solidFill>
              <a:latin typeface="Arial"/>
              <a:ea typeface="Arial"/>
              <a:cs typeface="Arial"/>
              <a:sym typeface="Arial"/>
            </a:endParaRPr>
          </a:p>
        </p:txBody>
      </p:sp>
      <p:sp>
        <p:nvSpPr>
          <p:cNvPr id="32" name="Google Shape;32;p1"/>
          <p:cNvSpPr txBox="1"/>
          <p:nvPr/>
        </p:nvSpPr>
        <p:spPr>
          <a:xfrm>
            <a:off x="1827900" y="20191100"/>
            <a:ext cx="12628500" cy="11712000"/>
          </a:xfrm>
          <a:prstGeom prst="rect">
            <a:avLst/>
          </a:prstGeom>
          <a:solidFill>
            <a:srgbClr val="FFFFFF"/>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5000"/>
              <a:buFont typeface="Arial"/>
              <a:buNone/>
            </a:pPr>
            <a:r>
              <a:rPr lang="en-US" sz="5000" b="1" i="0" u="sng" strike="noStrike" cap="none">
                <a:solidFill>
                  <a:srgbClr val="274E13"/>
                </a:solidFill>
                <a:latin typeface="Arial"/>
                <a:ea typeface="Arial"/>
                <a:cs typeface="Arial"/>
                <a:sym typeface="Arial"/>
              </a:rPr>
              <a:t>Specifications and Deliverables</a:t>
            </a:r>
            <a:endParaRPr sz="5000" b="1" i="0" u="sng" strike="noStrike" cap="none">
              <a:solidFill>
                <a:srgbClr val="274E13"/>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800"/>
              <a:buFont typeface="Arial"/>
              <a:buNone/>
            </a:pPr>
            <a:r>
              <a:rPr lang="en-US" sz="3800" b="0" i="0" u="none" strike="noStrike" cap="none">
                <a:solidFill>
                  <a:srgbClr val="FFFFFF"/>
                </a:solidFill>
                <a:highlight>
                  <a:srgbClr val="274E13"/>
                </a:highlight>
                <a:latin typeface="Arial"/>
                <a:ea typeface="Arial"/>
                <a:cs typeface="Arial"/>
                <a:sym typeface="Arial"/>
              </a:rPr>
              <a:t>Specifications:</a:t>
            </a:r>
            <a:endParaRPr sz="3800" b="0" i="0" u="none" strike="noStrike" cap="none">
              <a:solidFill>
                <a:srgbClr val="FFFFFF"/>
              </a:solidFill>
              <a:highlight>
                <a:srgbClr val="274E13"/>
              </a:highlight>
              <a:latin typeface="Arial"/>
              <a:ea typeface="Arial"/>
              <a:cs typeface="Arial"/>
              <a:sym typeface="Arial"/>
            </a:endParaRPr>
          </a:p>
          <a:p>
            <a:pPr marL="457200" marR="0" lvl="0" indent="-419100" algn="l" rtl="0">
              <a:lnSpc>
                <a:spcPct val="100000"/>
              </a:lnSpc>
              <a:spcBef>
                <a:spcPts val="0"/>
              </a:spcBef>
              <a:spcAft>
                <a:spcPts val="0"/>
              </a:spcAft>
              <a:buClr>
                <a:srgbClr val="274E13"/>
              </a:buClr>
              <a:buSzPts val="3000"/>
              <a:buFont typeface="Arial"/>
              <a:buChar char="●"/>
            </a:pPr>
            <a:r>
              <a:rPr lang="en-US" sz="3000" b="0" i="0" u="none" strike="noStrike" cap="none">
                <a:solidFill>
                  <a:srgbClr val="274E13"/>
                </a:solidFill>
                <a:latin typeface="Arial"/>
                <a:ea typeface="Arial"/>
                <a:cs typeface="Arial"/>
                <a:sym typeface="Arial"/>
              </a:rPr>
              <a:t>AGV transportation</a:t>
            </a:r>
            <a:endParaRPr sz="3000" b="0" i="0" u="none" strike="noStrike" cap="none">
              <a:solidFill>
                <a:srgbClr val="274E13"/>
              </a:solidFill>
              <a:latin typeface="Arial"/>
              <a:ea typeface="Arial"/>
              <a:cs typeface="Arial"/>
              <a:sym typeface="Arial"/>
            </a:endParaRPr>
          </a:p>
          <a:p>
            <a:pPr marL="914400" marR="0" lvl="1" indent="-419100" algn="l" rtl="0">
              <a:lnSpc>
                <a:spcPct val="100000"/>
              </a:lnSpc>
              <a:spcBef>
                <a:spcPts val="0"/>
              </a:spcBef>
              <a:spcAft>
                <a:spcPts val="0"/>
              </a:spcAft>
              <a:buClr>
                <a:srgbClr val="274E13"/>
              </a:buClr>
              <a:buSzPts val="3000"/>
              <a:buFont typeface="Arial"/>
              <a:buChar char="○"/>
            </a:pPr>
            <a:r>
              <a:rPr lang="en-US" sz="3000" b="0" i="0" u="none" strike="noStrike" cap="none">
                <a:solidFill>
                  <a:srgbClr val="274E13"/>
                </a:solidFill>
                <a:latin typeface="Arial"/>
                <a:ea typeface="Arial"/>
                <a:cs typeface="Arial"/>
                <a:sym typeface="Arial"/>
              </a:rPr>
              <a:t>Cart: 4700 mm in length, 1445.8mm in width, and 1317 mm in height</a:t>
            </a:r>
            <a:endParaRPr sz="3000" b="0" i="0" u="none" strike="noStrike" cap="none">
              <a:solidFill>
                <a:srgbClr val="274E13"/>
              </a:solidFill>
              <a:latin typeface="Arial"/>
              <a:ea typeface="Arial"/>
              <a:cs typeface="Arial"/>
              <a:sym typeface="Arial"/>
            </a:endParaRPr>
          </a:p>
          <a:p>
            <a:pPr marL="914400" marR="0" lvl="1" indent="-419100" algn="l" rtl="0">
              <a:lnSpc>
                <a:spcPct val="100000"/>
              </a:lnSpc>
              <a:spcBef>
                <a:spcPts val="0"/>
              </a:spcBef>
              <a:spcAft>
                <a:spcPts val="0"/>
              </a:spcAft>
              <a:buClr>
                <a:srgbClr val="274E13"/>
              </a:buClr>
              <a:buSzPts val="3000"/>
              <a:buFont typeface="Arial"/>
              <a:buChar char="○"/>
            </a:pPr>
            <a:r>
              <a:rPr lang="en-US" sz="3000" b="0" i="0" u="none" strike="noStrike" cap="none">
                <a:solidFill>
                  <a:srgbClr val="274E13"/>
                </a:solidFill>
                <a:latin typeface="Arial"/>
                <a:ea typeface="Arial"/>
                <a:cs typeface="Arial"/>
                <a:sym typeface="Arial"/>
              </a:rPr>
              <a:t>Weight: Up to 6000 lbs</a:t>
            </a:r>
            <a:endParaRPr sz="3000" b="0" i="0" u="none" strike="noStrike" cap="none">
              <a:solidFill>
                <a:srgbClr val="274E13"/>
              </a:solidFill>
              <a:latin typeface="Arial"/>
              <a:ea typeface="Arial"/>
              <a:cs typeface="Arial"/>
              <a:sym typeface="Arial"/>
            </a:endParaRPr>
          </a:p>
          <a:p>
            <a:pPr marL="457200" marR="0" lvl="0" indent="-419100" algn="l" rtl="0">
              <a:lnSpc>
                <a:spcPct val="100000"/>
              </a:lnSpc>
              <a:spcBef>
                <a:spcPts val="0"/>
              </a:spcBef>
              <a:spcAft>
                <a:spcPts val="0"/>
              </a:spcAft>
              <a:buClr>
                <a:srgbClr val="274E13"/>
              </a:buClr>
              <a:buSzPts val="3000"/>
              <a:buFont typeface="Arial"/>
              <a:buChar char="●"/>
            </a:pPr>
            <a:r>
              <a:rPr lang="en-US" sz="3000" b="0" i="0" u="none" strike="noStrike" cap="none">
                <a:solidFill>
                  <a:srgbClr val="274E13"/>
                </a:solidFill>
                <a:latin typeface="Arial"/>
                <a:ea typeface="Arial"/>
                <a:cs typeface="Arial"/>
                <a:sym typeface="Arial"/>
              </a:rPr>
              <a:t>Move current/modified cart in arm kitting</a:t>
            </a:r>
            <a:endParaRPr sz="3000" b="0" i="0" u="none" strike="noStrike" cap="none">
              <a:solidFill>
                <a:srgbClr val="274E13"/>
              </a:solidFill>
              <a:latin typeface="Arial"/>
              <a:ea typeface="Arial"/>
              <a:cs typeface="Arial"/>
              <a:sym typeface="Arial"/>
            </a:endParaRPr>
          </a:p>
          <a:p>
            <a:pPr marL="457200" marR="0" lvl="0" indent="-419100" algn="l" rtl="0">
              <a:lnSpc>
                <a:spcPct val="100000"/>
              </a:lnSpc>
              <a:spcBef>
                <a:spcPts val="0"/>
              </a:spcBef>
              <a:spcAft>
                <a:spcPts val="0"/>
              </a:spcAft>
              <a:buClr>
                <a:srgbClr val="274E13"/>
              </a:buClr>
              <a:buSzPts val="3000"/>
              <a:buFont typeface="Arial"/>
              <a:buChar char="●"/>
            </a:pPr>
            <a:r>
              <a:rPr lang="en-US" sz="3000" b="0" i="0" u="none" strike="noStrike" cap="none">
                <a:solidFill>
                  <a:srgbClr val="274E13"/>
                </a:solidFill>
                <a:latin typeface="Arial"/>
                <a:ea typeface="Arial"/>
                <a:cs typeface="Arial"/>
                <a:sym typeface="Arial"/>
              </a:rPr>
              <a:t>Safely deliver kitting cart with minimal disturbance to environment</a:t>
            </a:r>
            <a:endParaRPr sz="3000" b="0" i="0" u="none" strike="noStrike" cap="none">
              <a:solidFill>
                <a:srgbClr val="274E13"/>
              </a:solidFill>
              <a:latin typeface="Arial"/>
              <a:ea typeface="Arial"/>
              <a:cs typeface="Arial"/>
              <a:sym typeface="Arial"/>
            </a:endParaRPr>
          </a:p>
          <a:p>
            <a:pPr marL="457200" marR="0" lvl="0" indent="-419100" algn="l" rtl="0">
              <a:lnSpc>
                <a:spcPct val="100000"/>
              </a:lnSpc>
              <a:spcBef>
                <a:spcPts val="0"/>
              </a:spcBef>
              <a:spcAft>
                <a:spcPts val="0"/>
              </a:spcAft>
              <a:buClr>
                <a:srgbClr val="274E13"/>
              </a:buClr>
              <a:buSzPts val="3000"/>
              <a:buFont typeface="Arial"/>
              <a:buChar char="●"/>
            </a:pPr>
            <a:r>
              <a:rPr lang="en-US" sz="3000" b="0" i="0" u="none" strike="noStrike" cap="none">
                <a:solidFill>
                  <a:srgbClr val="274E13"/>
                </a:solidFill>
                <a:latin typeface="Arial"/>
                <a:ea typeface="Arial"/>
                <a:cs typeface="Arial"/>
                <a:sym typeface="Arial"/>
              </a:rPr>
              <a:t>Have verification system implemented on AGVs to allow tracking of model mix and complete kits in the combine area.</a:t>
            </a:r>
            <a:endParaRPr sz="3000" b="0" i="0" u="none" strike="noStrike" cap="none">
              <a:solidFill>
                <a:srgbClr val="274E13"/>
              </a:solidFill>
              <a:latin typeface="Arial"/>
              <a:ea typeface="Arial"/>
              <a:cs typeface="Arial"/>
              <a:sym typeface="Arial"/>
            </a:endParaRPr>
          </a:p>
          <a:p>
            <a:pPr marL="457200" marR="0" lvl="0" indent="-419100" algn="l" rtl="0">
              <a:lnSpc>
                <a:spcPct val="100000"/>
              </a:lnSpc>
              <a:spcBef>
                <a:spcPts val="0"/>
              </a:spcBef>
              <a:spcAft>
                <a:spcPts val="0"/>
              </a:spcAft>
              <a:buClr>
                <a:srgbClr val="274E13"/>
              </a:buClr>
              <a:buSzPts val="3000"/>
              <a:buFont typeface="Arial"/>
              <a:buChar char="●"/>
            </a:pPr>
            <a:r>
              <a:rPr lang="en-US" sz="3000" b="0" i="0" u="none" strike="noStrike" cap="none">
                <a:solidFill>
                  <a:srgbClr val="274E13"/>
                </a:solidFill>
                <a:latin typeface="Arial"/>
                <a:ea typeface="Arial"/>
                <a:cs typeface="Arial"/>
                <a:sym typeface="Arial"/>
              </a:rPr>
              <a:t>Tracking system for individual parts and model completion</a:t>
            </a:r>
            <a:endParaRPr sz="3000" b="0" i="0" u="none" strike="noStrike" cap="none">
              <a:solidFill>
                <a:srgbClr val="274E13"/>
              </a:solidFill>
              <a:latin typeface="Arial"/>
              <a:ea typeface="Arial"/>
              <a:cs typeface="Arial"/>
              <a:sym typeface="Arial"/>
            </a:endParaRPr>
          </a:p>
          <a:p>
            <a:pPr marL="457200" marR="0" lvl="0" indent="-419100" algn="l" rtl="0">
              <a:lnSpc>
                <a:spcPct val="100000"/>
              </a:lnSpc>
              <a:spcBef>
                <a:spcPts val="0"/>
              </a:spcBef>
              <a:spcAft>
                <a:spcPts val="0"/>
              </a:spcAft>
              <a:buClr>
                <a:srgbClr val="274E13"/>
              </a:buClr>
              <a:buSzPts val="3000"/>
              <a:buFont typeface="Arial"/>
              <a:buChar char="●"/>
            </a:pPr>
            <a:r>
              <a:rPr lang="en-US" sz="3000" b="0" i="0" u="none" strike="noStrike" cap="none">
                <a:solidFill>
                  <a:srgbClr val="274E13"/>
                </a:solidFill>
                <a:latin typeface="Arial"/>
                <a:ea typeface="Arial"/>
                <a:cs typeface="Arial"/>
                <a:sym typeface="Arial"/>
              </a:rPr>
              <a:t>A simulation that shows the analysis of implementing an AGV to the weldment lines and cycle times needed to transport the materials successfully.</a:t>
            </a:r>
            <a:endParaRPr sz="3000" b="0" i="0" u="none" strike="noStrike" cap="none">
              <a:solidFill>
                <a:srgbClr val="274E13"/>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rgbClr val="274E13"/>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800"/>
              <a:buFont typeface="Arial"/>
              <a:buNone/>
            </a:pPr>
            <a:r>
              <a:rPr lang="en-US" sz="3800" b="0" i="0" u="none" strike="noStrike" cap="none">
                <a:solidFill>
                  <a:srgbClr val="FFFFFF"/>
                </a:solidFill>
                <a:highlight>
                  <a:srgbClr val="274E13"/>
                </a:highlight>
                <a:latin typeface="Arial"/>
                <a:ea typeface="Arial"/>
                <a:cs typeface="Arial"/>
                <a:sym typeface="Arial"/>
              </a:rPr>
              <a:t>Deliverables:</a:t>
            </a:r>
            <a:endParaRPr sz="3800" b="0" i="0" u="none" strike="noStrike" cap="none">
              <a:solidFill>
                <a:srgbClr val="FFFFFF"/>
              </a:solidFill>
              <a:highlight>
                <a:srgbClr val="274E13"/>
              </a:highlight>
              <a:latin typeface="Arial"/>
              <a:ea typeface="Arial"/>
              <a:cs typeface="Arial"/>
              <a:sym typeface="Arial"/>
            </a:endParaRPr>
          </a:p>
          <a:p>
            <a:pPr marL="457200" marR="0" lvl="0" indent="-419100" algn="l" rtl="0">
              <a:lnSpc>
                <a:spcPct val="100000"/>
              </a:lnSpc>
              <a:spcBef>
                <a:spcPts val="0"/>
              </a:spcBef>
              <a:spcAft>
                <a:spcPts val="0"/>
              </a:spcAft>
              <a:buClr>
                <a:srgbClr val="274E13"/>
              </a:buClr>
              <a:buSzPts val="3000"/>
              <a:buFont typeface="Arial"/>
              <a:buChar char="●"/>
            </a:pPr>
            <a:r>
              <a:rPr lang="en-US" sz="3000" b="0" i="0" u="none" strike="noStrike" cap="none">
                <a:solidFill>
                  <a:srgbClr val="274E13"/>
                </a:solidFill>
                <a:highlight>
                  <a:srgbClr val="FFFFFF"/>
                </a:highlight>
                <a:latin typeface="Arial"/>
                <a:ea typeface="Arial"/>
                <a:cs typeface="Arial"/>
                <a:sym typeface="Arial"/>
              </a:rPr>
              <a:t>Research use of AGVs in factories along with companies that manufacture them</a:t>
            </a:r>
            <a:endParaRPr sz="3000" b="0" i="0" u="none" strike="noStrike" cap="none">
              <a:solidFill>
                <a:srgbClr val="274E13"/>
              </a:solidFill>
              <a:highlight>
                <a:srgbClr val="FFFFFF"/>
              </a:highlight>
              <a:latin typeface="Arial"/>
              <a:ea typeface="Arial"/>
              <a:cs typeface="Arial"/>
              <a:sym typeface="Arial"/>
            </a:endParaRPr>
          </a:p>
          <a:p>
            <a:pPr marL="457200" marR="0" lvl="0" indent="-419100" algn="l" rtl="0">
              <a:lnSpc>
                <a:spcPct val="100000"/>
              </a:lnSpc>
              <a:spcBef>
                <a:spcPts val="0"/>
              </a:spcBef>
              <a:spcAft>
                <a:spcPts val="0"/>
              </a:spcAft>
              <a:buClr>
                <a:srgbClr val="274E13"/>
              </a:buClr>
              <a:buSzPts val="3000"/>
              <a:buFont typeface="Arial"/>
              <a:buChar char="●"/>
            </a:pPr>
            <a:r>
              <a:rPr lang="en-US" sz="3000" b="0" i="0" u="none" strike="noStrike" cap="none">
                <a:solidFill>
                  <a:srgbClr val="274E13"/>
                </a:solidFill>
                <a:highlight>
                  <a:srgbClr val="FFFFFF"/>
                </a:highlight>
                <a:latin typeface="Arial"/>
                <a:ea typeface="Arial"/>
                <a:cs typeface="Arial"/>
                <a:sym typeface="Arial"/>
              </a:rPr>
              <a:t>2D layouts of process flows with AGVs implemented</a:t>
            </a:r>
            <a:endParaRPr sz="3000" b="0" i="0" u="none" strike="noStrike" cap="none">
              <a:solidFill>
                <a:srgbClr val="274E13"/>
              </a:solidFill>
              <a:highlight>
                <a:srgbClr val="FFFFFF"/>
              </a:highlight>
              <a:latin typeface="Arial"/>
              <a:ea typeface="Arial"/>
              <a:cs typeface="Arial"/>
              <a:sym typeface="Arial"/>
            </a:endParaRPr>
          </a:p>
          <a:p>
            <a:pPr marL="457200" marR="0" lvl="0" indent="-419100" algn="l" rtl="0">
              <a:lnSpc>
                <a:spcPct val="100000"/>
              </a:lnSpc>
              <a:spcBef>
                <a:spcPts val="0"/>
              </a:spcBef>
              <a:spcAft>
                <a:spcPts val="0"/>
              </a:spcAft>
              <a:buClr>
                <a:srgbClr val="274E13"/>
              </a:buClr>
              <a:buSzPts val="3000"/>
              <a:buFont typeface="Arial"/>
              <a:buChar char="●"/>
            </a:pPr>
            <a:r>
              <a:rPr lang="en-US" sz="3000" b="0" i="0" u="none" strike="noStrike" cap="none">
                <a:solidFill>
                  <a:srgbClr val="274E13"/>
                </a:solidFill>
                <a:highlight>
                  <a:srgbClr val="FFFFFF"/>
                </a:highlight>
                <a:latin typeface="Arial"/>
                <a:ea typeface="Arial"/>
                <a:cs typeface="Arial"/>
                <a:sym typeface="Arial"/>
              </a:rPr>
              <a:t>Documentation on expected return on investment and improvements</a:t>
            </a:r>
            <a:endParaRPr sz="3000" b="0" i="0" u="none" strike="noStrike" cap="none">
              <a:solidFill>
                <a:srgbClr val="274E13"/>
              </a:solidFill>
              <a:highlight>
                <a:srgbClr val="FFFFFF"/>
              </a:highlight>
              <a:latin typeface="Arial"/>
              <a:ea typeface="Arial"/>
              <a:cs typeface="Arial"/>
              <a:sym typeface="Arial"/>
            </a:endParaRPr>
          </a:p>
          <a:p>
            <a:pPr marL="457200" marR="0" lvl="0" indent="-419100" algn="l" rtl="0">
              <a:lnSpc>
                <a:spcPct val="100000"/>
              </a:lnSpc>
              <a:spcBef>
                <a:spcPts val="0"/>
              </a:spcBef>
              <a:spcAft>
                <a:spcPts val="0"/>
              </a:spcAft>
              <a:buClr>
                <a:srgbClr val="274E13"/>
              </a:buClr>
              <a:buSzPts val="3000"/>
              <a:buFont typeface="Arial"/>
              <a:buChar char="●"/>
            </a:pPr>
            <a:r>
              <a:rPr lang="en-US" sz="3000" b="0" i="0" u="none" strike="noStrike" cap="none">
                <a:solidFill>
                  <a:srgbClr val="274E13"/>
                </a:solidFill>
                <a:highlight>
                  <a:srgbClr val="FFFFFF"/>
                </a:highlight>
                <a:latin typeface="Arial"/>
                <a:ea typeface="Arial"/>
                <a:cs typeface="Arial"/>
                <a:sym typeface="Arial"/>
              </a:rPr>
              <a:t>3D simulation of AGV recommendation to test and verify designs</a:t>
            </a:r>
            <a:endParaRPr sz="3000" b="0" i="0" u="none" strike="noStrike" cap="none">
              <a:solidFill>
                <a:srgbClr val="274E13"/>
              </a:solidFill>
              <a:highlight>
                <a:srgbClr val="FFFFFF"/>
              </a:highlight>
              <a:latin typeface="Arial"/>
              <a:ea typeface="Arial"/>
              <a:cs typeface="Arial"/>
              <a:sym typeface="Arial"/>
            </a:endParaRPr>
          </a:p>
          <a:p>
            <a:pPr marL="457200" marR="0" lvl="0" indent="-419100" algn="l" rtl="0">
              <a:lnSpc>
                <a:spcPct val="100000"/>
              </a:lnSpc>
              <a:spcBef>
                <a:spcPts val="0"/>
              </a:spcBef>
              <a:spcAft>
                <a:spcPts val="0"/>
              </a:spcAft>
              <a:buClr>
                <a:srgbClr val="274E13"/>
              </a:buClr>
              <a:buSzPts val="3000"/>
              <a:buFont typeface="Arial"/>
              <a:buChar char="●"/>
            </a:pPr>
            <a:r>
              <a:rPr lang="en-US" sz="3000" b="0" i="0" u="none" strike="noStrike" cap="none">
                <a:solidFill>
                  <a:srgbClr val="274E13"/>
                </a:solidFill>
                <a:highlight>
                  <a:srgbClr val="FFFFFF"/>
                </a:highlight>
                <a:latin typeface="Arial"/>
                <a:ea typeface="Arial"/>
                <a:cs typeface="Arial"/>
                <a:sym typeface="Arial"/>
              </a:rPr>
              <a:t>If possible, find a cooperating AGV vendor to lend demonstration materials to implement a test of the team’s design</a:t>
            </a:r>
            <a:endParaRPr sz="3000" b="0" i="0" u="none" strike="noStrike" cap="none">
              <a:solidFill>
                <a:srgbClr val="274E13"/>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3800"/>
              <a:buFont typeface="Arial"/>
              <a:buNone/>
            </a:pPr>
            <a:endParaRPr sz="3800" b="0" i="0" u="none" strike="noStrike" cap="none">
              <a:solidFill>
                <a:srgbClr val="FFFFFF"/>
              </a:solidFill>
              <a:highlight>
                <a:srgbClr val="274E13"/>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rgbClr val="274E13"/>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rgbClr val="274E13"/>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rgbClr val="274E13"/>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3000" b="0" i="0" u="none" strike="noStrike" cap="none">
              <a:solidFill>
                <a:srgbClr val="274E13"/>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3000" b="0" i="0" u="none" strike="noStrike" cap="none">
              <a:solidFill>
                <a:srgbClr val="274E13"/>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3000" b="0" i="0" u="none" strike="noStrike" cap="none">
              <a:solidFill>
                <a:srgbClr val="274E13"/>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rgbClr val="274E13"/>
              </a:solidFill>
              <a:latin typeface="Arial"/>
              <a:ea typeface="Arial"/>
              <a:cs typeface="Arial"/>
              <a:sym typeface="Arial"/>
            </a:endParaRPr>
          </a:p>
        </p:txBody>
      </p:sp>
      <p:pic>
        <p:nvPicPr>
          <p:cNvPr id="33" name="Google Shape;33;p1"/>
          <p:cNvPicPr preferRelativeResize="0"/>
          <p:nvPr/>
        </p:nvPicPr>
        <p:blipFill rotWithShape="1">
          <a:blip r:embed="rId11">
            <a:alphaModFix/>
          </a:blip>
          <a:srcRect/>
          <a:stretch/>
        </p:blipFill>
        <p:spPr>
          <a:xfrm>
            <a:off x="16018422" y="10184153"/>
            <a:ext cx="6008825" cy="2103100"/>
          </a:xfrm>
          <a:prstGeom prst="rect">
            <a:avLst/>
          </a:prstGeom>
          <a:noFill/>
          <a:ln>
            <a:noFill/>
          </a:ln>
        </p:spPr>
      </p:pic>
      <p:sp>
        <p:nvSpPr>
          <p:cNvPr id="34" name="Google Shape;34;p1"/>
          <p:cNvSpPr txBox="1"/>
          <p:nvPr/>
        </p:nvSpPr>
        <p:spPr>
          <a:xfrm>
            <a:off x="22783800" y="10226050"/>
            <a:ext cx="4076700" cy="2019300"/>
          </a:xfrm>
          <a:prstGeom prst="rect">
            <a:avLst/>
          </a:prstGeom>
          <a:solidFill>
            <a:srgbClr val="FFFFFF"/>
          </a:solidFill>
          <a:ln>
            <a:noFill/>
          </a:ln>
        </p:spPr>
        <p:txBody>
          <a:bodyPr spcFirstLastPara="1" wrap="square" lIns="91425" tIns="91425" rIns="91425" bIns="91425" anchor="t" anchorCtr="0">
            <a:noAutofit/>
          </a:bodyPr>
          <a:lstStyle/>
          <a:p>
            <a:pPr marL="457200" marR="0" lvl="0" indent="-342900" algn="l" rtl="0">
              <a:lnSpc>
                <a:spcPct val="100000"/>
              </a:lnSpc>
              <a:spcBef>
                <a:spcPts val="0"/>
              </a:spcBef>
              <a:spcAft>
                <a:spcPts val="0"/>
              </a:spcAft>
              <a:buClr>
                <a:srgbClr val="274E13"/>
              </a:buClr>
              <a:buSzPts val="1800"/>
              <a:buFont typeface="Arial"/>
              <a:buChar char="●"/>
            </a:pPr>
            <a:r>
              <a:rPr lang="en-US" sz="1800" b="0" i="0" u="none" strike="noStrike" cap="none">
                <a:solidFill>
                  <a:srgbClr val="274E13"/>
                </a:solidFill>
                <a:latin typeface="Arial"/>
                <a:ea typeface="Arial"/>
                <a:cs typeface="Arial"/>
                <a:sym typeface="Arial"/>
              </a:rPr>
              <a:t>Idea 1 - New part layout with current process</a:t>
            </a:r>
            <a:endParaRPr sz="1800" b="0" i="0" u="none" strike="noStrike" cap="none">
              <a:solidFill>
                <a:srgbClr val="274E13"/>
              </a:solidFill>
              <a:latin typeface="Arial"/>
              <a:ea typeface="Arial"/>
              <a:cs typeface="Arial"/>
              <a:sym typeface="Arial"/>
            </a:endParaRPr>
          </a:p>
          <a:p>
            <a:pPr marL="457200" marR="0" lvl="0" indent="-342900" algn="l" rtl="0">
              <a:lnSpc>
                <a:spcPct val="100000"/>
              </a:lnSpc>
              <a:spcBef>
                <a:spcPts val="0"/>
              </a:spcBef>
              <a:spcAft>
                <a:spcPts val="0"/>
              </a:spcAft>
              <a:buClr>
                <a:srgbClr val="274E13"/>
              </a:buClr>
              <a:buSzPts val="1800"/>
              <a:buFont typeface="Arial"/>
              <a:buChar char="●"/>
            </a:pPr>
            <a:r>
              <a:rPr lang="en-US" sz="1800" b="0" i="0" u="none" strike="noStrike" cap="none">
                <a:solidFill>
                  <a:srgbClr val="274E13"/>
                </a:solidFill>
                <a:latin typeface="Arial"/>
                <a:ea typeface="Arial"/>
                <a:cs typeface="Arial"/>
                <a:sym typeface="Arial"/>
              </a:rPr>
              <a:t>Idea 2 - New part layout with a feedback system between welding and kitting associates</a:t>
            </a:r>
            <a:endParaRPr sz="1800" b="0" i="0" u="none" strike="noStrike" cap="none">
              <a:solidFill>
                <a:srgbClr val="274E13"/>
              </a:solidFill>
              <a:latin typeface="Arial"/>
              <a:ea typeface="Arial"/>
              <a:cs typeface="Arial"/>
              <a:sym typeface="Arial"/>
            </a:endParaRPr>
          </a:p>
          <a:p>
            <a:pPr marL="457200" marR="0" lvl="0" indent="-342900" algn="l" rtl="0">
              <a:lnSpc>
                <a:spcPct val="100000"/>
              </a:lnSpc>
              <a:spcBef>
                <a:spcPts val="0"/>
              </a:spcBef>
              <a:spcAft>
                <a:spcPts val="0"/>
              </a:spcAft>
              <a:buClr>
                <a:srgbClr val="274E13"/>
              </a:buClr>
              <a:buSzPts val="1800"/>
              <a:buFont typeface="Arial"/>
              <a:buChar char="●"/>
            </a:pPr>
            <a:r>
              <a:rPr lang="en-US" sz="1800" b="0" i="0" u="none" strike="noStrike" cap="none">
                <a:solidFill>
                  <a:srgbClr val="274E13"/>
                </a:solidFill>
                <a:latin typeface="Arial"/>
                <a:ea typeface="Arial"/>
                <a:cs typeface="Arial"/>
                <a:sym typeface="Arial"/>
              </a:rPr>
              <a:t>Idea 3 - New part layout with AGV system implemented</a:t>
            </a:r>
            <a:endParaRPr sz="1800" b="0" i="0" u="none" strike="noStrike" cap="none">
              <a:solidFill>
                <a:srgbClr val="274E13"/>
              </a:solidFill>
              <a:latin typeface="Arial"/>
              <a:ea typeface="Arial"/>
              <a:cs typeface="Arial"/>
              <a:sym typeface="Arial"/>
            </a:endParaRPr>
          </a:p>
        </p:txBody>
      </p:sp>
      <p:pic>
        <p:nvPicPr>
          <p:cNvPr id="35" name="Google Shape;35;p1"/>
          <p:cNvPicPr preferRelativeResize="0"/>
          <p:nvPr/>
        </p:nvPicPr>
        <p:blipFill rotWithShape="1">
          <a:blip r:embed="rId12">
            <a:alphaModFix/>
          </a:blip>
          <a:srcRect/>
          <a:stretch/>
        </p:blipFill>
        <p:spPr>
          <a:xfrm>
            <a:off x="18586688" y="13849350"/>
            <a:ext cx="6717824" cy="3346051"/>
          </a:xfrm>
          <a:prstGeom prst="rect">
            <a:avLst/>
          </a:prstGeom>
          <a:noFill/>
          <a:ln>
            <a:noFill/>
          </a:ln>
        </p:spPr>
      </p:pic>
      <p:sp>
        <p:nvSpPr>
          <p:cNvPr id="36" name="Google Shape;36;p1"/>
          <p:cNvSpPr txBox="1"/>
          <p:nvPr/>
        </p:nvSpPr>
        <p:spPr>
          <a:xfrm>
            <a:off x="29434800" y="7494900"/>
            <a:ext cx="12628500" cy="12009600"/>
          </a:xfrm>
          <a:prstGeom prst="rect">
            <a:avLst/>
          </a:prstGeom>
          <a:solidFill>
            <a:srgbClr val="FFFFFF"/>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5000"/>
              <a:buFont typeface="Arial"/>
              <a:buNone/>
            </a:pPr>
            <a:r>
              <a:rPr lang="en-US" sz="5000" b="1" i="0" u="sng" strike="noStrike" cap="none">
                <a:solidFill>
                  <a:srgbClr val="274E13"/>
                </a:solidFill>
                <a:latin typeface="Arial"/>
                <a:ea typeface="Arial"/>
                <a:cs typeface="Arial"/>
                <a:sym typeface="Arial"/>
              </a:rPr>
              <a:t>Design</a:t>
            </a:r>
            <a:endParaRPr sz="5000" b="1" i="0" u="sng" strike="noStrike" cap="none">
              <a:solidFill>
                <a:srgbClr val="274E13"/>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800"/>
              <a:buFont typeface="Arial"/>
              <a:buNone/>
            </a:pPr>
            <a:r>
              <a:rPr lang="en-US" sz="3800" b="0" i="0" u="none" strike="noStrike" cap="none">
                <a:solidFill>
                  <a:srgbClr val="FFFFFF"/>
                </a:solidFill>
                <a:highlight>
                  <a:srgbClr val="274E13"/>
                </a:highlight>
                <a:latin typeface="Arial"/>
                <a:ea typeface="Arial"/>
                <a:cs typeface="Arial"/>
                <a:sym typeface="Arial"/>
              </a:rPr>
              <a:t>Changes to Current Process:</a:t>
            </a:r>
            <a:endParaRPr sz="3800" b="0" i="0" u="none" strike="noStrike" cap="none">
              <a:solidFill>
                <a:srgbClr val="FFFFFF"/>
              </a:solidFill>
              <a:highlight>
                <a:srgbClr val="274E13"/>
              </a:highlight>
              <a:latin typeface="Arial"/>
              <a:ea typeface="Arial"/>
              <a:cs typeface="Arial"/>
              <a:sym typeface="Arial"/>
            </a:endParaRPr>
          </a:p>
          <a:p>
            <a:pPr marL="457200" marR="0" lvl="0" indent="-419100" algn="l" rtl="0">
              <a:lnSpc>
                <a:spcPct val="100000"/>
              </a:lnSpc>
              <a:spcBef>
                <a:spcPts val="0"/>
              </a:spcBef>
              <a:spcAft>
                <a:spcPts val="0"/>
              </a:spcAft>
              <a:buClr>
                <a:srgbClr val="274E13"/>
              </a:buClr>
              <a:buSzPts val="3000"/>
              <a:buFont typeface="Arial"/>
              <a:buChar char="●"/>
            </a:pPr>
            <a:r>
              <a:rPr lang="en-US" sz="3000" b="0" i="0" u="none" strike="noStrike" cap="none">
                <a:solidFill>
                  <a:srgbClr val="274E13"/>
                </a:solidFill>
                <a:highlight>
                  <a:schemeClr val="lt1"/>
                </a:highlight>
                <a:latin typeface="Arial"/>
                <a:ea typeface="Arial"/>
                <a:cs typeface="Arial"/>
                <a:sym typeface="Arial"/>
              </a:rPr>
              <a:t>Installation of the AGV</a:t>
            </a:r>
            <a:endParaRPr sz="3000" b="0" i="0" u="none" strike="noStrike" cap="none">
              <a:solidFill>
                <a:srgbClr val="274E13"/>
              </a:solidFill>
              <a:highlight>
                <a:schemeClr val="lt1"/>
              </a:highlight>
              <a:latin typeface="Arial"/>
              <a:ea typeface="Arial"/>
              <a:cs typeface="Arial"/>
              <a:sym typeface="Arial"/>
            </a:endParaRPr>
          </a:p>
          <a:p>
            <a:pPr marL="914400" marR="0" lvl="1" indent="-419100" algn="l" rtl="0">
              <a:lnSpc>
                <a:spcPct val="100000"/>
              </a:lnSpc>
              <a:spcBef>
                <a:spcPts val="0"/>
              </a:spcBef>
              <a:spcAft>
                <a:spcPts val="0"/>
              </a:spcAft>
              <a:buClr>
                <a:srgbClr val="274E13"/>
              </a:buClr>
              <a:buSzPts val="3000"/>
              <a:buFont typeface="Arial"/>
              <a:buChar char="○"/>
            </a:pPr>
            <a:r>
              <a:rPr lang="en-US" sz="3000" b="0" i="0" u="none" strike="noStrike" cap="none">
                <a:solidFill>
                  <a:srgbClr val="274E13"/>
                </a:solidFill>
                <a:highlight>
                  <a:schemeClr val="lt1"/>
                </a:highlight>
                <a:latin typeface="Arial"/>
                <a:ea typeface="Arial"/>
                <a:cs typeface="Arial"/>
                <a:sym typeface="Arial"/>
              </a:rPr>
              <a:t>AGV to be in plant for (3) weeks</a:t>
            </a:r>
            <a:endParaRPr sz="3000" b="0" i="0" u="none" strike="noStrike" cap="none">
              <a:solidFill>
                <a:srgbClr val="274E13"/>
              </a:solidFill>
              <a:highlight>
                <a:schemeClr val="lt1"/>
              </a:highlight>
              <a:latin typeface="Arial"/>
              <a:ea typeface="Arial"/>
              <a:cs typeface="Arial"/>
              <a:sym typeface="Arial"/>
            </a:endParaRPr>
          </a:p>
          <a:p>
            <a:pPr marL="914400" marR="0" lvl="1" indent="-419100" algn="l" rtl="0">
              <a:lnSpc>
                <a:spcPct val="100000"/>
              </a:lnSpc>
              <a:spcBef>
                <a:spcPts val="0"/>
              </a:spcBef>
              <a:spcAft>
                <a:spcPts val="0"/>
              </a:spcAft>
              <a:buClr>
                <a:srgbClr val="274E13"/>
              </a:buClr>
              <a:buSzPts val="3000"/>
              <a:buFont typeface="Arial"/>
              <a:buChar char="○"/>
            </a:pPr>
            <a:r>
              <a:rPr lang="en-US" sz="3000" b="0" i="0" u="none" strike="noStrike" cap="none">
                <a:solidFill>
                  <a:srgbClr val="274E13"/>
                </a:solidFill>
                <a:highlight>
                  <a:schemeClr val="lt1"/>
                </a:highlight>
                <a:latin typeface="Arial"/>
                <a:ea typeface="Arial"/>
                <a:cs typeface="Arial"/>
                <a:sym typeface="Arial"/>
              </a:rPr>
              <a:t>200’ magnetic tape will be installed to create a path</a:t>
            </a:r>
            <a:endParaRPr sz="3000" b="0" i="0" u="none" strike="noStrike" cap="none">
              <a:solidFill>
                <a:srgbClr val="274E13"/>
              </a:solidFill>
              <a:highlight>
                <a:schemeClr val="lt1"/>
              </a:highlight>
              <a:latin typeface="Arial"/>
              <a:ea typeface="Arial"/>
              <a:cs typeface="Arial"/>
              <a:sym typeface="Arial"/>
            </a:endParaRPr>
          </a:p>
          <a:p>
            <a:pPr marL="914400" marR="0" lvl="1" indent="-419100" algn="l" rtl="0">
              <a:lnSpc>
                <a:spcPct val="100000"/>
              </a:lnSpc>
              <a:spcBef>
                <a:spcPts val="0"/>
              </a:spcBef>
              <a:spcAft>
                <a:spcPts val="0"/>
              </a:spcAft>
              <a:buClr>
                <a:srgbClr val="274E13"/>
              </a:buClr>
              <a:buSzPts val="3000"/>
              <a:buFont typeface="Arial"/>
              <a:buChar char="○"/>
            </a:pPr>
            <a:r>
              <a:rPr lang="en-US" sz="3000" b="0" i="0" u="none" strike="noStrike" cap="none">
                <a:solidFill>
                  <a:srgbClr val="274E13"/>
                </a:solidFill>
                <a:highlight>
                  <a:schemeClr val="lt1"/>
                </a:highlight>
                <a:latin typeface="Arial"/>
                <a:ea typeface="Arial"/>
                <a:cs typeface="Arial"/>
                <a:sym typeface="Arial"/>
              </a:rPr>
              <a:t>200’ magnetic tape protection cover</a:t>
            </a:r>
            <a:endParaRPr sz="3000" b="0" i="0" u="none" strike="noStrike" cap="none">
              <a:solidFill>
                <a:srgbClr val="274E13"/>
              </a:solidFill>
              <a:highlight>
                <a:schemeClr val="lt1"/>
              </a:highlight>
              <a:latin typeface="Arial"/>
              <a:ea typeface="Arial"/>
              <a:cs typeface="Arial"/>
              <a:sym typeface="Arial"/>
            </a:endParaRPr>
          </a:p>
          <a:p>
            <a:pPr marL="914400" marR="0" lvl="1" indent="-419100" algn="l" rtl="0">
              <a:lnSpc>
                <a:spcPct val="100000"/>
              </a:lnSpc>
              <a:spcBef>
                <a:spcPts val="0"/>
              </a:spcBef>
              <a:spcAft>
                <a:spcPts val="0"/>
              </a:spcAft>
              <a:buClr>
                <a:srgbClr val="274E13"/>
              </a:buClr>
              <a:buSzPts val="3000"/>
              <a:buFont typeface="Arial"/>
              <a:buChar char="○"/>
            </a:pPr>
            <a:r>
              <a:rPr lang="en-US" sz="3000" b="0" i="0" u="none" strike="noStrike" cap="none">
                <a:solidFill>
                  <a:srgbClr val="274E13"/>
                </a:solidFill>
                <a:highlight>
                  <a:schemeClr val="lt1"/>
                </a:highlight>
                <a:latin typeface="Arial"/>
                <a:ea typeface="Arial"/>
                <a:cs typeface="Arial"/>
                <a:sym typeface="Arial"/>
              </a:rPr>
              <a:t>10 RFID position sensors</a:t>
            </a:r>
            <a:endParaRPr sz="3000" b="0" i="0" u="none" strike="noStrike" cap="none">
              <a:solidFill>
                <a:srgbClr val="274E13"/>
              </a:solidFill>
              <a:highlight>
                <a:schemeClr val="lt1"/>
              </a:highlight>
              <a:latin typeface="Arial"/>
              <a:ea typeface="Arial"/>
              <a:cs typeface="Arial"/>
              <a:sym typeface="Arial"/>
            </a:endParaRPr>
          </a:p>
          <a:p>
            <a:pPr marL="914400" marR="0" lvl="1" indent="-419100" algn="l" rtl="0">
              <a:lnSpc>
                <a:spcPct val="100000"/>
              </a:lnSpc>
              <a:spcBef>
                <a:spcPts val="0"/>
              </a:spcBef>
              <a:spcAft>
                <a:spcPts val="0"/>
              </a:spcAft>
              <a:buClr>
                <a:srgbClr val="274E13"/>
              </a:buClr>
              <a:buSzPts val="3000"/>
              <a:buFont typeface="Arial"/>
              <a:buChar char="○"/>
            </a:pPr>
            <a:r>
              <a:rPr lang="en-US" sz="3000" b="0" i="0" u="none" strike="noStrike" cap="none">
                <a:solidFill>
                  <a:srgbClr val="274E13"/>
                </a:solidFill>
                <a:highlight>
                  <a:schemeClr val="lt1"/>
                </a:highlight>
                <a:latin typeface="Arial"/>
                <a:ea typeface="Arial"/>
                <a:cs typeface="Arial"/>
                <a:sym typeface="Arial"/>
              </a:rPr>
              <a:t>In-plant setup and training</a:t>
            </a:r>
            <a:endParaRPr sz="3000" b="0" i="0" u="none" strike="noStrike" cap="none">
              <a:solidFill>
                <a:srgbClr val="274E13"/>
              </a:solidFill>
              <a:highlight>
                <a:schemeClr val="lt1"/>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3800"/>
              <a:buFont typeface="Arial"/>
              <a:buNone/>
            </a:pPr>
            <a:endParaRPr sz="3800" b="0" i="0" u="none" strike="noStrike" cap="none">
              <a:solidFill>
                <a:srgbClr val="FFFFFF"/>
              </a:solidFill>
              <a:highlight>
                <a:srgbClr val="274E13"/>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3800"/>
              <a:buFont typeface="Arial"/>
              <a:buNone/>
            </a:pPr>
            <a:endParaRPr sz="3800" b="0" i="0" u="none" strike="noStrike" cap="none">
              <a:solidFill>
                <a:srgbClr val="274E13"/>
              </a:solidFill>
              <a:highlight>
                <a:schemeClr val="lt1"/>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3800"/>
              <a:buFont typeface="Arial"/>
              <a:buNone/>
            </a:pPr>
            <a:endParaRPr sz="3800" b="0" i="0" u="none" strike="noStrike" cap="none">
              <a:solidFill>
                <a:srgbClr val="274E13"/>
              </a:solidFill>
              <a:highlight>
                <a:schemeClr val="lt1"/>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3800"/>
              <a:buFont typeface="Arial"/>
              <a:buNone/>
            </a:pPr>
            <a:endParaRPr sz="3800" b="0" i="0" u="none" strike="noStrike" cap="none">
              <a:solidFill>
                <a:srgbClr val="274E13"/>
              </a:solidFill>
              <a:highlight>
                <a:schemeClr val="lt1"/>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3800"/>
              <a:buFont typeface="Arial"/>
              <a:buNone/>
            </a:pPr>
            <a:endParaRPr sz="3800" b="0" i="0" u="none" strike="noStrike" cap="none">
              <a:solidFill>
                <a:srgbClr val="274E13"/>
              </a:solidFill>
              <a:highlight>
                <a:schemeClr val="lt1"/>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3800"/>
              <a:buFont typeface="Arial"/>
              <a:buNone/>
            </a:pPr>
            <a:endParaRPr sz="3800" b="0" i="0" u="none" strike="noStrike" cap="none">
              <a:solidFill>
                <a:srgbClr val="274E13"/>
              </a:solidFill>
              <a:highlight>
                <a:schemeClr val="lt1"/>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3800"/>
              <a:buFont typeface="Arial"/>
              <a:buNone/>
            </a:pPr>
            <a:endParaRPr sz="3800" b="0" i="0" u="none" strike="noStrike" cap="none">
              <a:solidFill>
                <a:srgbClr val="FFFFFF"/>
              </a:solidFill>
              <a:highlight>
                <a:srgbClr val="274E13"/>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3800"/>
              <a:buFont typeface="Arial"/>
              <a:buNone/>
            </a:pPr>
            <a:endParaRPr sz="3800" b="0" i="0" u="none" strike="noStrike" cap="none">
              <a:solidFill>
                <a:srgbClr val="FFFFFF"/>
              </a:solidFill>
              <a:highlight>
                <a:srgbClr val="274E13"/>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3800"/>
              <a:buFont typeface="Arial"/>
              <a:buNone/>
            </a:pPr>
            <a:endParaRPr sz="3800" b="0" i="0" u="none" strike="noStrike" cap="none">
              <a:solidFill>
                <a:srgbClr val="FFFFFF"/>
              </a:solidFill>
              <a:highlight>
                <a:srgbClr val="274E13"/>
              </a:highlight>
              <a:latin typeface="Arial"/>
              <a:ea typeface="Arial"/>
              <a:cs typeface="Arial"/>
              <a:sym typeface="Arial"/>
            </a:endParaRPr>
          </a:p>
        </p:txBody>
      </p:sp>
      <p:grpSp>
        <p:nvGrpSpPr>
          <p:cNvPr id="37" name="Google Shape;37;p1"/>
          <p:cNvGrpSpPr/>
          <p:nvPr/>
        </p:nvGrpSpPr>
        <p:grpSpPr>
          <a:xfrm>
            <a:off x="16058650" y="26509350"/>
            <a:ext cx="11773925" cy="3346051"/>
            <a:chOff x="16262150" y="20916075"/>
            <a:chExt cx="11773925" cy="3346051"/>
          </a:xfrm>
        </p:grpSpPr>
        <p:pic>
          <p:nvPicPr>
            <p:cNvPr id="38" name="Google Shape;38;p1"/>
            <p:cNvPicPr preferRelativeResize="0"/>
            <p:nvPr/>
          </p:nvPicPr>
          <p:blipFill rotWithShape="1">
            <a:blip r:embed="rId13">
              <a:alphaModFix/>
            </a:blip>
            <a:srcRect/>
            <a:stretch/>
          </p:blipFill>
          <p:spPr>
            <a:xfrm>
              <a:off x="22027250" y="20916075"/>
              <a:ext cx="6008825" cy="3346051"/>
            </a:xfrm>
            <a:prstGeom prst="rect">
              <a:avLst/>
            </a:prstGeom>
            <a:noFill/>
            <a:ln>
              <a:noFill/>
            </a:ln>
          </p:spPr>
        </p:pic>
        <p:pic>
          <p:nvPicPr>
            <p:cNvPr id="39" name="Google Shape;39;p1"/>
            <p:cNvPicPr preferRelativeResize="0"/>
            <p:nvPr/>
          </p:nvPicPr>
          <p:blipFill rotWithShape="1">
            <a:blip r:embed="rId14">
              <a:alphaModFix/>
            </a:blip>
            <a:srcRect/>
            <a:stretch/>
          </p:blipFill>
          <p:spPr>
            <a:xfrm>
              <a:off x="16262150" y="20916075"/>
              <a:ext cx="5689822" cy="3346051"/>
            </a:xfrm>
            <a:prstGeom prst="rect">
              <a:avLst/>
            </a:prstGeom>
            <a:noFill/>
            <a:ln>
              <a:noFill/>
            </a:ln>
          </p:spPr>
        </p:pic>
      </p:grpSp>
      <p:pic>
        <p:nvPicPr>
          <p:cNvPr id="40" name="Google Shape;40;p1"/>
          <p:cNvPicPr preferRelativeResize="0"/>
          <p:nvPr/>
        </p:nvPicPr>
        <p:blipFill rotWithShape="1">
          <a:blip r:embed="rId15">
            <a:alphaModFix/>
          </a:blip>
          <a:srcRect/>
          <a:stretch/>
        </p:blipFill>
        <p:spPr>
          <a:xfrm>
            <a:off x="31113125" y="12287250"/>
            <a:ext cx="9271851" cy="6892050"/>
          </a:xfrm>
          <a:prstGeom prst="rect">
            <a:avLst/>
          </a:prstGeom>
          <a:noFill/>
          <a:ln>
            <a:noFill/>
          </a:ln>
        </p:spPr>
      </p:pic>
      <p:grpSp>
        <p:nvGrpSpPr>
          <p:cNvPr id="41" name="Google Shape;41;p1"/>
          <p:cNvGrpSpPr/>
          <p:nvPr/>
        </p:nvGrpSpPr>
        <p:grpSpPr>
          <a:xfrm>
            <a:off x="16018411" y="21932072"/>
            <a:ext cx="12017651" cy="3675556"/>
            <a:chOff x="16018423" y="25036722"/>
            <a:chExt cx="12017651" cy="3675556"/>
          </a:xfrm>
        </p:grpSpPr>
        <p:pic>
          <p:nvPicPr>
            <p:cNvPr id="42" name="Google Shape;42;p1"/>
            <p:cNvPicPr preferRelativeResize="0"/>
            <p:nvPr/>
          </p:nvPicPr>
          <p:blipFill rotWithShape="1">
            <a:blip r:embed="rId16">
              <a:alphaModFix/>
            </a:blip>
            <a:srcRect/>
            <a:stretch/>
          </p:blipFill>
          <p:spPr>
            <a:xfrm>
              <a:off x="16018423" y="25036722"/>
              <a:ext cx="6008823" cy="3675556"/>
            </a:xfrm>
            <a:prstGeom prst="rect">
              <a:avLst/>
            </a:prstGeom>
            <a:noFill/>
            <a:ln>
              <a:noFill/>
            </a:ln>
          </p:spPr>
        </p:pic>
        <p:pic>
          <p:nvPicPr>
            <p:cNvPr id="43" name="Google Shape;43;p1"/>
            <p:cNvPicPr preferRelativeResize="0"/>
            <p:nvPr/>
          </p:nvPicPr>
          <p:blipFill rotWithShape="1">
            <a:blip r:embed="rId17">
              <a:alphaModFix/>
            </a:blip>
            <a:srcRect/>
            <a:stretch/>
          </p:blipFill>
          <p:spPr>
            <a:xfrm>
              <a:off x="22027250" y="25036725"/>
              <a:ext cx="6008825" cy="3346049"/>
            </a:xfrm>
            <a:prstGeom prst="rect">
              <a:avLst/>
            </a:prstGeom>
            <a:noFill/>
            <a:ln>
              <a:noFill/>
            </a:ln>
          </p:spPr>
        </p:pic>
      </p:grpSp>
      <p:pic>
        <p:nvPicPr>
          <p:cNvPr id="44" name="Google Shape;44;p1"/>
          <p:cNvPicPr preferRelativeResize="0"/>
          <p:nvPr/>
        </p:nvPicPr>
        <p:blipFill rotWithShape="1">
          <a:blip r:embed="rId18">
            <a:alphaModFix/>
          </a:blip>
          <a:srcRect/>
          <a:stretch/>
        </p:blipFill>
        <p:spPr>
          <a:xfrm>
            <a:off x="2730300" y="16459200"/>
            <a:ext cx="4911852" cy="2638424"/>
          </a:xfrm>
          <a:prstGeom prst="rect">
            <a:avLst/>
          </a:prstGeom>
          <a:noFill/>
          <a:ln>
            <a:noFill/>
          </a:ln>
        </p:spPr>
      </p:pic>
      <p:pic>
        <p:nvPicPr>
          <p:cNvPr id="45" name="Google Shape;45;p1"/>
          <p:cNvPicPr preferRelativeResize="0"/>
          <p:nvPr/>
        </p:nvPicPr>
        <p:blipFill rotWithShape="1">
          <a:blip r:embed="rId19">
            <a:alphaModFix/>
          </a:blip>
          <a:srcRect/>
          <a:stretch/>
        </p:blipFill>
        <p:spPr>
          <a:xfrm>
            <a:off x="9143500" y="16459200"/>
            <a:ext cx="3939062" cy="2638425"/>
          </a:xfrm>
          <a:prstGeom prst="rect">
            <a:avLst/>
          </a:prstGeom>
          <a:noFill/>
          <a:ln>
            <a:noFill/>
          </a:ln>
        </p:spPr>
      </p:pic>
      <p:pic>
        <p:nvPicPr>
          <p:cNvPr id="46" name="Google Shape;46;p1"/>
          <p:cNvPicPr preferRelativeResize="0"/>
          <p:nvPr/>
        </p:nvPicPr>
        <p:blipFill rotWithShape="1">
          <a:blip r:embed="rId20">
            <a:alphaModFix/>
          </a:blip>
          <a:srcRect/>
          <a:stretch/>
        </p:blipFill>
        <p:spPr>
          <a:xfrm>
            <a:off x="29931725" y="26598942"/>
            <a:ext cx="6717800" cy="3339408"/>
          </a:xfrm>
          <a:prstGeom prst="rect">
            <a:avLst/>
          </a:prstGeom>
          <a:noFill/>
          <a:ln>
            <a:noFill/>
          </a:ln>
        </p:spPr>
      </p:pic>
      <p:pic>
        <p:nvPicPr>
          <p:cNvPr id="47" name="Google Shape;47;p1"/>
          <p:cNvPicPr preferRelativeResize="0"/>
          <p:nvPr/>
        </p:nvPicPr>
        <p:blipFill rotWithShape="1">
          <a:blip r:embed="rId21">
            <a:alphaModFix/>
          </a:blip>
          <a:srcRect/>
          <a:stretch/>
        </p:blipFill>
        <p:spPr>
          <a:xfrm>
            <a:off x="35167700" y="26731275"/>
            <a:ext cx="6717800" cy="3675550"/>
          </a:xfrm>
          <a:prstGeom prst="rect">
            <a:avLst/>
          </a:prstGeom>
          <a:noFill/>
          <a:ln>
            <a:noFill/>
          </a:ln>
        </p:spPr>
      </p:pic>
      <p:pic>
        <p:nvPicPr>
          <p:cNvPr id="2" name="Audio 1">
            <a:hlinkClick r:id="" action="ppaction://media"/>
            <a:extLst>
              <a:ext uri="{FF2B5EF4-FFF2-40B4-BE49-F238E27FC236}">
                <a16:creationId xmlns:a16="http://schemas.microsoft.com/office/drawing/2014/main" id="{9B860E5A-64BF-F448-A9EB-10C30B9F1C4E}"/>
              </a:ext>
            </a:extLst>
          </p:cNvPr>
          <p:cNvPicPr>
            <a:picLocks noChangeAspect="1"/>
          </p:cNvPicPr>
          <p:nvPr>
            <a:audioFile r:link="rId2"/>
            <p:extLst>
              <p:ext uri="{DAA4B4D4-6D71-4841-9C94-3DE7FCFB9230}">
                <p14:media xmlns:p14="http://schemas.microsoft.com/office/powerpoint/2010/main" r:embed="rId1"/>
              </p:ext>
            </p:extLst>
          </p:nvPr>
        </p:nvPicPr>
        <p:blipFill>
          <a:blip r:embed="rId22"/>
          <a:stretch>
            <a:fillRect/>
          </a:stretch>
        </p:blipFill>
        <p:spPr>
          <a:xfrm>
            <a:off x="42926000" y="31953200"/>
            <a:ext cx="812800" cy="812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9805"/>
    </mc:Choice>
    <mc:Fallback>
      <p:transition spd="slow" advTm="980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3"/>
          <p:cNvSpPr txBox="1">
            <a:spLocks noGrp="1"/>
          </p:cNvSpPr>
          <p:nvPr>
            <p:ph type="title"/>
          </p:nvPr>
        </p:nvSpPr>
        <p:spPr>
          <a:xfrm>
            <a:off x="1463040" y="1318262"/>
            <a:ext cx="41331001" cy="45339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800"/>
              <a:buNone/>
            </a:pPr>
            <a:r>
              <a:rPr lang="en-US" sz="8800"/>
              <a:t>Project Overview</a:t>
            </a:r>
            <a:endParaRPr sz="8800"/>
          </a:p>
        </p:txBody>
      </p:sp>
      <p:sp>
        <p:nvSpPr>
          <p:cNvPr id="53" name="Google Shape;53;p3"/>
          <p:cNvSpPr txBox="1"/>
          <p:nvPr/>
        </p:nvSpPr>
        <p:spPr>
          <a:xfrm>
            <a:off x="1722150" y="6027800"/>
            <a:ext cx="40340999" cy="246888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7200" b="0" i="0" u="none" strike="noStrike" cap="none">
                <a:solidFill>
                  <a:schemeClr val="lt1"/>
                </a:solidFill>
                <a:highlight>
                  <a:srgbClr val="274E13"/>
                </a:highlight>
                <a:latin typeface="Arial"/>
                <a:ea typeface="Arial"/>
                <a:cs typeface="Arial"/>
                <a:sym typeface="Arial"/>
              </a:rPr>
              <a:t>Purpose:</a:t>
            </a:r>
            <a:endParaRPr sz="7200" b="0" i="0" u="none" strike="noStrike" cap="none">
              <a:solidFill>
                <a:schemeClr val="lt1"/>
              </a:solidFill>
              <a:highlight>
                <a:srgbClr val="274E13"/>
              </a:highlight>
              <a:latin typeface="Arial"/>
              <a:ea typeface="Arial"/>
              <a:cs typeface="Arial"/>
              <a:sym typeface="Arial"/>
            </a:endParaRPr>
          </a:p>
          <a:p>
            <a:pPr marL="640080" marR="0" lvl="0" indent="0" algn="l" rtl="0">
              <a:lnSpc>
                <a:spcPct val="100000"/>
              </a:lnSpc>
              <a:spcBef>
                <a:spcPts val="0"/>
              </a:spcBef>
              <a:spcAft>
                <a:spcPts val="0"/>
              </a:spcAft>
              <a:buClr>
                <a:schemeClr val="dk1"/>
              </a:buClr>
              <a:buSzPts val="1100"/>
              <a:buFont typeface="Arial"/>
              <a:buNone/>
            </a:pPr>
            <a:r>
              <a:rPr lang="en-US" sz="7200" b="0" i="0" u="none" strike="noStrike" cap="none">
                <a:solidFill>
                  <a:srgbClr val="274E13"/>
                </a:solidFill>
                <a:highlight>
                  <a:schemeClr val="lt1"/>
                </a:highlight>
                <a:latin typeface="Arial"/>
                <a:ea typeface="Arial"/>
                <a:cs typeface="Arial"/>
                <a:sym typeface="Arial"/>
              </a:rPr>
              <a:t>The purpose of this project is to replace some of the manual labor in the welding process in order to improve flow and quality. Currently, transportation between steps in the process is done manually, and our goal is to automate that process using the following objectives.</a:t>
            </a:r>
            <a:endParaRPr sz="7200" b="0" i="0" u="none" strike="noStrike" cap="none">
              <a:solidFill>
                <a:srgbClr val="274E13"/>
              </a:solidFill>
              <a:highlight>
                <a:schemeClr val="lt1"/>
              </a:highlight>
              <a:latin typeface="Arial"/>
              <a:ea typeface="Arial"/>
              <a:cs typeface="Arial"/>
              <a:sym typeface="Arial"/>
            </a:endParaRPr>
          </a:p>
          <a:p>
            <a:pPr marL="640080" marR="0" lvl="0" indent="0" algn="l" rtl="0">
              <a:lnSpc>
                <a:spcPct val="100000"/>
              </a:lnSpc>
              <a:spcBef>
                <a:spcPts val="0"/>
              </a:spcBef>
              <a:spcAft>
                <a:spcPts val="0"/>
              </a:spcAft>
              <a:buClr>
                <a:schemeClr val="dk1"/>
              </a:buClr>
              <a:buSzPts val="1100"/>
              <a:buFont typeface="Arial"/>
              <a:buNone/>
            </a:pPr>
            <a:endParaRPr sz="7200" b="0" i="0" u="none" strike="noStrike" cap="none">
              <a:solidFill>
                <a:schemeClr val="lt1"/>
              </a:solidFill>
              <a:highlight>
                <a:srgbClr val="274E13"/>
              </a:highlight>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7200" b="0" i="0" u="none" strike="noStrike" cap="none">
                <a:solidFill>
                  <a:schemeClr val="lt1"/>
                </a:solidFill>
                <a:highlight>
                  <a:srgbClr val="274E13"/>
                </a:highlight>
                <a:latin typeface="Arial"/>
                <a:ea typeface="Arial"/>
                <a:cs typeface="Arial"/>
                <a:sym typeface="Arial"/>
              </a:rPr>
              <a:t>Objective:</a:t>
            </a:r>
            <a:endParaRPr sz="7200" b="0" i="0" u="none" strike="noStrike" cap="none">
              <a:solidFill>
                <a:schemeClr val="lt1"/>
              </a:solidFill>
              <a:highlight>
                <a:srgbClr val="274E13"/>
              </a:highlight>
              <a:latin typeface="Arial"/>
              <a:ea typeface="Arial"/>
              <a:cs typeface="Arial"/>
              <a:sym typeface="Arial"/>
            </a:endParaRPr>
          </a:p>
          <a:p>
            <a:pPr marL="640080" marR="0" lvl="0" indent="-457200" algn="l" rtl="0">
              <a:lnSpc>
                <a:spcPct val="100000"/>
              </a:lnSpc>
              <a:spcBef>
                <a:spcPts val="0"/>
              </a:spcBef>
              <a:spcAft>
                <a:spcPts val="0"/>
              </a:spcAft>
              <a:buClr>
                <a:srgbClr val="274E13"/>
              </a:buClr>
              <a:buSzPts val="7200"/>
              <a:buFont typeface="Arial"/>
              <a:buChar char="●"/>
            </a:pPr>
            <a:r>
              <a:rPr lang="en-US" sz="7200" b="0" i="0" u="none" strike="noStrike" cap="none">
                <a:solidFill>
                  <a:srgbClr val="274E13"/>
                </a:solidFill>
                <a:latin typeface="Arial"/>
                <a:ea typeface="Arial"/>
                <a:cs typeface="Arial"/>
                <a:sym typeface="Arial"/>
              </a:rPr>
              <a:t>Research and analyze Deere-Hitachi’s current weld process lines</a:t>
            </a:r>
            <a:endParaRPr sz="7200" b="0" i="0" u="none" strike="noStrike" cap="none">
              <a:solidFill>
                <a:srgbClr val="274E13"/>
              </a:solidFill>
              <a:latin typeface="Arial"/>
              <a:ea typeface="Arial"/>
              <a:cs typeface="Arial"/>
              <a:sym typeface="Arial"/>
            </a:endParaRPr>
          </a:p>
          <a:p>
            <a:pPr marL="640080" marR="0" lvl="0" indent="-457200" algn="l" rtl="0">
              <a:lnSpc>
                <a:spcPct val="100000"/>
              </a:lnSpc>
              <a:spcBef>
                <a:spcPts val="0"/>
              </a:spcBef>
              <a:spcAft>
                <a:spcPts val="0"/>
              </a:spcAft>
              <a:buClr>
                <a:srgbClr val="274E13"/>
              </a:buClr>
              <a:buSzPts val="7200"/>
              <a:buFont typeface="Arial"/>
              <a:buChar char="●"/>
            </a:pPr>
            <a:r>
              <a:rPr lang="en-US" sz="7200" b="0" i="0" u="none" strike="noStrike" cap="none">
                <a:solidFill>
                  <a:srgbClr val="274E13"/>
                </a:solidFill>
                <a:latin typeface="Arial"/>
                <a:ea typeface="Arial"/>
                <a:cs typeface="Arial"/>
                <a:sym typeface="Arial"/>
              </a:rPr>
              <a:t>Design a replacement system using AGVs (Automated Guided Vehicles)</a:t>
            </a:r>
            <a:endParaRPr sz="7200" b="0" i="0" u="none" strike="noStrike" cap="none">
              <a:solidFill>
                <a:srgbClr val="274E13"/>
              </a:solidFill>
              <a:latin typeface="Arial"/>
              <a:ea typeface="Arial"/>
              <a:cs typeface="Arial"/>
              <a:sym typeface="Arial"/>
            </a:endParaRPr>
          </a:p>
          <a:p>
            <a:pPr marL="640080" marR="0" lvl="0" indent="-457200" algn="l" rtl="0">
              <a:lnSpc>
                <a:spcPct val="100000"/>
              </a:lnSpc>
              <a:spcBef>
                <a:spcPts val="0"/>
              </a:spcBef>
              <a:spcAft>
                <a:spcPts val="0"/>
              </a:spcAft>
              <a:buClr>
                <a:srgbClr val="274E13"/>
              </a:buClr>
              <a:buSzPts val="7200"/>
              <a:buFont typeface="Arial"/>
              <a:buChar char="●"/>
            </a:pPr>
            <a:r>
              <a:rPr lang="en-US" sz="7200" b="0" i="0" u="none" strike="noStrike" cap="none">
                <a:solidFill>
                  <a:srgbClr val="274E13"/>
                </a:solidFill>
                <a:latin typeface="Arial"/>
                <a:ea typeface="Arial"/>
                <a:cs typeface="Arial"/>
                <a:sym typeface="Arial"/>
              </a:rPr>
              <a:t>In order to do this:</a:t>
            </a:r>
            <a:endParaRPr sz="7200" b="0" i="0" u="none" strike="noStrike" cap="none">
              <a:solidFill>
                <a:srgbClr val="274E13"/>
              </a:solidFill>
              <a:latin typeface="Arial"/>
              <a:ea typeface="Arial"/>
              <a:cs typeface="Arial"/>
              <a:sym typeface="Arial"/>
            </a:endParaRPr>
          </a:p>
          <a:p>
            <a:pPr marL="1371600" marR="0" lvl="2" indent="-685800" algn="l" rtl="0">
              <a:lnSpc>
                <a:spcPct val="100000"/>
              </a:lnSpc>
              <a:spcBef>
                <a:spcPts val="0"/>
              </a:spcBef>
              <a:spcAft>
                <a:spcPts val="0"/>
              </a:spcAft>
              <a:buClr>
                <a:srgbClr val="274E13"/>
              </a:buClr>
              <a:buSzPts val="7200"/>
              <a:buFont typeface="Arial"/>
              <a:buChar char="○"/>
            </a:pPr>
            <a:r>
              <a:rPr lang="en-US" sz="7200" b="0" i="0" u="none" strike="noStrike" cap="none">
                <a:solidFill>
                  <a:srgbClr val="274E13"/>
                </a:solidFill>
                <a:latin typeface="Arial"/>
                <a:ea typeface="Arial"/>
                <a:cs typeface="Arial"/>
                <a:sym typeface="Arial"/>
              </a:rPr>
              <a:t>Make modifications to current process to allow for current material handling system to be replaced with an AGV system</a:t>
            </a:r>
            <a:endParaRPr sz="7200" b="0" i="0" u="none" strike="noStrike" cap="none">
              <a:solidFill>
                <a:srgbClr val="274E13"/>
              </a:solidFill>
              <a:latin typeface="Arial"/>
              <a:ea typeface="Arial"/>
              <a:cs typeface="Arial"/>
              <a:sym typeface="Arial"/>
            </a:endParaRPr>
          </a:p>
          <a:p>
            <a:pPr marL="1371600" marR="0" lvl="2" indent="-685800" algn="l" rtl="0">
              <a:lnSpc>
                <a:spcPct val="100000"/>
              </a:lnSpc>
              <a:spcBef>
                <a:spcPts val="0"/>
              </a:spcBef>
              <a:spcAft>
                <a:spcPts val="0"/>
              </a:spcAft>
              <a:buClr>
                <a:srgbClr val="274E13"/>
              </a:buClr>
              <a:buSzPts val="7200"/>
              <a:buFont typeface="Arial"/>
              <a:buChar char="○"/>
            </a:pPr>
            <a:r>
              <a:rPr lang="en-US" sz="7200" b="0" i="0" u="none" strike="noStrike" cap="none">
                <a:solidFill>
                  <a:srgbClr val="274E13"/>
                </a:solidFill>
                <a:latin typeface="Arial"/>
                <a:ea typeface="Arial"/>
                <a:cs typeface="Arial"/>
                <a:sym typeface="Arial"/>
              </a:rPr>
              <a:t>A simulation will be produced for the current state and new design for comparison</a:t>
            </a:r>
            <a:endParaRPr sz="7200" b="0" i="0" u="none" strike="noStrike" cap="none">
              <a:solidFill>
                <a:srgbClr val="274E13"/>
              </a:solidFill>
              <a:latin typeface="Arial"/>
              <a:ea typeface="Arial"/>
              <a:cs typeface="Arial"/>
              <a:sym typeface="Arial"/>
            </a:endParaRPr>
          </a:p>
          <a:p>
            <a:pPr marL="1371600" marR="0" lvl="2" indent="-685800" algn="l" rtl="0">
              <a:lnSpc>
                <a:spcPct val="100000"/>
              </a:lnSpc>
              <a:spcBef>
                <a:spcPts val="0"/>
              </a:spcBef>
              <a:spcAft>
                <a:spcPts val="0"/>
              </a:spcAft>
              <a:buClr>
                <a:srgbClr val="274E13"/>
              </a:buClr>
              <a:buSzPts val="7200"/>
              <a:buFont typeface="Arial"/>
              <a:buChar char="○"/>
            </a:pPr>
            <a:r>
              <a:rPr lang="en-US" sz="7200" b="0" i="0" u="none" strike="noStrike" cap="none">
                <a:solidFill>
                  <a:srgbClr val="274E13"/>
                </a:solidFill>
                <a:latin typeface="Arial"/>
                <a:ea typeface="Arial"/>
                <a:cs typeface="Arial"/>
                <a:sym typeface="Arial"/>
              </a:rPr>
              <a:t>New design with incorporated AGVs should target improvements in process flow, quality, and cost savings from manual labor reductions</a:t>
            </a:r>
            <a:endParaRPr sz="7200" b="0" i="0" u="none" strike="noStrike" cap="none">
              <a:solidFill>
                <a:srgbClr val="274E13"/>
              </a:solidFill>
              <a:latin typeface="Arial"/>
              <a:ea typeface="Arial"/>
              <a:cs typeface="Arial"/>
              <a:sym typeface="Arial"/>
            </a:endParaRPr>
          </a:p>
        </p:txBody>
      </p:sp>
      <p:pic>
        <p:nvPicPr>
          <p:cNvPr id="54" name="Google Shape;54;p3"/>
          <p:cNvPicPr preferRelativeResize="0"/>
          <p:nvPr/>
        </p:nvPicPr>
        <p:blipFill rotWithShape="1">
          <a:blip r:embed="rId5">
            <a:alphaModFix/>
          </a:blip>
          <a:srcRect/>
          <a:stretch/>
        </p:blipFill>
        <p:spPr>
          <a:xfrm>
            <a:off x="7087150" y="21838025"/>
            <a:ext cx="13324549" cy="7157350"/>
          </a:xfrm>
          <a:prstGeom prst="rect">
            <a:avLst/>
          </a:prstGeom>
          <a:noFill/>
          <a:ln>
            <a:noFill/>
          </a:ln>
        </p:spPr>
      </p:pic>
      <p:pic>
        <p:nvPicPr>
          <p:cNvPr id="55" name="Google Shape;55;p3"/>
          <p:cNvPicPr preferRelativeResize="0"/>
          <p:nvPr/>
        </p:nvPicPr>
        <p:blipFill rotWithShape="1">
          <a:blip r:embed="rId6">
            <a:alphaModFix/>
          </a:blip>
          <a:srcRect/>
          <a:stretch/>
        </p:blipFill>
        <p:spPr>
          <a:xfrm>
            <a:off x="25602675" y="21838025"/>
            <a:ext cx="10685616" cy="7157350"/>
          </a:xfrm>
          <a:prstGeom prst="rect">
            <a:avLst/>
          </a:prstGeom>
          <a:noFill/>
          <a:ln>
            <a:noFill/>
          </a:ln>
        </p:spPr>
      </p:pic>
      <p:pic>
        <p:nvPicPr>
          <p:cNvPr id="3" name="Audio 2">
            <a:hlinkClick r:id="" action="ppaction://media"/>
            <a:extLst>
              <a:ext uri="{FF2B5EF4-FFF2-40B4-BE49-F238E27FC236}">
                <a16:creationId xmlns:a16="http://schemas.microsoft.com/office/drawing/2014/main" id="{5FCA13B6-09F0-5C43-9D0D-8C34D6AC3CD3}"/>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2926000" y="31953200"/>
            <a:ext cx="812800"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4461"/>
    </mc:Choice>
    <mc:Fallback xmlns="">
      <p:transition spd="slow" advTm="2446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4"/>
          <p:cNvSpPr txBox="1">
            <a:spLocks noGrp="1"/>
          </p:cNvSpPr>
          <p:nvPr>
            <p:ph type="title"/>
          </p:nvPr>
        </p:nvSpPr>
        <p:spPr>
          <a:xfrm>
            <a:off x="1463040" y="1318262"/>
            <a:ext cx="41331001" cy="45339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800"/>
              <a:buNone/>
            </a:pPr>
            <a:r>
              <a:rPr lang="en-US" sz="8800"/>
              <a:t>Specifications and Deliverables</a:t>
            </a:r>
            <a:endParaRPr sz="8800"/>
          </a:p>
        </p:txBody>
      </p:sp>
      <p:sp>
        <p:nvSpPr>
          <p:cNvPr id="61" name="Google Shape;61;p4"/>
          <p:cNvSpPr txBox="1">
            <a:spLocks noGrp="1"/>
          </p:cNvSpPr>
          <p:nvPr>
            <p:ph type="body" idx="1"/>
          </p:nvPr>
        </p:nvSpPr>
        <p:spPr>
          <a:xfrm>
            <a:off x="1463050" y="5852150"/>
            <a:ext cx="41331001" cy="23519700"/>
          </a:xfrm>
          <a:prstGeom prst="rect">
            <a:avLst/>
          </a:prstGeom>
          <a:solidFill>
            <a:srgbClr val="FFFFFF"/>
          </a:solidFill>
          <a:ln>
            <a:noFill/>
          </a:ln>
        </p:spPr>
        <p:txBody>
          <a:bodyPr spcFirstLastPara="1" wrap="square" lIns="18287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7200">
                <a:highlight>
                  <a:srgbClr val="274E13"/>
                </a:highlight>
              </a:rPr>
              <a:t>Specifications:</a:t>
            </a:r>
            <a:endParaRPr sz="7200">
              <a:highlight>
                <a:srgbClr val="274E13"/>
              </a:highlight>
            </a:endParaRPr>
          </a:p>
          <a:p>
            <a:pPr marL="731520" lvl="0" indent="-457200" algn="l" rtl="0">
              <a:lnSpc>
                <a:spcPct val="100000"/>
              </a:lnSpc>
              <a:spcBef>
                <a:spcPts val="0"/>
              </a:spcBef>
              <a:spcAft>
                <a:spcPts val="0"/>
              </a:spcAft>
              <a:buClr>
                <a:srgbClr val="274E13"/>
              </a:buClr>
              <a:buSzPts val="7200"/>
              <a:buChar char="●"/>
            </a:pPr>
            <a:r>
              <a:rPr lang="en-US" sz="7200">
                <a:solidFill>
                  <a:srgbClr val="274E13"/>
                </a:solidFill>
              </a:rPr>
              <a:t>AGV transportation</a:t>
            </a:r>
            <a:endParaRPr sz="7200">
              <a:solidFill>
                <a:srgbClr val="274E13"/>
              </a:solidFill>
            </a:endParaRPr>
          </a:p>
          <a:p>
            <a:pPr marL="1371600" lvl="2" indent="-685800" algn="l" rtl="0">
              <a:lnSpc>
                <a:spcPct val="100000"/>
              </a:lnSpc>
              <a:spcBef>
                <a:spcPts val="0"/>
              </a:spcBef>
              <a:spcAft>
                <a:spcPts val="0"/>
              </a:spcAft>
              <a:buClr>
                <a:srgbClr val="274E13"/>
              </a:buClr>
              <a:buSzPts val="7200"/>
              <a:buChar char="○"/>
            </a:pPr>
            <a:r>
              <a:rPr lang="en-US" sz="7200">
                <a:solidFill>
                  <a:srgbClr val="274E13"/>
                </a:solidFill>
                <a:latin typeface="Arial"/>
                <a:ea typeface="Arial"/>
                <a:cs typeface="Arial"/>
                <a:sym typeface="Arial"/>
              </a:rPr>
              <a:t>Cart: 4700 mm in length, 1445.8mm in width, and 1317 mm in height</a:t>
            </a:r>
            <a:endParaRPr sz="7200">
              <a:solidFill>
                <a:srgbClr val="274E13"/>
              </a:solidFill>
              <a:latin typeface="Arial"/>
              <a:ea typeface="Arial"/>
              <a:cs typeface="Arial"/>
              <a:sym typeface="Arial"/>
            </a:endParaRPr>
          </a:p>
          <a:p>
            <a:pPr marL="1371600" lvl="2" indent="-685800" algn="l" rtl="0">
              <a:lnSpc>
                <a:spcPct val="100000"/>
              </a:lnSpc>
              <a:spcBef>
                <a:spcPts val="0"/>
              </a:spcBef>
              <a:spcAft>
                <a:spcPts val="0"/>
              </a:spcAft>
              <a:buClr>
                <a:srgbClr val="274E13"/>
              </a:buClr>
              <a:buSzPts val="7200"/>
              <a:buChar char="○"/>
            </a:pPr>
            <a:r>
              <a:rPr lang="en-US" sz="7200">
                <a:solidFill>
                  <a:srgbClr val="274E13"/>
                </a:solidFill>
                <a:latin typeface="Arial"/>
                <a:ea typeface="Arial"/>
                <a:cs typeface="Arial"/>
                <a:sym typeface="Arial"/>
              </a:rPr>
              <a:t>Weight: Up to 6000 lbs</a:t>
            </a:r>
            <a:endParaRPr sz="7200">
              <a:solidFill>
                <a:srgbClr val="274E13"/>
              </a:solidFill>
              <a:latin typeface="Arial"/>
              <a:ea typeface="Arial"/>
              <a:cs typeface="Arial"/>
              <a:sym typeface="Arial"/>
            </a:endParaRPr>
          </a:p>
          <a:p>
            <a:pPr marL="731520" lvl="0" indent="-457200" algn="l" rtl="0">
              <a:lnSpc>
                <a:spcPct val="100000"/>
              </a:lnSpc>
              <a:spcBef>
                <a:spcPts val="0"/>
              </a:spcBef>
              <a:spcAft>
                <a:spcPts val="0"/>
              </a:spcAft>
              <a:buClr>
                <a:srgbClr val="274E13"/>
              </a:buClr>
              <a:buSzPts val="7200"/>
              <a:buChar char="●"/>
            </a:pPr>
            <a:r>
              <a:rPr lang="en-US" sz="7200">
                <a:solidFill>
                  <a:srgbClr val="274E13"/>
                </a:solidFill>
              </a:rPr>
              <a:t>Move current/modified cart in arm kitting</a:t>
            </a:r>
            <a:endParaRPr sz="7200">
              <a:solidFill>
                <a:srgbClr val="274E13"/>
              </a:solidFill>
            </a:endParaRPr>
          </a:p>
          <a:p>
            <a:pPr marL="731520" lvl="0" indent="-457200" algn="l" rtl="0">
              <a:lnSpc>
                <a:spcPct val="100000"/>
              </a:lnSpc>
              <a:spcBef>
                <a:spcPts val="0"/>
              </a:spcBef>
              <a:spcAft>
                <a:spcPts val="0"/>
              </a:spcAft>
              <a:buClr>
                <a:srgbClr val="274E13"/>
              </a:buClr>
              <a:buSzPts val="7200"/>
              <a:buChar char="●"/>
            </a:pPr>
            <a:r>
              <a:rPr lang="en-US" sz="7200">
                <a:solidFill>
                  <a:srgbClr val="274E13"/>
                </a:solidFill>
              </a:rPr>
              <a:t>Safely deliver kitting cart with minimal disturbance to environment</a:t>
            </a:r>
            <a:endParaRPr sz="7200">
              <a:solidFill>
                <a:srgbClr val="274E13"/>
              </a:solidFill>
            </a:endParaRPr>
          </a:p>
          <a:p>
            <a:pPr marL="731520" lvl="0" indent="-457200" algn="l" rtl="0">
              <a:lnSpc>
                <a:spcPct val="100000"/>
              </a:lnSpc>
              <a:spcBef>
                <a:spcPts val="0"/>
              </a:spcBef>
              <a:spcAft>
                <a:spcPts val="0"/>
              </a:spcAft>
              <a:buClr>
                <a:srgbClr val="274E13"/>
              </a:buClr>
              <a:buSzPts val="7200"/>
              <a:buChar char="●"/>
            </a:pPr>
            <a:r>
              <a:rPr lang="en-US" sz="7200">
                <a:solidFill>
                  <a:srgbClr val="274E13"/>
                </a:solidFill>
              </a:rPr>
              <a:t>Have verification system implemented on AGVs to allow tracking of model mix and complete kits in the combine area.</a:t>
            </a:r>
            <a:endParaRPr sz="7200">
              <a:solidFill>
                <a:srgbClr val="274E13"/>
              </a:solidFill>
            </a:endParaRPr>
          </a:p>
          <a:p>
            <a:pPr marL="731520" lvl="0" indent="-457200" algn="l" rtl="0">
              <a:lnSpc>
                <a:spcPct val="100000"/>
              </a:lnSpc>
              <a:spcBef>
                <a:spcPts val="0"/>
              </a:spcBef>
              <a:spcAft>
                <a:spcPts val="0"/>
              </a:spcAft>
              <a:buClr>
                <a:srgbClr val="274E13"/>
              </a:buClr>
              <a:buSzPts val="7200"/>
              <a:buChar char="●"/>
            </a:pPr>
            <a:r>
              <a:rPr lang="en-US" sz="7200">
                <a:solidFill>
                  <a:srgbClr val="274E13"/>
                </a:solidFill>
              </a:rPr>
              <a:t>Tracking system for individual parts and model completion</a:t>
            </a:r>
            <a:endParaRPr sz="7200">
              <a:solidFill>
                <a:srgbClr val="274E13"/>
              </a:solidFill>
            </a:endParaRPr>
          </a:p>
          <a:p>
            <a:pPr marL="731520" lvl="0" indent="-457200" algn="l" rtl="0">
              <a:lnSpc>
                <a:spcPct val="100000"/>
              </a:lnSpc>
              <a:spcBef>
                <a:spcPts val="0"/>
              </a:spcBef>
              <a:spcAft>
                <a:spcPts val="0"/>
              </a:spcAft>
              <a:buClr>
                <a:srgbClr val="274E13"/>
              </a:buClr>
              <a:buSzPts val="7200"/>
              <a:buChar char="●"/>
            </a:pPr>
            <a:r>
              <a:rPr lang="en-US" sz="7200">
                <a:solidFill>
                  <a:srgbClr val="274E13"/>
                </a:solidFill>
              </a:rPr>
              <a:t>A simulation that shows the analysis of implementing an AGV to the weldment lines and cycle times needed to transport the materials successfully.</a:t>
            </a:r>
            <a:endParaRPr sz="7200">
              <a:solidFill>
                <a:srgbClr val="274E13"/>
              </a:solidFill>
            </a:endParaRPr>
          </a:p>
          <a:p>
            <a:pPr marL="731520" lvl="0" indent="0" algn="l" rtl="0">
              <a:lnSpc>
                <a:spcPct val="100000"/>
              </a:lnSpc>
              <a:spcBef>
                <a:spcPts val="0"/>
              </a:spcBef>
              <a:spcAft>
                <a:spcPts val="0"/>
              </a:spcAft>
              <a:buClr>
                <a:schemeClr val="dk1"/>
              </a:buClr>
              <a:buSzPts val="1100"/>
              <a:buFont typeface="Arial"/>
              <a:buNone/>
            </a:pPr>
            <a:endParaRPr sz="7200">
              <a:solidFill>
                <a:srgbClr val="274E13"/>
              </a:solidFill>
            </a:endParaRPr>
          </a:p>
          <a:p>
            <a:pPr marL="0" lvl="0" indent="0" algn="l" rtl="0">
              <a:lnSpc>
                <a:spcPct val="100000"/>
              </a:lnSpc>
              <a:spcBef>
                <a:spcPts val="0"/>
              </a:spcBef>
              <a:spcAft>
                <a:spcPts val="0"/>
              </a:spcAft>
              <a:buClr>
                <a:schemeClr val="dk1"/>
              </a:buClr>
              <a:buSzPts val="1100"/>
              <a:buFont typeface="Arial"/>
              <a:buNone/>
            </a:pPr>
            <a:r>
              <a:rPr lang="en-US" sz="7200">
                <a:highlight>
                  <a:srgbClr val="274E13"/>
                </a:highlight>
              </a:rPr>
              <a:t>Deliverables:</a:t>
            </a:r>
            <a:endParaRPr sz="7200">
              <a:highlight>
                <a:srgbClr val="274E13"/>
              </a:highlight>
            </a:endParaRPr>
          </a:p>
          <a:p>
            <a:pPr marL="731520" lvl="0" indent="-457200" algn="l" rtl="0">
              <a:lnSpc>
                <a:spcPct val="100000"/>
              </a:lnSpc>
              <a:spcBef>
                <a:spcPts val="0"/>
              </a:spcBef>
              <a:spcAft>
                <a:spcPts val="0"/>
              </a:spcAft>
              <a:buClr>
                <a:srgbClr val="274E13"/>
              </a:buClr>
              <a:buSzPts val="7200"/>
              <a:buChar char="●"/>
            </a:pPr>
            <a:r>
              <a:rPr lang="en-US" sz="7200">
                <a:solidFill>
                  <a:srgbClr val="274E13"/>
                </a:solidFill>
                <a:highlight>
                  <a:schemeClr val="lt1"/>
                </a:highlight>
              </a:rPr>
              <a:t>Research use of AGVs in factories along with companies that manufacture them</a:t>
            </a:r>
            <a:endParaRPr sz="7200">
              <a:solidFill>
                <a:srgbClr val="274E13"/>
              </a:solidFill>
              <a:highlight>
                <a:schemeClr val="lt1"/>
              </a:highlight>
            </a:endParaRPr>
          </a:p>
          <a:p>
            <a:pPr marL="731520" lvl="0" indent="-457200" algn="l" rtl="0">
              <a:lnSpc>
                <a:spcPct val="100000"/>
              </a:lnSpc>
              <a:spcBef>
                <a:spcPts val="0"/>
              </a:spcBef>
              <a:spcAft>
                <a:spcPts val="0"/>
              </a:spcAft>
              <a:buClr>
                <a:srgbClr val="274E13"/>
              </a:buClr>
              <a:buSzPts val="7200"/>
              <a:buChar char="●"/>
            </a:pPr>
            <a:r>
              <a:rPr lang="en-US" sz="7200">
                <a:solidFill>
                  <a:srgbClr val="274E13"/>
                </a:solidFill>
                <a:highlight>
                  <a:schemeClr val="lt1"/>
                </a:highlight>
              </a:rPr>
              <a:t>2D layouts of process flows with AGVs implemented</a:t>
            </a:r>
            <a:endParaRPr sz="7200">
              <a:solidFill>
                <a:srgbClr val="274E13"/>
              </a:solidFill>
              <a:highlight>
                <a:schemeClr val="lt1"/>
              </a:highlight>
            </a:endParaRPr>
          </a:p>
          <a:p>
            <a:pPr marL="731520" lvl="0" indent="-457200" algn="l" rtl="0">
              <a:lnSpc>
                <a:spcPct val="100000"/>
              </a:lnSpc>
              <a:spcBef>
                <a:spcPts val="0"/>
              </a:spcBef>
              <a:spcAft>
                <a:spcPts val="0"/>
              </a:spcAft>
              <a:buClr>
                <a:srgbClr val="274E13"/>
              </a:buClr>
              <a:buSzPts val="7200"/>
              <a:buChar char="●"/>
            </a:pPr>
            <a:r>
              <a:rPr lang="en-US" sz="7200">
                <a:solidFill>
                  <a:srgbClr val="274E13"/>
                </a:solidFill>
                <a:highlight>
                  <a:schemeClr val="lt1"/>
                </a:highlight>
              </a:rPr>
              <a:t>Documentation on expected return on investment and improvements</a:t>
            </a:r>
            <a:endParaRPr sz="7200">
              <a:solidFill>
                <a:srgbClr val="274E13"/>
              </a:solidFill>
              <a:highlight>
                <a:schemeClr val="lt1"/>
              </a:highlight>
            </a:endParaRPr>
          </a:p>
          <a:p>
            <a:pPr marL="731520" lvl="0" indent="-457200" algn="l" rtl="0">
              <a:lnSpc>
                <a:spcPct val="100000"/>
              </a:lnSpc>
              <a:spcBef>
                <a:spcPts val="0"/>
              </a:spcBef>
              <a:spcAft>
                <a:spcPts val="0"/>
              </a:spcAft>
              <a:buClr>
                <a:srgbClr val="274E13"/>
              </a:buClr>
              <a:buSzPts val="7200"/>
              <a:buChar char="●"/>
            </a:pPr>
            <a:r>
              <a:rPr lang="en-US" sz="7200">
                <a:solidFill>
                  <a:srgbClr val="274E13"/>
                </a:solidFill>
                <a:highlight>
                  <a:schemeClr val="lt1"/>
                </a:highlight>
              </a:rPr>
              <a:t>3D simulation of AGV recommendation to test and verify designs</a:t>
            </a:r>
            <a:endParaRPr sz="7200">
              <a:solidFill>
                <a:srgbClr val="274E13"/>
              </a:solidFill>
              <a:highlight>
                <a:schemeClr val="lt1"/>
              </a:highlight>
            </a:endParaRPr>
          </a:p>
          <a:p>
            <a:pPr marL="731520" lvl="0" indent="-457200" algn="l" rtl="0">
              <a:lnSpc>
                <a:spcPct val="100000"/>
              </a:lnSpc>
              <a:spcBef>
                <a:spcPts val="0"/>
              </a:spcBef>
              <a:spcAft>
                <a:spcPts val="0"/>
              </a:spcAft>
              <a:buClr>
                <a:srgbClr val="274E13"/>
              </a:buClr>
              <a:buSzPts val="7200"/>
              <a:buChar char="●"/>
            </a:pPr>
            <a:r>
              <a:rPr lang="en-US" sz="7200">
                <a:solidFill>
                  <a:srgbClr val="274E13"/>
                </a:solidFill>
                <a:highlight>
                  <a:schemeClr val="lt1"/>
                </a:highlight>
              </a:rPr>
              <a:t>If possible, find a cooperating AGV vendor to lend demonstration materials to implement a test of the team’s design</a:t>
            </a:r>
            <a:endParaRPr sz="7200">
              <a:solidFill>
                <a:srgbClr val="274E13"/>
              </a:solidFill>
            </a:endParaRPr>
          </a:p>
        </p:txBody>
      </p:sp>
      <p:pic>
        <p:nvPicPr>
          <p:cNvPr id="2" name="Audio 1">
            <a:hlinkClick r:id="" action="ppaction://media"/>
            <a:extLst>
              <a:ext uri="{FF2B5EF4-FFF2-40B4-BE49-F238E27FC236}">
                <a16:creationId xmlns:a16="http://schemas.microsoft.com/office/drawing/2014/main" id="{63E2272D-A8E0-F149-ACD8-8497B771402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926000" y="31953200"/>
            <a:ext cx="812800"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43493"/>
    </mc:Choice>
    <mc:Fallback xmlns="">
      <p:transition spd="slow" advTm="434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5"/>
          <p:cNvSpPr txBox="1">
            <a:spLocks noGrp="1"/>
          </p:cNvSpPr>
          <p:nvPr>
            <p:ph type="title"/>
          </p:nvPr>
        </p:nvSpPr>
        <p:spPr>
          <a:xfrm>
            <a:off x="1798140" y="-507988"/>
            <a:ext cx="41331001" cy="45339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800"/>
              <a:buNone/>
            </a:pPr>
            <a:r>
              <a:rPr lang="en-US" sz="8800"/>
              <a:t>Design</a:t>
            </a:r>
            <a:endParaRPr sz="8800"/>
          </a:p>
        </p:txBody>
      </p:sp>
      <p:sp>
        <p:nvSpPr>
          <p:cNvPr id="67" name="Google Shape;67;p5"/>
          <p:cNvSpPr txBox="1"/>
          <p:nvPr/>
        </p:nvSpPr>
        <p:spPr>
          <a:xfrm>
            <a:off x="1463038" y="3450225"/>
            <a:ext cx="20146800" cy="274320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7200"/>
              <a:buFont typeface="Arial"/>
              <a:buNone/>
            </a:pPr>
            <a:r>
              <a:rPr lang="en-US" sz="7200" b="0" i="0" u="none" strike="noStrike" cap="none">
                <a:solidFill>
                  <a:srgbClr val="FFFFFF"/>
                </a:solidFill>
                <a:highlight>
                  <a:srgbClr val="274E13"/>
                </a:highlight>
                <a:latin typeface="Arial"/>
                <a:ea typeface="Arial"/>
                <a:cs typeface="Arial"/>
                <a:sym typeface="Arial"/>
              </a:rPr>
              <a:t>Decisions Made:</a:t>
            </a:r>
            <a:endParaRPr sz="7200" b="0" i="0" u="none" strike="noStrike" cap="none">
              <a:solidFill>
                <a:srgbClr val="FFFFFF"/>
              </a:solidFill>
              <a:highlight>
                <a:srgbClr val="274E13"/>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7200"/>
              <a:buFont typeface="Arial"/>
              <a:buNone/>
            </a:pPr>
            <a:r>
              <a:rPr lang="en-US" sz="7200" b="0" i="0" u="none" strike="noStrike" cap="none">
                <a:solidFill>
                  <a:srgbClr val="274E13"/>
                </a:solidFill>
                <a:highlight>
                  <a:srgbClr val="FFFFFF"/>
                </a:highlight>
                <a:latin typeface="Arial"/>
                <a:ea typeface="Arial"/>
                <a:cs typeface="Arial"/>
                <a:sym typeface="Arial"/>
              </a:rPr>
              <a:t>The first decision to be made involved deciding if AGVs were the best way to improve the welding process at Deere-Hitachi.</a:t>
            </a:r>
            <a:endParaRPr sz="7200" b="0" i="0" u="none" strike="noStrike" cap="none">
              <a:solidFill>
                <a:srgbClr val="274E13"/>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rgbClr val="274E13"/>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rgbClr val="274E13"/>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rgbClr val="274E13"/>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rgbClr val="274E13"/>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rgbClr val="274E13"/>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rgbClr val="274E13"/>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rgbClr val="274E13"/>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rgbClr val="274E13"/>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rgbClr val="274E13"/>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rgbClr val="274E13"/>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rgbClr val="274E13"/>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rgbClr val="274E13"/>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7200"/>
              <a:buFont typeface="Arial"/>
              <a:buNone/>
            </a:pPr>
            <a:endParaRPr sz="7200" b="0" i="0" u="none" strike="noStrike" cap="none">
              <a:solidFill>
                <a:srgbClr val="274E13"/>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7200"/>
              <a:buFont typeface="Arial"/>
              <a:buNone/>
            </a:pPr>
            <a:endParaRPr sz="7200" b="0" i="0" u="none" strike="noStrike" cap="none">
              <a:solidFill>
                <a:srgbClr val="274E13"/>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7200"/>
              <a:buFont typeface="Arial"/>
              <a:buNone/>
            </a:pPr>
            <a:endParaRPr sz="7200" b="0" i="0" u="none" strike="noStrike" cap="none">
              <a:solidFill>
                <a:srgbClr val="274E13"/>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7200"/>
              <a:buFont typeface="Arial"/>
              <a:buNone/>
            </a:pPr>
            <a:endParaRPr sz="7200" b="0" i="0" u="none" strike="noStrike" cap="none">
              <a:solidFill>
                <a:srgbClr val="274E13"/>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7200"/>
              <a:buFont typeface="Arial"/>
              <a:buNone/>
            </a:pPr>
            <a:r>
              <a:rPr lang="en-US" sz="7200" b="0" i="0" u="none" strike="noStrike" cap="none">
                <a:solidFill>
                  <a:srgbClr val="274E13"/>
                </a:solidFill>
                <a:highlight>
                  <a:srgbClr val="FFFFFF"/>
                </a:highlight>
                <a:latin typeface="Arial"/>
                <a:ea typeface="Arial"/>
                <a:cs typeface="Arial"/>
                <a:sym typeface="Arial"/>
              </a:rPr>
              <a:t>Resulting from the above decision, the next decision to be made involved choosing the best AGV supplier to meet the needs of Deere-Hitachi.</a:t>
            </a:r>
            <a:endParaRPr sz="7200" b="0" i="0" u="none" strike="noStrike" cap="none">
              <a:solidFill>
                <a:srgbClr val="274E13"/>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rgbClr val="274E13"/>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rgbClr val="274E13"/>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rgbClr val="274E13"/>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rgbClr val="274E13"/>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rgbClr val="274E13"/>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rgbClr val="274E13"/>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rgbClr val="274E13"/>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rgbClr val="274E13"/>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rgbClr val="274E13"/>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3800"/>
              <a:buFont typeface="Arial"/>
              <a:buNone/>
            </a:pPr>
            <a:endParaRPr sz="3800" b="0" i="0" u="none" strike="noStrike" cap="none">
              <a:solidFill>
                <a:srgbClr val="FFFFFF"/>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3800"/>
              <a:buFont typeface="Arial"/>
              <a:buNone/>
            </a:pPr>
            <a:endParaRPr sz="3800" b="0" i="0" u="none" strike="noStrike" cap="none">
              <a:solidFill>
                <a:srgbClr val="274E13"/>
              </a:solidFill>
              <a:highlight>
                <a:schemeClr val="lt1"/>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3800"/>
              <a:buFont typeface="Arial"/>
              <a:buNone/>
            </a:pPr>
            <a:endParaRPr sz="3800" b="0" i="0" u="none" strike="noStrike" cap="none">
              <a:solidFill>
                <a:srgbClr val="274E13"/>
              </a:solidFill>
              <a:highlight>
                <a:schemeClr val="lt1"/>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3800"/>
              <a:buFont typeface="Arial"/>
              <a:buNone/>
            </a:pPr>
            <a:endParaRPr sz="3800" b="0" i="0" u="none" strike="noStrike" cap="none">
              <a:solidFill>
                <a:srgbClr val="274E13"/>
              </a:solidFill>
              <a:highlight>
                <a:schemeClr val="lt1"/>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3800"/>
              <a:buFont typeface="Arial"/>
              <a:buNone/>
            </a:pPr>
            <a:endParaRPr sz="3800" b="0" i="0" u="none" strike="noStrike" cap="none">
              <a:solidFill>
                <a:srgbClr val="274E13"/>
              </a:solidFill>
              <a:highlight>
                <a:schemeClr val="lt1"/>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3800"/>
              <a:buFont typeface="Arial"/>
              <a:buNone/>
            </a:pPr>
            <a:endParaRPr sz="3800" b="0" i="0" u="none" strike="noStrike" cap="none">
              <a:solidFill>
                <a:srgbClr val="274E13"/>
              </a:solidFill>
              <a:highlight>
                <a:schemeClr val="lt1"/>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3800"/>
              <a:buFont typeface="Arial"/>
              <a:buNone/>
            </a:pPr>
            <a:endParaRPr sz="3800" b="0" i="0" u="none" strike="noStrike" cap="none">
              <a:solidFill>
                <a:srgbClr val="FFFFFF"/>
              </a:solidFill>
              <a:highlight>
                <a:srgbClr val="274E13"/>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3800"/>
              <a:buFont typeface="Arial"/>
              <a:buNone/>
            </a:pPr>
            <a:endParaRPr sz="3800" b="0" i="0" u="none" strike="noStrike" cap="none">
              <a:solidFill>
                <a:srgbClr val="FFFFFF"/>
              </a:solidFill>
              <a:highlight>
                <a:srgbClr val="274E13"/>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3800"/>
              <a:buFont typeface="Arial"/>
              <a:buNone/>
            </a:pPr>
            <a:endParaRPr sz="3800" b="0" i="0" u="none" strike="noStrike" cap="none">
              <a:solidFill>
                <a:srgbClr val="FFFFFF"/>
              </a:solidFill>
              <a:highlight>
                <a:srgbClr val="274E13"/>
              </a:highlight>
              <a:latin typeface="Arial"/>
              <a:ea typeface="Arial"/>
              <a:cs typeface="Arial"/>
              <a:sym typeface="Arial"/>
            </a:endParaRPr>
          </a:p>
        </p:txBody>
      </p:sp>
      <p:pic>
        <p:nvPicPr>
          <p:cNvPr id="68" name="Google Shape;68;p5"/>
          <p:cNvPicPr preferRelativeResize="0"/>
          <p:nvPr/>
        </p:nvPicPr>
        <p:blipFill rotWithShape="1">
          <a:blip r:embed="rId5">
            <a:alphaModFix/>
          </a:blip>
          <a:srcRect/>
          <a:stretch/>
        </p:blipFill>
        <p:spPr>
          <a:xfrm>
            <a:off x="3606825" y="8509975"/>
            <a:ext cx="15859271" cy="5550775"/>
          </a:xfrm>
          <a:prstGeom prst="rect">
            <a:avLst/>
          </a:prstGeom>
          <a:noFill/>
          <a:ln>
            <a:noFill/>
          </a:ln>
        </p:spPr>
      </p:pic>
      <p:pic>
        <p:nvPicPr>
          <p:cNvPr id="69" name="Google Shape;69;p5"/>
          <p:cNvPicPr preferRelativeResize="0"/>
          <p:nvPr/>
        </p:nvPicPr>
        <p:blipFill rotWithShape="1">
          <a:blip r:embed="rId6">
            <a:alphaModFix/>
          </a:blip>
          <a:srcRect/>
          <a:stretch/>
        </p:blipFill>
        <p:spPr>
          <a:xfrm>
            <a:off x="3943487" y="22413400"/>
            <a:ext cx="16215876" cy="8076900"/>
          </a:xfrm>
          <a:prstGeom prst="rect">
            <a:avLst/>
          </a:prstGeom>
          <a:noFill/>
          <a:ln>
            <a:noFill/>
          </a:ln>
        </p:spPr>
      </p:pic>
      <p:sp>
        <p:nvSpPr>
          <p:cNvPr id="70" name="Google Shape;70;p5"/>
          <p:cNvSpPr txBox="1"/>
          <p:nvPr/>
        </p:nvSpPr>
        <p:spPr>
          <a:xfrm>
            <a:off x="22784275" y="3450225"/>
            <a:ext cx="20146800" cy="27432000"/>
          </a:xfrm>
          <a:prstGeom prst="rect">
            <a:avLst/>
          </a:prstGeom>
          <a:solidFill>
            <a:srgbClr val="FFFFFF"/>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7200"/>
              <a:buFont typeface="Arial"/>
              <a:buNone/>
            </a:pPr>
            <a:r>
              <a:rPr lang="en-US" sz="7200" b="0" i="0" u="none" strike="noStrike" cap="none">
                <a:solidFill>
                  <a:srgbClr val="FFFFFF"/>
                </a:solidFill>
                <a:highlight>
                  <a:srgbClr val="274E13"/>
                </a:highlight>
                <a:latin typeface="Arial"/>
                <a:ea typeface="Arial"/>
                <a:cs typeface="Arial"/>
                <a:sym typeface="Arial"/>
              </a:rPr>
              <a:t>Changes to Current Process:</a:t>
            </a:r>
            <a:endParaRPr sz="7200" b="0" i="0" u="none" strike="noStrike" cap="none">
              <a:solidFill>
                <a:srgbClr val="FFFFFF"/>
              </a:solidFill>
              <a:highlight>
                <a:srgbClr val="274E13"/>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7200"/>
              <a:buFont typeface="Arial"/>
              <a:buNone/>
            </a:pPr>
            <a:r>
              <a:rPr lang="en-US" sz="7200" b="0" i="0" u="none" strike="noStrike" cap="none">
                <a:solidFill>
                  <a:srgbClr val="274E13"/>
                </a:solidFill>
                <a:highlight>
                  <a:srgbClr val="FFFFFF"/>
                </a:highlight>
                <a:latin typeface="Arial"/>
                <a:ea typeface="Arial"/>
                <a:cs typeface="Arial"/>
                <a:sym typeface="Arial"/>
              </a:rPr>
              <a:t>Cart Modification: Changes to the cart to allow for clearance.</a:t>
            </a:r>
            <a:endParaRPr sz="7200" b="0" i="0" u="none" strike="noStrike" cap="none">
              <a:solidFill>
                <a:srgbClr val="274E13"/>
              </a:solidFill>
              <a:highlight>
                <a:srgbClr val="FFFFFF"/>
              </a:highlight>
              <a:latin typeface="Arial"/>
              <a:ea typeface="Arial"/>
              <a:cs typeface="Arial"/>
              <a:sym typeface="Arial"/>
            </a:endParaRPr>
          </a:p>
          <a:p>
            <a:pPr marL="731520" marR="0" lvl="0" indent="-685800" algn="l" rtl="0">
              <a:lnSpc>
                <a:spcPct val="100000"/>
              </a:lnSpc>
              <a:spcBef>
                <a:spcPts val="0"/>
              </a:spcBef>
              <a:spcAft>
                <a:spcPts val="0"/>
              </a:spcAft>
              <a:buClr>
                <a:srgbClr val="274E13"/>
              </a:buClr>
              <a:buSzPts val="7200"/>
              <a:buFont typeface="Arial"/>
              <a:buChar char="●"/>
            </a:pPr>
            <a:r>
              <a:rPr lang="en-US" sz="7200" b="0" i="0" u="none" strike="noStrike" cap="none">
                <a:solidFill>
                  <a:srgbClr val="274E13"/>
                </a:solidFill>
                <a:highlight>
                  <a:srgbClr val="FFFFFF"/>
                </a:highlight>
                <a:latin typeface="Arial"/>
                <a:ea typeface="Arial"/>
                <a:cs typeface="Arial"/>
                <a:sym typeface="Arial"/>
              </a:rPr>
              <a:t>Based on the selection of a tunnel AGV the underbody structure of the cart was changed</a:t>
            </a:r>
            <a:endParaRPr sz="7200" b="0" i="0" u="none" strike="noStrike" cap="none">
              <a:solidFill>
                <a:srgbClr val="274E13"/>
              </a:solidFill>
              <a:highlight>
                <a:srgbClr val="FFFFFF"/>
              </a:highlight>
              <a:latin typeface="Arial"/>
              <a:ea typeface="Arial"/>
              <a:cs typeface="Arial"/>
              <a:sym typeface="Arial"/>
            </a:endParaRPr>
          </a:p>
          <a:p>
            <a:pPr marL="1371600" marR="0" lvl="2" indent="-685800" algn="l" rtl="0">
              <a:lnSpc>
                <a:spcPct val="100000"/>
              </a:lnSpc>
              <a:spcBef>
                <a:spcPts val="0"/>
              </a:spcBef>
              <a:spcAft>
                <a:spcPts val="0"/>
              </a:spcAft>
              <a:buClr>
                <a:srgbClr val="274E13"/>
              </a:buClr>
              <a:buSzPts val="7200"/>
              <a:buFont typeface="Arial"/>
              <a:buChar char="○"/>
            </a:pPr>
            <a:r>
              <a:rPr lang="en-US" sz="7200" b="0" i="0" u="none" strike="noStrike" cap="none">
                <a:solidFill>
                  <a:srgbClr val="274E13"/>
                </a:solidFill>
                <a:highlight>
                  <a:srgbClr val="FFFFFF"/>
                </a:highlight>
                <a:latin typeface="Arial"/>
                <a:ea typeface="Arial"/>
                <a:cs typeface="Arial"/>
                <a:sym typeface="Arial"/>
              </a:rPr>
              <a:t>The structure was raised to allow for clearance</a:t>
            </a:r>
            <a:endParaRPr sz="7200" b="0" i="0" u="none" strike="noStrike" cap="none">
              <a:solidFill>
                <a:srgbClr val="274E13"/>
              </a:solidFill>
              <a:highlight>
                <a:srgbClr val="FFFFFF"/>
              </a:highlight>
              <a:latin typeface="Arial"/>
              <a:ea typeface="Arial"/>
              <a:cs typeface="Arial"/>
              <a:sym typeface="Arial"/>
            </a:endParaRPr>
          </a:p>
          <a:p>
            <a:pPr marL="1371600" marR="0" lvl="2" indent="-685800" algn="l" rtl="0">
              <a:lnSpc>
                <a:spcPct val="100000"/>
              </a:lnSpc>
              <a:spcBef>
                <a:spcPts val="0"/>
              </a:spcBef>
              <a:spcAft>
                <a:spcPts val="0"/>
              </a:spcAft>
              <a:buClr>
                <a:srgbClr val="274E13"/>
              </a:buClr>
              <a:buSzPts val="7200"/>
              <a:buFont typeface="Arial"/>
              <a:buChar char="○"/>
            </a:pPr>
            <a:r>
              <a:rPr lang="en-US" sz="7200" b="0" i="0" u="none" strike="noStrike" cap="none">
                <a:solidFill>
                  <a:srgbClr val="274E13"/>
                </a:solidFill>
                <a:highlight>
                  <a:srgbClr val="FFFFFF"/>
                </a:highlight>
                <a:latin typeface="Arial"/>
                <a:ea typeface="Arial"/>
                <a:cs typeface="Arial"/>
                <a:sym typeface="Arial"/>
              </a:rPr>
              <a:t>Bearings were implemented to accept the pins of AGV</a:t>
            </a:r>
            <a:endParaRPr sz="7200" b="0" i="0" u="none" strike="noStrike" cap="none">
              <a:solidFill>
                <a:srgbClr val="274E13"/>
              </a:solidFill>
              <a:highlight>
                <a:srgbClr val="FFFFFF"/>
              </a:highlight>
              <a:latin typeface="Arial"/>
              <a:ea typeface="Arial"/>
              <a:cs typeface="Arial"/>
              <a:sym typeface="Arial"/>
            </a:endParaRPr>
          </a:p>
          <a:p>
            <a:pPr marL="1371600" marR="0" lvl="0" indent="0" algn="l" rtl="0">
              <a:lnSpc>
                <a:spcPct val="100000"/>
              </a:lnSpc>
              <a:spcBef>
                <a:spcPts val="0"/>
              </a:spcBef>
              <a:spcAft>
                <a:spcPts val="0"/>
              </a:spcAft>
              <a:buClr>
                <a:srgbClr val="000000"/>
              </a:buClr>
              <a:buSzPts val="7200"/>
              <a:buFont typeface="Arial"/>
              <a:buNone/>
            </a:pPr>
            <a:endParaRPr sz="7200" b="0" i="0" u="none" strike="noStrike" cap="none">
              <a:solidFill>
                <a:srgbClr val="274E13"/>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7200"/>
              <a:buFont typeface="Arial"/>
              <a:buNone/>
            </a:pPr>
            <a:r>
              <a:rPr lang="en-US" sz="7200" b="0" i="0" u="none" strike="noStrike" cap="none">
                <a:solidFill>
                  <a:srgbClr val="274E13"/>
                </a:solidFill>
                <a:highlight>
                  <a:srgbClr val="FFFFFF"/>
                </a:highlight>
                <a:latin typeface="Arial"/>
                <a:ea typeface="Arial"/>
                <a:cs typeface="Arial"/>
                <a:sym typeface="Arial"/>
              </a:rPr>
              <a:t>Before:</a:t>
            </a:r>
            <a:endParaRPr sz="7200" b="0" i="0" u="none" strike="noStrike" cap="none">
              <a:solidFill>
                <a:srgbClr val="274E13"/>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7200"/>
              <a:buFont typeface="Arial"/>
              <a:buNone/>
            </a:pPr>
            <a:endParaRPr sz="7200" b="0" i="0" u="none" strike="noStrike" cap="none">
              <a:solidFill>
                <a:srgbClr val="274E13"/>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7200"/>
              <a:buFont typeface="Arial"/>
              <a:buNone/>
            </a:pPr>
            <a:endParaRPr sz="7200" b="0" i="0" u="none" strike="noStrike" cap="none">
              <a:solidFill>
                <a:srgbClr val="274E13"/>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7200"/>
              <a:buFont typeface="Arial"/>
              <a:buNone/>
            </a:pPr>
            <a:endParaRPr sz="7200" b="0" i="0" u="none" strike="noStrike" cap="none">
              <a:solidFill>
                <a:srgbClr val="274E13"/>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7200"/>
              <a:buFont typeface="Arial"/>
              <a:buNone/>
            </a:pPr>
            <a:endParaRPr sz="7200" b="0" i="0" u="none" strike="noStrike" cap="none">
              <a:solidFill>
                <a:srgbClr val="274E13"/>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7200"/>
              <a:buFont typeface="Arial"/>
              <a:buNone/>
            </a:pPr>
            <a:endParaRPr sz="7200" b="0" i="0" u="none" strike="noStrike" cap="none">
              <a:solidFill>
                <a:srgbClr val="274E13"/>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7200"/>
              <a:buFont typeface="Arial"/>
              <a:buNone/>
            </a:pPr>
            <a:endParaRPr sz="7200" b="0" i="0" u="none" strike="noStrike" cap="none">
              <a:solidFill>
                <a:srgbClr val="274E13"/>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7200"/>
              <a:buFont typeface="Arial"/>
              <a:buNone/>
            </a:pPr>
            <a:endParaRPr sz="7200" b="0" i="0" u="none" strike="noStrike" cap="none">
              <a:solidFill>
                <a:srgbClr val="274E13"/>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7200"/>
              <a:buFont typeface="Arial"/>
              <a:buNone/>
            </a:pPr>
            <a:r>
              <a:rPr lang="en-US" sz="7200" b="0" i="0" u="none" strike="noStrike" cap="none">
                <a:solidFill>
                  <a:srgbClr val="274E13"/>
                </a:solidFill>
                <a:highlight>
                  <a:srgbClr val="FFFFFF"/>
                </a:highlight>
                <a:latin typeface="Arial"/>
                <a:ea typeface="Arial"/>
                <a:cs typeface="Arial"/>
                <a:sym typeface="Arial"/>
              </a:rPr>
              <a:t>After:</a:t>
            </a:r>
            <a:endParaRPr sz="7200" b="0" i="0" u="none" strike="noStrike" cap="none">
              <a:solidFill>
                <a:srgbClr val="274E13"/>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7200"/>
              <a:buFont typeface="Arial"/>
              <a:buNone/>
            </a:pPr>
            <a:endParaRPr sz="7200" b="0" i="0" u="none" strike="noStrike" cap="none">
              <a:solidFill>
                <a:srgbClr val="FFFFFF"/>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7200"/>
              <a:buFont typeface="Arial"/>
              <a:buNone/>
            </a:pPr>
            <a:endParaRPr sz="7200" b="0" i="0" u="none" strike="noStrike" cap="none">
              <a:solidFill>
                <a:srgbClr val="274E13"/>
              </a:solidFill>
              <a:highlight>
                <a:schemeClr val="lt1"/>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7200"/>
              <a:buFont typeface="Arial"/>
              <a:buNone/>
            </a:pPr>
            <a:endParaRPr sz="7200" b="0" i="0" u="none" strike="noStrike" cap="none">
              <a:solidFill>
                <a:srgbClr val="274E13"/>
              </a:solidFill>
              <a:highlight>
                <a:schemeClr val="lt1"/>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7200"/>
              <a:buFont typeface="Arial"/>
              <a:buNone/>
            </a:pPr>
            <a:endParaRPr sz="7200" b="0" i="0" u="none" strike="noStrike" cap="none">
              <a:solidFill>
                <a:srgbClr val="274E13"/>
              </a:solidFill>
              <a:highlight>
                <a:schemeClr val="lt1"/>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7200"/>
              <a:buFont typeface="Arial"/>
              <a:buNone/>
            </a:pPr>
            <a:endParaRPr sz="7200" b="0" i="0" u="none" strike="noStrike" cap="none">
              <a:solidFill>
                <a:srgbClr val="274E13"/>
              </a:solidFill>
              <a:highlight>
                <a:schemeClr val="lt1"/>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7200"/>
              <a:buFont typeface="Arial"/>
              <a:buNone/>
            </a:pPr>
            <a:endParaRPr sz="7200" b="0" i="0" u="none" strike="noStrike" cap="none">
              <a:solidFill>
                <a:srgbClr val="274E13"/>
              </a:solidFill>
              <a:highlight>
                <a:schemeClr val="lt1"/>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7200"/>
              <a:buFont typeface="Arial"/>
              <a:buNone/>
            </a:pPr>
            <a:endParaRPr sz="7200" b="0" i="0" u="none" strike="noStrike" cap="none">
              <a:solidFill>
                <a:srgbClr val="FFFFFF"/>
              </a:solidFill>
              <a:highlight>
                <a:srgbClr val="274E13"/>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7200"/>
              <a:buFont typeface="Arial"/>
              <a:buNone/>
            </a:pPr>
            <a:endParaRPr sz="7200" b="0" i="0" u="none" strike="noStrike" cap="none">
              <a:solidFill>
                <a:srgbClr val="FFFFFF"/>
              </a:solidFill>
              <a:highlight>
                <a:srgbClr val="274E13"/>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7200"/>
              <a:buFont typeface="Arial"/>
              <a:buNone/>
            </a:pPr>
            <a:endParaRPr sz="7200" b="0" i="0" u="none" strike="noStrike" cap="none">
              <a:solidFill>
                <a:srgbClr val="FFFFFF"/>
              </a:solidFill>
              <a:highlight>
                <a:srgbClr val="274E13"/>
              </a:highlight>
              <a:latin typeface="Arial"/>
              <a:ea typeface="Arial"/>
              <a:cs typeface="Arial"/>
              <a:sym typeface="Arial"/>
            </a:endParaRPr>
          </a:p>
        </p:txBody>
      </p:sp>
      <p:grpSp>
        <p:nvGrpSpPr>
          <p:cNvPr id="71" name="Google Shape;71;p5"/>
          <p:cNvGrpSpPr/>
          <p:nvPr/>
        </p:nvGrpSpPr>
        <p:grpSpPr>
          <a:xfrm>
            <a:off x="25468020" y="24939527"/>
            <a:ext cx="15968974" cy="5550764"/>
            <a:chOff x="16262150" y="20916075"/>
            <a:chExt cx="11773925" cy="3346051"/>
          </a:xfrm>
        </p:grpSpPr>
        <p:pic>
          <p:nvPicPr>
            <p:cNvPr id="72" name="Google Shape;72;p5"/>
            <p:cNvPicPr preferRelativeResize="0"/>
            <p:nvPr/>
          </p:nvPicPr>
          <p:blipFill rotWithShape="1">
            <a:blip r:embed="rId7">
              <a:alphaModFix/>
            </a:blip>
            <a:srcRect/>
            <a:stretch/>
          </p:blipFill>
          <p:spPr>
            <a:xfrm>
              <a:off x="22027250" y="20916075"/>
              <a:ext cx="6008825" cy="3346051"/>
            </a:xfrm>
            <a:prstGeom prst="rect">
              <a:avLst/>
            </a:prstGeom>
            <a:noFill/>
            <a:ln>
              <a:noFill/>
            </a:ln>
          </p:spPr>
        </p:pic>
        <p:pic>
          <p:nvPicPr>
            <p:cNvPr id="73" name="Google Shape;73;p5"/>
            <p:cNvPicPr preferRelativeResize="0"/>
            <p:nvPr/>
          </p:nvPicPr>
          <p:blipFill rotWithShape="1">
            <a:blip r:embed="rId8">
              <a:alphaModFix/>
            </a:blip>
            <a:srcRect/>
            <a:stretch/>
          </p:blipFill>
          <p:spPr>
            <a:xfrm>
              <a:off x="16262150" y="20916075"/>
              <a:ext cx="5689822" cy="3346051"/>
            </a:xfrm>
            <a:prstGeom prst="rect">
              <a:avLst/>
            </a:prstGeom>
            <a:noFill/>
            <a:ln>
              <a:noFill/>
            </a:ln>
          </p:spPr>
        </p:pic>
      </p:grpSp>
      <p:grpSp>
        <p:nvGrpSpPr>
          <p:cNvPr id="74" name="Google Shape;74;p5"/>
          <p:cNvGrpSpPr/>
          <p:nvPr/>
        </p:nvGrpSpPr>
        <p:grpSpPr>
          <a:xfrm>
            <a:off x="25367629" y="15760738"/>
            <a:ext cx="16169750" cy="5709976"/>
            <a:chOff x="16018423" y="25036722"/>
            <a:chExt cx="12017651" cy="3675556"/>
          </a:xfrm>
        </p:grpSpPr>
        <p:pic>
          <p:nvPicPr>
            <p:cNvPr id="75" name="Google Shape;75;p5"/>
            <p:cNvPicPr preferRelativeResize="0"/>
            <p:nvPr/>
          </p:nvPicPr>
          <p:blipFill rotWithShape="1">
            <a:blip r:embed="rId9">
              <a:alphaModFix/>
            </a:blip>
            <a:srcRect/>
            <a:stretch/>
          </p:blipFill>
          <p:spPr>
            <a:xfrm>
              <a:off x="16018423" y="25036722"/>
              <a:ext cx="6008823" cy="3675556"/>
            </a:xfrm>
            <a:prstGeom prst="rect">
              <a:avLst/>
            </a:prstGeom>
            <a:noFill/>
            <a:ln>
              <a:noFill/>
            </a:ln>
          </p:spPr>
        </p:pic>
        <p:pic>
          <p:nvPicPr>
            <p:cNvPr id="76" name="Google Shape;76;p5"/>
            <p:cNvPicPr preferRelativeResize="0"/>
            <p:nvPr/>
          </p:nvPicPr>
          <p:blipFill rotWithShape="1">
            <a:blip r:embed="rId10">
              <a:alphaModFix/>
            </a:blip>
            <a:srcRect/>
            <a:stretch/>
          </p:blipFill>
          <p:spPr>
            <a:xfrm>
              <a:off x="22027250" y="25036725"/>
              <a:ext cx="6008825" cy="3346049"/>
            </a:xfrm>
            <a:prstGeom prst="rect">
              <a:avLst/>
            </a:prstGeom>
            <a:noFill/>
            <a:ln>
              <a:noFill/>
            </a:ln>
          </p:spPr>
        </p:pic>
      </p:grpSp>
      <p:sp>
        <p:nvSpPr>
          <p:cNvPr id="77" name="Google Shape;77;p5"/>
          <p:cNvSpPr txBox="1"/>
          <p:nvPr/>
        </p:nvSpPr>
        <p:spPr>
          <a:xfrm>
            <a:off x="1798150" y="14060750"/>
            <a:ext cx="19476600" cy="3548400"/>
          </a:xfrm>
          <a:prstGeom prst="rect">
            <a:avLst/>
          </a:prstGeom>
          <a:solidFill>
            <a:srgbClr val="FFFFFF"/>
          </a:solidFill>
          <a:ln>
            <a:noFill/>
          </a:ln>
        </p:spPr>
        <p:txBody>
          <a:bodyPr spcFirstLastPara="1" wrap="square" lIns="91425" tIns="91425" rIns="91425" bIns="91425" anchor="t" anchorCtr="0">
            <a:noAutofit/>
          </a:bodyPr>
          <a:lstStyle/>
          <a:p>
            <a:pPr marL="457200" marR="0" lvl="0" indent="-457200" algn="l" rtl="0">
              <a:lnSpc>
                <a:spcPct val="100000"/>
              </a:lnSpc>
              <a:spcBef>
                <a:spcPts val="0"/>
              </a:spcBef>
              <a:spcAft>
                <a:spcPts val="0"/>
              </a:spcAft>
              <a:buClr>
                <a:srgbClr val="274E13"/>
              </a:buClr>
              <a:buSzPts val="5600"/>
              <a:buFont typeface="Arial"/>
              <a:buChar char="●"/>
            </a:pPr>
            <a:r>
              <a:rPr lang="en-US" sz="5600" b="0" i="0" u="none" strike="noStrike" cap="none">
                <a:solidFill>
                  <a:srgbClr val="274E13"/>
                </a:solidFill>
                <a:latin typeface="Arial"/>
                <a:ea typeface="Arial"/>
                <a:cs typeface="Arial"/>
                <a:sym typeface="Arial"/>
              </a:rPr>
              <a:t>Idea 1 - New part layout with current process</a:t>
            </a:r>
            <a:endParaRPr sz="5600" b="0" i="0" u="none" strike="noStrike" cap="none">
              <a:solidFill>
                <a:srgbClr val="274E13"/>
              </a:solidFill>
              <a:latin typeface="Arial"/>
              <a:ea typeface="Arial"/>
              <a:cs typeface="Arial"/>
              <a:sym typeface="Arial"/>
            </a:endParaRPr>
          </a:p>
          <a:p>
            <a:pPr marL="457200" marR="0" lvl="0" indent="-457200" algn="l" rtl="0">
              <a:lnSpc>
                <a:spcPct val="100000"/>
              </a:lnSpc>
              <a:spcBef>
                <a:spcPts val="0"/>
              </a:spcBef>
              <a:spcAft>
                <a:spcPts val="0"/>
              </a:spcAft>
              <a:buClr>
                <a:srgbClr val="274E13"/>
              </a:buClr>
              <a:buSzPts val="5600"/>
              <a:buFont typeface="Arial"/>
              <a:buChar char="●"/>
            </a:pPr>
            <a:r>
              <a:rPr lang="en-US" sz="5600" b="0" i="0" u="none" strike="noStrike" cap="none">
                <a:solidFill>
                  <a:srgbClr val="274E13"/>
                </a:solidFill>
                <a:latin typeface="Arial"/>
                <a:ea typeface="Arial"/>
                <a:cs typeface="Arial"/>
                <a:sym typeface="Arial"/>
              </a:rPr>
              <a:t>Idea 2 - New part layout with a feedback system between welding and kitting associates</a:t>
            </a:r>
            <a:endParaRPr sz="5600" b="0" i="0" u="none" strike="noStrike" cap="none">
              <a:solidFill>
                <a:srgbClr val="274E13"/>
              </a:solidFill>
              <a:latin typeface="Arial"/>
              <a:ea typeface="Arial"/>
              <a:cs typeface="Arial"/>
              <a:sym typeface="Arial"/>
            </a:endParaRPr>
          </a:p>
          <a:p>
            <a:pPr marL="457200" marR="0" lvl="0" indent="-457200" algn="l" rtl="0">
              <a:lnSpc>
                <a:spcPct val="100000"/>
              </a:lnSpc>
              <a:spcBef>
                <a:spcPts val="0"/>
              </a:spcBef>
              <a:spcAft>
                <a:spcPts val="0"/>
              </a:spcAft>
              <a:buClr>
                <a:srgbClr val="274E13"/>
              </a:buClr>
              <a:buSzPts val="5600"/>
              <a:buFont typeface="Arial"/>
              <a:buChar char="●"/>
            </a:pPr>
            <a:r>
              <a:rPr lang="en-US" sz="5600" b="0" i="0" u="none" strike="noStrike" cap="none">
                <a:solidFill>
                  <a:srgbClr val="274E13"/>
                </a:solidFill>
                <a:latin typeface="Arial"/>
                <a:ea typeface="Arial"/>
                <a:cs typeface="Arial"/>
                <a:sym typeface="Arial"/>
              </a:rPr>
              <a:t>Idea 3 - New part layout with AGV system implemented</a:t>
            </a:r>
            <a:endParaRPr sz="5600" b="0" i="0" u="none" strike="noStrike" cap="none">
              <a:solidFill>
                <a:srgbClr val="274E13"/>
              </a:solidFill>
              <a:latin typeface="Arial"/>
              <a:ea typeface="Arial"/>
              <a:cs typeface="Arial"/>
              <a:sym typeface="Arial"/>
            </a:endParaRPr>
          </a:p>
        </p:txBody>
      </p:sp>
      <p:pic>
        <p:nvPicPr>
          <p:cNvPr id="2" name="Audio 1">
            <a:hlinkClick r:id="" action="ppaction://media"/>
            <a:extLst>
              <a:ext uri="{FF2B5EF4-FFF2-40B4-BE49-F238E27FC236}">
                <a16:creationId xmlns:a16="http://schemas.microsoft.com/office/drawing/2014/main" id="{783C1625-0F14-4F3D-84D7-E71D65A54021}"/>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43494325" y="32521525"/>
            <a:ext cx="244475" cy="2444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42876"/>
    </mc:Choice>
    <mc:Fallback xmlns="">
      <p:transition spd="slow" advTm="4287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6"/>
          <p:cNvSpPr txBox="1">
            <a:spLocks noGrp="1"/>
          </p:cNvSpPr>
          <p:nvPr>
            <p:ph type="title"/>
          </p:nvPr>
        </p:nvSpPr>
        <p:spPr>
          <a:xfrm>
            <a:off x="1463040" y="1318262"/>
            <a:ext cx="41331001" cy="45339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800"/>
              <a:buNone/>
            </a:pPr>
            <a:r>
              <a:rPr lang="en-US" sz="8800"/>
              <a:t>Design</a:t>
            </a:r>
            <a:endParaRPr sz="8800"/>
          </a:p>
        </p:txBody>
      </p:sp>
      <p:sp>
        <p:nvSpPr>
          <p:cNvPr id="83" name="Google Shape;83;p6"/>
          <p:cNvSpPr txBox="1">
            <a:spLocks noGrp="1"/>
          </p:cNvSpPr>
          <p:nvPr>
            <p:ph type="body" idx="1"/>
          </p:nvPr>
        </p:nvSpPr>
        <p:spPr>
          <a:xfrm>
            <a:off x="1463050" y="5852150"/>
            <a:ext cx="41331001" cy="26424299"/>
          </a:xfrm>
          <a:prstGeom prst="rect">
            <a:avLst/>
          </a:prstGeom>
          <a:solidFill>
            <a:srgbClr val="FFFFFF"/>
          </a:solidFill>
          <a:ln>
            <a:noFill/>
          </a:ln>
        </p:spPr>
        <p:txBody>
          <a:bodyPr spcFirstLastPara="1" wrap="square" lIns="182875" tIns="0"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7200">
                <a:highlight>
                  <a:srgbClr val="274E13"/>
                </a:highlight>
              </a:rPr>
              <a:t>Changes to Current Process:</a:t>
            </a:r>
            <a:endParaRPr sz="7200">
              <a:highlight>
                <a:srgbClr val="274E13"/>
              </a:highlight>
            </a:endParaRPr>
          </a:p>
          <a:p>
            <a:pPr marL="640080" lvl="0" indent="-457200" algn="l" rtl="0">
              <a:lnSpc>
                <a:spcPct val="100000"/>
              </a:lnSpc>
              <a:spcBef>
                <a:spcPts val="0"/>
              </a:spcBef>
              <a:spcAft>
                <a:spcPts val="0"/>
              </a:spcAft>
              <a:buClr>
                <a:srgbClr val="274E13"/>
              </a:buClr>
              <a:buSzPts val="7200"/>
              <a:buChar char="●"/>
            </a:pPr>
            <a:r>
              <a:rPr lang="en-US" sz="7200">
                <a:solidFill>
                  <a:srgbClr val="274E13"/>
                </a:solidFill>
                <a:highlight>
                  <a:schemeClr val="lt1"/>
                </a:highlight>
              </a:rPr>
              <a:t>Installation of the AGV</a:t>
            </a:r>
            <a:endParaRPr sz="7200">
              <a:solidFill>
                <a:srgbClr val="274E13"/>
              </a:solidFill>
              <a:highlight>
                <a:schemeClr val="lt1"/>
              </a:highlight>
            </a:endParaRPr>
          </a:p>
          <a:p>
            <a:pPr marL="1371600" lvl="2" indent="-685800" algn="l" rtl="0">
              <a:lnSpc>
                <a:spcPct val="100000"/>
              </a:lnSpc>
              <a:spcBef>
                <a:spcPts val="0"/>
              </a:spcBef>
              <a:spcAft>
                <a:spcPts val="0"/>
              </a:spcAft>
              <a:buClr>
                <a:srgbClr val="274E13"/>
              </a:buClr>
              <a:buSzPts val="7200"/>
              <a:buChar char="○"/>
            </a:pPr>
            <a:r>
              <a:rPr lang="en-US" sz="7200">
                <a:solidFill>
                  <a:srgbClr val="274E13"/>
                </a:solidFill>
                <a:highlight>
                  <a:schemeClr val="lt1"/>
                </a:highlight>
                <a:latin typeface="Arial"/>
                <a:ea typeface="Arial"/>
                <a:cs typeface="Arial"/>
                <a:sym typeface="Arial"/>
              </a:rPr>
              <a:t>AGV to be in plant for (3) weeks</a:t>
            </a:r>
            <a:endParaRPr sz="7200">
              <a:solidFill>
                <a:srgbClr val="274E13"/>
              </a:solidFill>
              <a:highlight>
                <a:schemeClr val="lt1"/>
              </a:highlight>
              <a:latin typeface="Arial"/>
              <a:ea typeface="Arial"/>
              <a:cs typeface="Arial"/>
              <a:sym typeface="Arial"/>
            </a:endParaRPr>
          </a:p>
          <a:p>
            <a:pPr marL="1371600" lvl="2" indent="-685800" algn="l" rtl="0">
              <a:lnSpc>
                <a:spcPct val="100000"/>
              </a:lnSpc>
              <a:spcBef>
                <a:spcPts val="0"/>
              </a:spcBef>
              <a:spcAft>
                <a:spcPts val="0"/>
              </a:spcAft>
              <a:buClr>
                <a:srgbClr val="274E13"/>
              </a:buClr>
              <a:buSzPts val="7200"/>
              <a:buChar char="○"/>
            </a:pPr>
            <a:r>
              <a:rPr lang="en-US" sz="7200">
                <a:solidFill>
                  <a:srgbClr val="274E13"/>
                </a:solidFill>
                <a:highlight>
                  <a:schemeClr val="lt1"/>
                </a:highlight>
                <a:latin typeface="Arial"/>
                <a:ea typeface="Arial"/>
                <a:cs typeface="Arial"/>
                <a:sym typeface="Arial"/>
              </a:rPr>
              <a:t>200’ magnetic tape will be installed to create a path</a:t>
            </a:r>
            <a:endParaRPr sz="7200">
              <a:solidFill>
                <a:srgbClr val="274E13"/>
              </a:solidFill>
              <a:highlight>
                <a:schemeClr val="lt1"/>
              </a:highlight>
              <a:latin typeface="Arial"/>
              <a:ea typeface="Arial"/>
              <a:cs typeface="Arial"/>
              <a:sym typeface="Arial"/>
            </a:endParaRPr>
          </a:p>
          <a:p>
            <a:pPr marL="1371600" lvl="2" indent="-685800" algn="l" rtl="0">
              <a:lnSpc>
                <a:spcPct val="100000"/>
              </a:lnSpc>
              <a:spcBef>
                <a:spcPts val="0"/>
              </a:spcBef>
              <a:spcAft>
                <a:spcPts val="0"/>
              </a:spcAft>
              <a:buClr>
                <a:srgbClr val="274E13"/>
              </a:buClr>
              <a:buSzPts val="7200"/>
              <a:buChar char="○"/>
            </a:pPr>
            <a:r>
              <a:rPr lang="en-US" sz="7200">
                <a:solidFill>
                  <a:srgbClr val="274E13"/>
                </a:solidFill>
                <a:highlight>
                  <a:schemeClr val="lt1"/>
                </a:highlight>
                <a:latin typeface="Arial"/>
                <a:ea typeface="Arial"/>
                <a:cs typeface="Arial"/>
                <a:sym typeface="Arial"/>
              </a:rPr>
              <a:t>200’ magnetic tape protection cover</a:t>
            </a:r>
            <a:endParaRPr sz="7200">
              <a:solidFill>
                <a:srgbClr val="274E13"/>
              </a:solidFill>
              <a:highlight>
                <a:schemeClr val="lt1"/>
              </a:highlight>
              <a:latin typeface="Arial"/>
              <a:ea typeface="Arial"/>
              <a:cs typeface="Arial"/>
              <a:sym typeface="Arial"/>
            </a:endParaRPr>
          </a:p>
          <a:p>
            <a:pPr marL="1371600" lvl="2" indent="-685800" algn="l" rtl="0">
              <a:lnSpc>
                <a:spcPct val="100000"/>
              </a:lnSpc>
              <a:spcBef>
                <a:spcPts val="0"/>
              </a:spcBef>
              <a:spcAft>
                <a:spcPts val="0"/>
              </a:spcAft>
              <a:buClr>
                <a:srgbClr val="274E13"/>
              </a:buClr>
              <a:buSzPts val="7200"/>
              <a:buChar char="○"/>
            </a:pPr>
            <a:r>
              <a:rPr lang="en-US" sz="7200">
                <a:solidFill>
                  <a:srgbClr val="274E13"/>
                </a:solidFill>
                <a:highlight>
                  <a:schemeClr val="lt1"/>
                </a:highlight>
                <a:latin typeface="Arial"/>
                <a:ea typeface="Arial"/>
                <a:cs typeface="Arial"/>
                <a:sym typeface="Arial"/>
              </a:rPr>
              <a:t>10 RFID position sensors</a:t>
            </a:r>
            <a:endParaRPr sz="7200">
              <a:solidFill>
                <a:srgbClr val="274E13"/>
              </a:solidFill>
              <a:highlight>
                <a:schemeClr val="lt1"/>
              </a:highlight>
              <a:latin typeface="Arial"/>
              <a:ea typeface="Arial"/>
              <a:cs typeface="Arial"/>
              <a:sym typeface="Arial"/>
            </a:endParaRPr>
          </a:p>
          <a:p>
            <a:pPr marL="1371600" lvl="2" indent="-685800" algn="l" rtl="0">
              <a:lnSpc>
                <a:spcPct val="100000"/>
              </a:lnSpc>
              <a:spcBef>
                <a:spcPts val="0"/>
              </a:spcBef>
              <a:spcAft>
                <a:spcPts val="0"/>
              </a:spcAft>
              <a:buClr>
                <a:srgbClr val="274E13"/>
              </a:buClr>
              <a:buSzPts val="7200"/>
              <a:buChar char="○"/>
            </a:pPr>
            <a:r>
              <a:rPr lang="en-US" sz="7200">
                <a:solidFill>
                  <a:srgbClr val="274E13"/>
                </a:solidFill>
                <a:highlight>
                  <a:schemeClr val="lt1"/>
                </a:highlight>
                <a:latin typeface="Arial"/>
                <a:ea typeface="Arial"/>
                <a:cs typeface="Arial"/>
                <a:sym typeface="Arial"/>
              </a:rPr>
              <a:t>In-plant setup and training</a:t>
            </a:r>
            <a:endParaRPr sz="7200">
              <a:solidFill>
                <a:srgbClr val="274E13"/>
              </a:solidFill>
            </a:endParaRPr>
          </a:p>
        </p:txBody>
      </p:sp>
      <p:pic>
        <p:nvPicPr>
          <p:cNvPr id="84" name="Google Shape;84;p6"/>
          <p:cNvPicPr preferRelativeResize="0"/>
          <p:nvPr/>
        </p:nvPicPr>
        <p:blipFill rotWithShape="1">
          <a:blip r:embed="rId5">
            <a:alphaModFix/>
          </a:blip>
          <a:srcRect/>
          <a:stretch/>
        </p:blipFill>
        <p:spPr>
          <a:xfrm>
            <a:off x="9913049" y="13631950"/>
            <a:ext cx="24431010" cy="18160300"/>
          </a:xfrm>
          <a:prstGeom prst="rect">
            <a:avLst/>
          </a:prstGeom>
          <a:noFill/>
          <a:ln>
            <a:noFill/>
          </a:ln>
        </p:spPr>
      </p:pic>
      <p:pic>
        <p:nvPicPr>
          <p:cNvPr id="4" name="Audio 3">
            <a:hlinkClick r:id="" action="ppaction://media"/>
            <a:extLst>
              <a:ext uri="{FF2B5EF4-FFF2-40B4-BE49-F238E27FC236}">
                <a16:creationId xmlns:a16="http://schemas.microsoft.com/office/drawing/2014/main" id="{0C23D08C-1CA7-45A9-A3AE-032EF6C740C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3251438" y="32278638"/>
            <a:ext cx="487362" cy="48736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1582"/>
    </mc:Choice>
    <mc:Fallback xmlns="">
      <p:transition spd="slow" advTm="3158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7"/>
          <p:cNvSpPr txBox="1">
            <a:spLocks noGrp="1"/>
          </p:cNvSpPr>
          <p:nvPr>
            <p:ph type="title"/>
          </p:nvPr>
        </p:nvSpPr>
        <p:spPr>
          <a:xfrm>
            <a:off x="1463040" y="1318262"/>
            <a:ext cx="41331001" cy="45339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800"/>
              <a:buNone/>
            </a:pPr>
            <a:r>
              <a:rPr lang="en-US" sz="8800"/>
              <a:t>Future Work</a:t>
            </a:r>
            <a:endParaRPr sz="8800"/>
          </a:p>
        </p:txBody>
      </p:sp>
      <p:sp>
        <p:nvSpPr>
          <p:cNvPr id="3" name="Google Shape;30;p1">
            <a:extLst>
              <a:ext uri="{FF2B5EF4-FFF2-40B4-BE49-F238E27FC236}">
                <a16:creationId xmlns:a16="http://schemas.microsoft.com/office/drawing/2014/main" id="{7B8B2FE8-147B-41BC-AAB4-D4385500A83E}"/>
              </a:ext>
            </a:extLst>
          </p:cNvPr>
          <p:cNvSpPr txBox="1"/>
          <p:nvPr/>
        </p:nvSpPr>
        <p:spPr>
          <a:xfrm>
            <a:off x="2240280" y="4886158"/>
            <a:ext cx="39114360" cy="26713980"/>
          </a:xfrm>
          <a:prstGeom prst="rect">
            <a:avLst/>
          </a:prstGeom>
          <a:solidFill>
            <a:srgbClr val="FFFFFF"/>
          </a:solidFill>
          <a:ln>
            <a:noFill/>
          </a:ln>
        </p:spPr>
        <p:txBody>
          <a:bodyPr spcFirstLastPara="1" wrap="square" lIns="91425" tIns="91425" rIns="91425" bIns="91425" anchor="t" anchorCtr="0">
            <a:noAutofit/>
          </a:bodyPr>
          <a:lstStyle/>
          <a:p>
            <a:pPr marL="457200" marR="0" lvl="0" indent="-419100" algn="l" rtl="0">
              <a:lnSpc>
                <a:spcPct val="100000"/>
              </a:lnSpc>
              <a:spcBef>
                <a:spcPts val="0"/>
              </a:spcBef>
              <a:spcAft>
                <a:spcPts val="0"/>
              </a:spcAft>
              <a:buClr>
                <a:srgbClr val="274E13"/>
              </a:buClr>
              <a:buSzPts val="3000"/>
              <a:buChar char="●"/>
            </a:pPr>
            <a:r>
              <a:rPr lang="en-US" sz="7200" dirty="0">
                <a:solidFill>
                  <a:srgbClr val="274E13"/>
                </a:solidFill>
              </a:rPr>
              <a:t>Continue to move parts allowing for most streamlined process when AGV is implemented</a:t>
            </a:r>
            <a:endParaRPr sz="7200" dirty="0">
              <a:solidFill>
                <a:srgbClr val="274E13"/>
              </a:solidFill>
            </a:endParaRPr>
          </a:p>
          <a:p>
            <a:pPr marL="457200" marR="0" lvl="0" indent="-419100" algn="l" rtl="0">
              <a:lnSpc>
                <a:spcPct val="100000"/>
              </a:lnSpc>
              <a:spcBef>
                <a:spcPts val="0"/>
              </a:spcBef>
              <a:spcAft>
                <a:spcPts val="0"/>
              </a:spcAft>
              <a:buClr>
                <a:srgbClr val="274E13"/>
              </a:buClr>
              <a:buSzPts val="3000"/>
              <a:buChar char="●"/>
            </a:pPr>
            <a:r>
              <a:rPr lang="en-US" sz="7200" dirty="0">
                <a:solidFill>
                  <a:srgbClr val="274E13"/>
                </a:solidFill>
              </a:rPr>
              <a:t>Optimize AGV path to allow for best possible process times</a:t>
            </a:r>
            <a:endParaRPr sz="7200" dirty="0">
              <a:solidFill>
                <a:srgbClr val="274E13"/>
              </a:solidFill>
            </a:endParaRPr>
          </a:p>
          <a:p>
            <a:pPr marL="457200" marR="0" lvl="0" indent="-419100" algn="l" rtl="0">
              <a:lnSpc>
                <a:spcPct val="100000"/>
              </a:lnSpc>
              <a:spcBef>
                <a:spcPts val="0"/>
              </a:spcBef>
              <a:spcAft>
                <a:spcPts val="0"/>
              </a:spcAft>
              <a:buClr>
                <a:srgbClr val="274E13"/>
              </a:buClr>
              <a:buSzPts val="3000"/>
              <a:buChar char="●"/>
            </a:pPr>
            <a:r>
              <a:rPr lang="en-US" sz="7200" dirty="0">
                <a:solidFill>
                  <a:srgbClr val="274E13"/>
                </a:solidFill>
              </a:rPr>
              <a:t>Look more in depth at cart modifications to ensure support for the weight of parts is maintained with changes made</a:t>
            </a:r>
            <a:endParaRPr sz="7200" dirty="0">
              <a:solidFill>
                <a:srgbClr val="274E13"/>
              </a:solidFill>
            </a:endParaRPr>
          </a:p>
          <a:p>
            <a:pPr marL="457200" marR="0" lvl="0" indent="-419100" algn="l" rtl="0">
              <a:lnSpc>
                <a:spcPct val="100000"/>
              </a:lnSpc>
              <a:spcBef>
                <a:spcPts val="0"/>
              </a:spcBef>
              <a:spcAft>
                <a:spcPts val="0"/>
              </a:spcAft>
              <a:buClr>
                <a:srgbClr val="274E13"/>
              </a:buClr>
              <a:buSzPts val="3000"/>
              <a:buChar char="●"/>
            </a:pPr>
            <a:r>
              <a:rPr lang="en-US" sz="7200" dirty="0">
                <a:solidFill>
                  <a:srgbClr val="274E13"/>
                </a:solidFill>
              </a:rPr>
              <a:t>Finalize simulation showing AGV chosen and design created</a:t>
            </a:r>
            <a:endParaRPr sz="7200" dirty="0">
              <a:solidFill>
                <a:srgbClr val="274E13"/>
              </a:solidFill>
            </a:endParaRPr>
          </a:p>
          <a:p>
            <a:pPr marL="457200" marR="0" lvl="0" indent="-419100" algn="l" rtl="0">
              <a:lnSpc>
                <a:spcPct val="100000"/>
              </a:lnSpc>
              <a:spcBef>
                <a:spcPts val="0"/>
              </a:spcBef>
              <a:spcAft>
                <a:spcPts val="0"/>
              </a:spcAft>
              <a:buClr>
                <a:srgbClr val="274E13"/>
              </a:buClr>
              <a:buSzPts val="3000"/>
              <a:buChar char="●"/>
            </a:pPr>
            <a:r>
              <a:rPr lang="en-US" sz="7200" dirty="0">
                <a:solidFill>
                  <a:srgbClr val="274E13"/>
                </a:solidFill>
              </a:rPr>
              <a:t>Choose between final two AGV vendors for demo</a:t>
            </a:r>
            <a:endParaRPr sz="7200" dirty="0">
              <a:solidFill>
                <a:srgbClr val="274E13"/>
              </a:solidFill>
            </a:endParaRPr>
          </a:p>
          <a:p>
            <a:pPr marL="457200" marR="0" lvl="0" indent="-419100" algn="l" rtl="0">
              <a:lnSpc>
                <a:spcPct val="100000"/>
              </a:lnSpc>
              <a:spcBef>
                <a:spcPts val="0"/>
              </a:spcBef>
              <a:spcAft>
                <a:spcPts val="0"/>
              </a:spcAft>
              <a:buClr>
                <a:srgbClr val="274E13"/>
              </a:buClr>
              <a:buSzPts val="3000"/>
              <a:buChar char="●"/>
            </a:pPr>
            <a:r>
              <a:rPr lang="en-US" sz="7200" dirty="0">
                <a:solidFill>
                  <a:srgbClr val="274E13"/>
                </a:solidFill>
              </a:rPr>
              <a:t>Place magnetic tape and RFID tags for AGV path</a:t>
            </a:r>
            <a:endParaRPr sz="7200" dirty="0">
              <a:solidFill>
                <a:srgbClr val="274E13"/>
              </a:solidFill>
            </a:endParaRPr>
          </a:p>
          <a:p>
            <a:pPr marL="457200" marR="0" lvl="0" indent="-419100" algn="l" rtl="0">
              <a:lnSpc>
                <a:spcPct val="100000"/>
              </a:lnSpc>
              <a:spcBef>
                <a:spcPts val="0"/>
              </a:spcBef>
              <a:spcAft>
                <a:spcPts val="0"/>
              </a:spcAft>
              <a:buClr>
                <a:srgbClr val="274E13"/>
              </a:buClr>
              <a:buSzPts val="3000"/>
              <a:buChar char="●"/>
            </a:pPr>
            <a:r>
              <a:rPr lang="en-US" sz="7200" dirty="0">
                <a:solidFill>
                  <a:srgbClr val="274E13"/>
                </a:solidFill>
              </a:rPr>
              <a:t>Oversee AGV demo to test team’s design and record reactions of plant workers</a:t>
            </a:r>
            <a:endParaRPr sz="7200" dirty="0">
              <a:solidFill>
                <a:srgbClr val="274E13"/>
              </a:solidFill>
            </a:endParaRPr>
          </a:p>
          <a:p>
            <a:pPr marL="0" marR="0" lvl="0" indent="0" algn="l" rtl="0">
              <a:lnSpc>
                <a:spcPct val="100000"/>
              </a:lnSpc>
              <a:spcBef>
                <a:spcPts val="0"/>
              </a:spcBef>
              <a:spcAft>
                <a:spcPts val="0"/>
              </a:spcAft>
              <a:buNone/>
            </a:pPr>
            <a:endParaRPr sz="7200" dirty="0">
              <a:solidFill>
                <a:srgbClr val="274E13"/>
              </a:solidFill>
            </a:endParaRPr>
          </a:p>
          <a:p>
            <a:pPr marL="0" marR="0" lvl="0" indent="0" algn="l" rtl="0">
              <a:lnSpc>
                <a:spcPct val="100000"/>
              </a:lnSpc>
              <a:spcBef>
                <a:spcPts val="0"/>
              </a:spcBef>
              <a:spcAft>
                <a:spcPts val="0"/>
              </a:spcAft>
              <a:buNone/>
            </a:pPr>
            <a:endParaRPr lang="en-US" sz="7200" dirty="0">
              <a:solidFill>
                <a:srgbClr val="274E13"/>
              </a:solidFill>
            </a:endParaRPr>
          </a:p>
          <a:p>
            <a:pPr marL="0" marR="0" lvl="0" indent="0" algn="l" rtl="0">
              <a:lnSpc>
                <a:spcPct val="100000"/>
              </a:lnSpc>
              <a:spcBef>
                <a:spcPts val="0"/>
              </a:spcBef>
              <a:spcAft>
                <a:spcPts val="0"/>
              </a:spcAft>
              <a:buNone/>
            </a:pPr>
            <a:endParaRPr lang="en-US" sz="7200" dirty="0">
              <a:solidFill>
                <a:srgbClr val="274E13"/>
              </a:solidFill>
            </a:endParaRPr>
          </a:p>
          <a:p>
            <a:pPr marL="0" marR="0" lvl="0" indent="0" algn="l" rtl="0">
              <a:lnSpc>
                <a:spcPct val="100000"/>
              </a:lnSpc>
              <a:spcBef>
                <a:spcPts val="0"/>
              </a:spcBef>
              <a:spcAft>
                <a:spcPts val="0"/>
              </a:spcAft>
              <a:buNone/>
            </a:pPr>
            <a:endParaRPr lang="en-US" sz="7200" dirty="0">
              <a:solidFill>
                <a:srgbClr val="274E13"/>
              </a:solidFill>
            </a:endParaRPr>
          </a:p>
          <a:p>
            <a:pPr marL="0" marR="0" lvl="0" indent="0" algn="l" rtl="0">
              <a:lnSpc>
                <a:spcPct val="100000"/>
              </a:lnSpc>
              <a:spcBef>
                <a:spcPts val="0"/>
              </a:spcBef>
              <a:spcAft>
                <a:spcPts val="0"/>
              </a:spcAft>
              <a:buNone/>
            </a:pPr>
            <a:endParaRPr lang="en-US" sz="7200" dirty="0">
              <a:solidFill>
                <a:srgbClr val="274E13"/>
              </a:solidFill>
            </a:endParaRPr>
          </a:p>
          <a:p>
            <a:pPr marL="0" marR="0" lvl="0" indent="0" algn="l" rtl="0">
              <a:lnSpc>
                <a:spcPct val="100000"/>
              </a:lnSpc>
              <a:spcBef>
                <a:spcPts val="0"/>
              </a:spcBef>
              <a:spcAft>
                <a:spcPts val="0"/>
              </a:spcAft>
              <a:buNone/>
            </a:pPr>
            <a:endParaRPr lang="en-US" sz="7200" dirty="0">
              <a:solidFill>
                <a:srgbClr val="274E13"/>
              </a:solidFill>
            </a:endParaRPr>
          </a:p>
          <a:p>
            <a:pPr marL="0" marR="0" lvl="0" indent="0" algn="l" rtl="0">
              <a:lnSpc>
                <a:spcPct val="100000"/>
              </a:lnSpc>
              <a:spcBef>
                <a:spcPts val="0"/>
              </a:spcBef>
              <a:spcAft>
                <a:spcPts val="0"/>
              </a:spcAft>
              <a:buNone/>
            </a:pPr>
            <a:endParaRPr lang="en-US" sz="7200" dirty="0">
              <a:solidFill>
                <a:srgbClr val="274E13"/>
              </a:solidFill>
            </a:endParaRPr>
          </a:p>
          <a:p>
            <a:pPr marL="0" marR="0" lvl="0" indent="0" algn="l" rtl="0">
              <a:lnSpc>
                <a:spcPct val="100000"/>
              </a:lnSpc>
              <a:spcBef>
                <a:spcPts val="0"/>
              </a:spcBef>
              <a:spcAft>
                <a:spcPts val="0"/>
              </a:spcAft>
              <a:buNone/>
            </a:pPr>
            <a:endParaRPr lang="en-US" sz="7200" dirty="0">
              <a:solidFill>
                <a:srgbClr val="274E13"/>
              </a:solidFill>
            </a:endParaRPr>
          </a:p>
          <a:p>
            <a:pPr marL="0" marR="0" lvl="0" indent="0" algn="l" rtl="0">
              <a:lnSpc>
                <a:spcPct val="100000"/>
              </a:lnSpc>
              <a:spcBef>
                <a:spcPts val="0"/>
              </a:spcBef>
              <a:spcAft>
                <a:spcPts val="0"/>
              </a:spcAft>
              <a:buNone/>
            </a:pPr>
            <a:endParaRPr lang="en-US" sz="7200" dirty="0">
              <a:solidFill>
                <a:srgbClr val="274E13"/>
              </a:solidFill>
            </a:endParaRPr>
          </a:p>
          <a:p>
            <a:pPr marL="0" marR="0" lvl="0" indent="0" algn="l" rtl="0">
              <a:lnSpc>
                <a:spcPct val="100000"/>
              </a:lnSpc>
              <a:spcBef>
                <a:spcPts val="0"/>
              </a:spcBef>
              <a:spcAft>
                <a:spcPts val="0"/>
              </a:spcAft>
              <a:buNone/>
            </a:pPr>
            <a:endParaRPr lang="en-US" sz="7200" dirty="0">
              <a:solidFill>
                <a:srgbClr val="274E13"/>
              </a:solidFill>
            </a:endParaRPr>
          </a:p>
          <a:p>
            <a:pPr marL="0" marR="0" lvl="0" indent="0" algn="l" rtl="0">
              <a:lnSpc>
                <a:spcPct val="100000"/>
              </a:lnSpc>
              <a:spcBef>
                <a:spcPts val="0"/>
              </a:spcBef>
              <a:spcAft>
                <a:spcPts val="0"/>
              </a:spcAft>
              <a:buNone/>
            </a:pPr>
            <a:endParaRPr sz="7200" dirty="0">
              <a:solidFill>
                <a:srgbClr val="274E13"/>
              </a:solidFill>
            </a:endParaRPr>
          </a:p>
          <a:p>
            <a:pPr marL="0" marR="0" lvl="0" indent="0" algn="l" rtl="0">
              <a:lnSpc>
                <a:spcPct val="100000"/>
              </a:lnSpc>
              <a:spcBef>
                <a:spcPts val="0"/>
              </a:spcBef>
              <a:spcAft>
                <a:spcPts val="0"/>
              </a:spcAft>
              <a:buNone/>
            </a:pPr>
            <a:r>
              <a:rPr lang="en-US" sz="7200" dirty="0">
                <a:solidFill>
                  <a:srgbClr val="274E13"/>
                </a:solidFill>
              </a:rPr>
              <a:t>Eckhart AGV																		</a:t>
            </a:r>
            <a:r>
              <a:rPr lang="en-US" sz="7200" dirty="0" err="1">
                <a:solidFill>
                  <a:srgbClr val="274E13"/>
                </a:solidFill>
              </a:rPr>
              <a:t>Fori</a:t>
            </a:r>
            <a:r>
              <a:rPr lang="en-US" sz="7200" dirty="0">
                <a:solidFill>
                  <a:srgbClr val="274E13"/>
                </a:solidFill>
              </a:rPr>
              <a:t> AGV</a:t>
            </a:r>
            <a:endParaRPr sz="7200" dirty="0">
              <a:solidFill>
                <a:srgbClr val="274E13"/>
              </a:solidFill>
            </a:endParaRPr>
          </a:p>
        </p:txBody>
      </p:sp>
      <p:pic>
        <p:nvPicPr>
          <p:cNvPr id="4" name="Google Shape;46;p1">
            <a:extLst>
              <a:ext uri="{FF2B5EF4-FFF2-40B4-BE49-F238E27FC236}">
                <a16:creationId xmlns:a16="http://schemas.microsoft.com/office/drawing/2014/main" id="{C7E487BD-2DED-4B7F-873E-A984BB9C8644}"/>
              </a:ext>
            </a:extLst>
          </p:cNvPr>
          <p:cNvPicPr preferRelativeResize="0"/>
          <p:nvPr/>
        </p:nvPicPr>
        <p:blipFill rotWithShape="1">
          <a:blip r:embed="rId5">
            <a:alphaModFix/>
          </a:blip>
          <a:srcRect/>
          <a:stretch/>
        </p:blipFill>
        <p:spPr>
          <a:xfrm>
            <a:off x="3780340" y="14246010"/>
            <a:ext cx="14561374" cy="10259910"/>
          </a:xfrm>
          <a:prstGeom prst="rect">
            <a:avLst/>
          </a:prstGeom>
          <a:noFill/>
          <a:ln>
            <a:noFill/>
          </a:ln>
        </p:spPr>
      </p:pic>
      <p:pic>
        <p:nvPicPr>
          <p:cNvPr id="5" name="Google Shape;47;p1">
            <a:extLst>
              <a:ext uri="{FF2B5EF4-FFF2-40B4-BE49-F238E27FC236}">
                <a16:creationId xmlns:a16="http://schemas.microsoft.com/office/drawing/2014/main" id="{37915875-A53C-478B-B9EB-3EFC5AB05AB5}"/>
              </a:ext>
            </a:extLst>
          </p:cNvPr>
          <p:cNvPicPr preferRelativeResize="0"/>
          <p:nvPr/>
        </p:nvPicPr>
        <p:blipFill rotWithShape="1">
          <a:blip r:embed="rId6">
            <a:alphaModFix/>
          </a:blip>
          <a:srcRect/>
          <a:stretch/>
        </p:blipFill>
        <p:spPr>
          <a:xfrm>
            <a:off x="20498994" y="16942437"/>
            <a:ext cx="17928220" cy="7837804"/>
          </a:xfrm>
          <a:prstGeom prst="rect">
            <a:avLst/>
          </a:prstGeom>
          <a:noFill/>
          <a:ln>
            <a:noFill/>
          </a:ln>
        </p:spPr>
      </p:pic>
      <p:pic>
        <p:nvPicPr>
          <p:cNvPr id="2" name="Audio 1">
            <a:hlinkClick r:id="" action="ppaction://media"/>
            <a:extLst>
              <a:ext uri="{FF2B5EF4-FFF2-40B4-BE49-F238E27FC236}">
                <a16:creationId xmlns:a16="http://schemas.microsoft.com/office/drawing/2014/main" id="{41C16B9B-027F-DA49-93DC-3AE301A5CC2B}"/>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2926000" y="31953200"/>
            <a:ext cx="812800"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6459"/>
    </mc:Choice>
    <mc:Fallback xmlns="">
      <p:transition spd="slow" advTm="2645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TotalTime>
  <Words>1227</Words>
  <Application>Microsoft Macintosh PowerPoint</Application>
  <PresentationFormat>Custom</PresentationFormat>
  <Paragraphs>236</Paragraphs>
  <Slides>6</Slides>
  <Notes>6</Notes>
  <HiddenSlides>0</HiddenSlides>
  <MMClips>6</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Times New Roman</vt:lpstr>
      <vt:lpstr>Office Theme</vt:lpstr>
      <vt:lpstr>Design for Implementation of AGVs in the Deere-Hitachi Factory</vt:lpstr>
      <vt:lpstr>Project Overview</vt:lpstr>
      <vt:lpstr>Specifications and Deliverables</vt:lpstr>
      <vt:lpstr>Design</vt:lpstr>
      <vt:lpstr>Design</vt:lpstr>
      <vt:lpstr>Future 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 for Implementation of AGVs in the Deere-Hitachi Factory</dc:title>
  <dc:creator>Dillon Ladd McKee</dc:creator>
  <cp:lastModifiedBy>McKee, Dillon</cp:lastModifiedBy>
  <cp:revision>7</cp:revision>
  <dcterms:created xsi:type="dcterms:W3CDTF">2020-01-31T13:57:27Z</dcterms:created>
  <dcterms:modified xsi:type="dcterms:W3CDTF">2020-04-25T23:15:29Z</dcterms:modified>
</cp:coreProperties>
</file>