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43891200" cy="32918400"/>
  <p:notesSz cx="92964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sP7yNCbr6RXTWw++AVb04gQlc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0"/>
  </p:normalViewPr>
  <p:slideViewPr>
    <p:cSldViewPr snapToGrid="0">
      <p:cViewPr>
        <p:scale>
          <a:sx n="14" d="100"/>
          <a:sy n="14" d="100"/>
        </p:scale>
        <p:origin x="1524" y="120"/>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0593" cy="343135"/>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3656" y="0"/>
            <a:ext cx="4030593" cy="343135"/>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1pPr>
            <a:lvl2pPr marL="914400" marR="0" lvl="1"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2pPr>
            <a:lvl3pPr marL="1371600" marR="0" lvl="2"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3pPr>
            <a:lvl4pPr marL="1828800" marR="0" lvl="3"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4pPr>
            <a:lvl5pPr marL="2286000" marR="0" lvl="4"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694"/>
            <a:ext cx="4030593" cy="343135"/>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15128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86" name="Google Shape;86;p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49396eb20_1_2: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 name="Google Shape;136;g749396eb20_1_2: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37" name="Google Shape;137;g749396eb20_1_2: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4c03d007a_4_3: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g74c03d007a_4_3: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47" name="Google Shape;147;g74c03d007a_4_3: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4c03d007a_5_53: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g74c03d007a_5_53: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56" name="Google Shape;156;g74c03d007a_5_53: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4c03d007a_5_6: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3" name="Google Shape;163;g74c03d007a_5_6: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64" name="Google Shape;164;g74c03d007a_5_6: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4c03d007a_0_3: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Google Shape;175;g74c03d007a_0_3: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76" name="Google Shape;176;g74c03d007a_0_3: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4c03d007a_5_26: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8" name="Google Shape;188;g74c03d007a_5_26: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189" name="Google Shape;189;g74c03d007a_5_26: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4c03d007a_5_37: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 name="Google Shape;200;g74c03d007a_5_37: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endParaRPr/>
          </a:p>
        </p:txBody>
      </p:sp>
      <p:sp>
        <p:nvSpPr>
          <p:cNvPr id="201" name="Google Shape;201;g74c03d007a_5_37: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11056620" y="-1211580"/>
            <a:ext cx="21777959" cy="3951731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rot="5400000">
            <a:off x="22705698" y="10437495"/>
            <a:ext cx="28117799" cy="987933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4"/>
          <p:cNvSpPr txBox="1">
            <a:spLocks noGrp="1"/>
          </p:cNvSpPr>
          <p:nvPr>
            <p:ph type="body" idx="1"/>
          </p:nvPr>
        </p:nvSpPr>
        <p:spPr>
          <a:xfrm rot="5400000">
            <a:off x="2855596" y="649605"/>
            <a:ext cx="28117799" cy="29455110"/>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 name="Google Shape;21;p6"/>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6"/>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
          <p:cNvSpPr txBox="1">
            <a:spLocks noGrp="1"/>
          </p:cNvSpPr>
          <p:nvPr>
            <p:ph type="ctrTitle"/>
          </p:nvPr>
        </p:nvSpPr>
        <p:spPr>
          <a:xfrm>
            <a:off x="3291840" y="10226040"/>
            <a:ext cx="37307519" cy="705612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5"/>
          <p:cNvSpPr txBox="1">
            <a:spLocks noGrp="1"/>
          </p:cNvSpPr>
          <p:nvPr>
            <p:ph type="subTitle" idx="1"/>
          </p:nvPr>
        </p:nvSpPr>
        <p:spPr>
          <a:xfrm>
            <a:off x="6583680" y="18653759"/>
            <a:ext cx="30723839" cy="841248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3216"/>
              </a:spcBef>
              <a:spcAft>
                <a:spcPts val="0"/>
              </a:spcAft>
              <a:buClr>
                <a:schemeClr val="dk1"/>
              </a:buClr>
              <a:buSzPts val="16080"/>
              <a:buFont typeface="Arial"/>
              <a:buNone/>
              <a:defRPr/>
            </a:lvl1pPr>
            <a:lvl2pPr lvl="1" algn="ctr">
              <a:lnSpc>
                <a:spcPct val="100000"/>
              </a:lnSpc>
              <a:spcBef>
                <a:spcPts val="2664"/>
              </a:spcBef>
              <a:spcAft>
                <a:spcPts val="0"/>
              </a:spcAft>
              <a:buClr>
                <a:schemeClr val="dk1"/>
              </a:buClr>
              <a:buSzPts val="13320"/>
              <a:buFont typeface="Arial"/>
              <a:buNone/>
              <a:defRPr/>
            </a:lvl2pPr>
            <a:lvl3pPr lvl="2" algn="ctr">
              <a:lnSpc>
                <a:spcPct val="100000"/>
              </a:lnSpc>
              <a:spcBef>
                <a:spcPts val="2208"/>
              </a:spcBef>
              <a:spcAft>
                <a:spcPts val="0"/>
              </a:spcAft>
              <a:buClr>
                <a:schemeClr val="dk1"/>
              </a:buClr>
              <a:buSzPts val="11040"/>
              <a:buFont typeface="Arial"/>
              <a:buNone/>
              <a:defRPr/>
            </a:lvl3pPr>
            <a:lvl4pPr lvl="3" algn="ctr">
              <a:lnSpc>
                <a:spcPct val="100000"/>
              </a:lnSpc>
              <a:spcBef>
                <a:spcPts val="1824"/>
              </a:spcBef>
              <a:spcAft>
                <a:spcPts val="0"/>
              </a:spcAft>
              <a:buClr>
                <a:schemeClr val="dk1"/>
              </a:buClr>
              <a:buSzPts val="9120"/>
              <a:buFont typeface="Arial"/>
              <a:buNone/>
              <a:defRPr/>
            </a:lvl4pPr>
            <a:lvl5pPr lvl="4" algn="ctr">
              <a:lnSpc>
                <a:spcPct val="100000"/>
              </a:lnSpc>
              <a:spcBef>
                <a:spcPts val="1824"/>
              </a:spcBef>
              <a:spcAft>
                <a:spcPts val="0"/>
              </a:spcAft>
              <a:buClr>
                <a:schemeClr val="dk1"/>
              </a:buClr>
              <a:buSzPts val="9120"/>
              <a:buFont typeface="Arial"/>
              <a:buNone/>
              <a:defRPr/>
            </a:lvl5pPr>
            <a:lvl6pPr lvl="5" algn="ctr">
              <a:lnSpc>
                <a:spcPct val="100000"/>
              </a:lnSpc>
              <a:spcBef>
                <a:spcPts val="1824"/>
              </a:spcBef>
              <a:spcAft>
                <a:spcPts val="0"/>
              </a:spcAft>
              <a:buClr>
                <a:schemeClr val="dk1"/>
              </a:buClr>
              <a:buSzPts val="9120"/>
              <a:buFont typeface="Arial"/>
              <a:buNone/>
              <a:defRPr/>
            </a:lvl6pPr>
            <a:lvl7pPr lvl="6" algn="ctr">
              <a:lnSpc>
                <a:spcPct val="100000"/>
              </a:lnSpc>
              <a:spcBef>
                <a:spcPts val="1824"/>
              </a:spcBef>
              <a:spcAft>
                <a:spcPts val="0"/>
              </a:spcAft>
              <a:buClr>
                <a:schemeClr val="dk1"/>
              </a:buClr>
              <a:buSzPts val="9120"/>
              <a:buFont typeface="Arial"/>
              <a:buNone/>
              <a:defRPr/>
            </a:lvl7pPr>
            <a:lvl8pPr lvl="7" algn="ctr">
              <a:lnSpc>
                <a:spcPct val="100000"/>
              </a:lnSpc>
              <a:spcBef>
                <a:spcPts val="1824"/>
              </a:spcBef>
              <a:spcAft>
                <a:spcPts val="0"/>
              </a:spcAft>
              <a:buClr>
                <a:schemeClr val="dk1"/>
              </a:buClr>
              <a:buSzPts val="9120"/>
              <a:buFont typeface="Arial"/>
              <a:buNone/>
              <a:defRPr/>
            </a:lvl8pPr>
            <a:lvl9pPr lvl="8" algn="ctr">
              <a:lnSpc>
                <a:spcPct val="100000"/>
              </a:lnSpc>
              <a:spcBef>
                <a:spcPts val="1824"/>
              </a:spcBef>
              <a:spcAft>
                <a:spcPts val="0"/>
              </a:spcAft>
              <a:buClr>
                <a:schemeClr val="dk1"/>
              </a:buClr>
              <a:buSzPts val="9120"/>
              <a:buFont typeface="Arial"/>
              <a:buNone/>
              <a:defRPr/>
            </a:lvl9pPr>
          </a:lstStyle>
          <a:p>
            <a:endParaRPr/>
          </a:p>
        </p:txBody>
      </p:sp>
      <p:sp>
        <p:nvSpPr>
          <p:cNvPr id="28" name="Google Shape;28;p5"/>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467100" y="21153120"/>
            <a:ext cx="37307519" cy="653796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sz="48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3467100" y="13952220"/>
            <a:ext cx="37307519" cy="720090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a:lvl1pPr>
            <a:lvl2pPr marL="914400" lvl="1" indent="-228600" algn="l">
              <a:lnSpc>
                <a:spcPct val="100000"/>
              </a:lnSpc>
              <a:spcBef>
                <a:spcPts val="432"/>
              </a:spcBef>
              <a:spcAft>
                <a:spcPts val="0"/>
              </a:spcAft>
              <a:buClr>
                <a:schemeClr val="dk1"/>
              </a:buClr>
              <a:buSzPts val="2160"/>
              <a:buFont typeface="Arial"/>
              <a:buNone/>
              <a:defRPr sz="2160"/>
            </a:lvl2pPr>
            <a:lvl3pPr marL="1371600" lvl="2" indent="-228600" algn="l">
              <a:lnSpc>
                <a:spcPct val="100000"/>
              </a:lnSpc>
              <a:spcBef>
                <a:spcPts val="384"/>
              </a:spcBef>
              <a:spcAft>
                <a:spcPts val="0"/>
              </a:spcAft>
              <a:buClr>
                <a:schemeClr val="dk1"/>
              </a:buClr>
              <a:buSzPts val="1920"/>
              <a:buFont typeface="Arial"/>
              <a:buNone/>
              <a:defRPr sz="1920"/>
            </a:lvl3pPr>
            <a:lvl4pPr marL="1828800" lvl="3" indent="-228600" algn="l">
              <a:lnSpc>
                <a:spcPct val="100000"/>
              </a:lnSpc>
              <a:spcBef>
                <a:spcPts val="336"/>
              </a:spcBef>
              <a:spcAft>
                <a:spcPts val="0"/>
              </a:spcAft>
              <a:buClr>
                <a:schemeClr val="dk1"/>
              </a:buClr>
              <a:buSzPts val="1680"/>
              <a:buFont typeface="Arial"/>
              <a:buNone/>
              <a:defRPr sz="1679"/>
            </a:lvl4pPr>
            <a:lvl5pPr marL="2286000" lvl="4" indent="-228600" algn="l">
              <a:lnSpc>
                <a:spcPct val="100000"/>
              </a:lnSpc>
              <a:spcBef>
                <a:spcPts val="336"/>
              </a:spcBef>
              <a:spcAft>
                <a:spcPts val="0"/>
              </a:spcAft>
              <a:buClr>
                <a:schemeClr val="dk1"/>
              </a:buClr>
              <a:buSzPts val="1680"/>
              <a:buFont typeface="Arial"/>
              <a:buNone/>
              <a:defRPr sz="1679"/>
            </a:lvl5pPr>
            <a:lvl6pPr marL="2743200" lvl="5" indent="-228600" algn="l">
              <a:lnSpc>
                <a:spcPct val="100000"/>
              </a:lnSpc>
              <a:spcBef>
                <a:spcPts val="336"/>
              </a:spcBef>
              <a:spcAft>
                <a:spcPts val="0"/>
              </a:spcAft>
              <a:buClr>
                <a:schemeClr val="dk1"/>
              </a:buClr>
              <a:buSzPts val="1680"/>
              <a:buFont typeface="Arial"/>
              <a:buNone/>
              <a:defRPr sz="1679"/>
            </a:lvl6pPr>
            <a:lvl7pPr marL="3200400" lvl="6" indent="-228600" algn="l">
              <a:lnSpc>
                <a:spcPct val="100000"/>
              </a:lnSpc>
              <a:spcBef>
                <a:spcPts val="336"/>
              </a:spcBef>
              <a:spcAft>
                <a:spcPts val="0"/>
              </a:spcAft>
              <a:buClr>
                <a:schemeClr val="dk1"/>
              </a:buClr>
              <a:buSzPts val="1680"/>
              <a:buFont typeface="Arial"/>
              <a:buNone/>
              <a:defRPr sz="1679"/>
            </a:lvl7pPr>
            <a:lvl8pPr marL="3657600" lvl="7" indent="-228600" algn="l">
              <a:lnSpc>
                <a:spcPct val="100000"/>
              </a:lnSpc>
              <a:spcBef>
                <a:spcPts val="336"/>
              </a:spcBef>
              <a:spcAft>
                <a:spcPts val="0"/>
              </a:spcAft>
              <a:buClr>
                <a:schemeClr val="dk1"/>
              </a:buClr>
              <a:buSzPts val="1680"/>
              <a:buFont typeface="Arial"/>
              <a:buNone/>
              <a:defRPr sz="1679"/>
            </a:lvl8pPr>
            <a:lvl9pPr marL="4114800" lvl="8" indent="-228600" algn="l">
              <a:lnSpc>
                <a:spcPct val="100000"/>
              </a:lnSpc>
              <a:spcBef>
                <a:spcPts val="336"/>
              </a:spcBef>
              <a:spcAft>
                <a:spcPts val="0"/>
              </a:spcAft>
              <a:buClr>
                <a:schemeClr val="dk1"/>
              </a:buClr>
              <a:buSzPts val="1680"/>
              <a:buFont typeface="Arial"/>
              <a:buNone/>
              <a:defRPr sz="1679"/>
            </a:lvl9pPr>
          </a:lstStyle>
          <a:p>
            <a:endParaRPr/>
          </a:p>
        </p:txBody>
      </p:sp>
      <p:sp>
        <p:nvSpPr>
          <p:cNvPr id="34" name="Google Shape;34;p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2186940"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0" name="Google Shape;40;p8"/>
          <p:cNvSpPr txBox="1">
            <a:spLocks noGrp="1"/>
          </p:cNvSpPr>
          <p:nvPr>
            <p:ph type="body" idx="2"/>
          </p:nvPr>
        </p:nvSpPr>
        <p:spPr>
          <a:xfrm>
            <a:off x="22037041"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1" name="Google Shape;41;p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2194560" y="1318260"/>
            <a:ext cx="39502081"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2194560" y="7368540"/>
            <a:ext cx="19392900"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7" name="Google Shape;47;p9"/>
          <p:cNvSpPr txBox="1">
            <a:spLocks noGrp="1"/>
          </p:cNvSpPr>
          <p:nvPr>
            <p:ph type="body" idx="2"/>
          </p:nvPr>
        </p:nvSpPr>
        <p:spPr>
          <a:xfrm>
            <a:off x="2194560" y="10439400"/>
            <a:ext cx="19392900"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48" name="Google Shape;48;p9"/>
          <p:cNvSpPr txBox="1">
            <a:spLocks noGrp="1"/>
          </p:cNvSpPr>
          <p:nvPr>
            <p:ph type="body" idx="3"/>
          </p:nvPr>
        </p:nvSpPr>
        <p:spPr>
          <a:xfrm>
            <a:off x="22296120" y="7368540"/>
            <a:ext cx="19400519"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9" name="Google Shape;49;p9"/>
          <p:cNvSpPr txBox="1">
            <a:spLocks noGrp="1"/>
          </p:cNvSpPr>
          <p:nvPr>
            <p:ph type="body" idx="4"/>
          </p:nvPr>
        </p:nvSpPr>
        <p:spPr>
          <a:xfrm>
            <a:off x="22296120" y="10439400"/>
            <a:ext cx="19400519"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50" name="Google Shape;50;p9"/>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10"/>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2194560" y="1310640"/>
            <a:ext cx="14439900" cy="55778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17160241" y="1310640"/>
            <a:ext cx="24536399" cy="28094939"/>
          </a:xfrm>
          <a:prstGeom prst="rect">
            <a:avLst/>
          </a:prstGeom>
          <a:noFill/>
          <a:ln>
            <a:noFill/>
          </a:ln>
        </p:spPr>
        <p:txBody>
          <a:bodyPr spcFirstLastPara="1" wrap="square" lIns="365700" tIns="182850" rIns="365700" bIns="182850" anchor="t" anchorCtr="0">
            <a:noAutofit/>
          </a:bodyPr>
          <a:lstStyle>
            <a:lvl1pPr marL="457200" lvl="0" indent="-472440" algn="l">
              <a:lnSpc>
                <a:spcPct val="100000"/>
              </a:lnSpc>
              <a:spcBef>
                <a:spcPts val="768"/>
              </a:spcBef>
              <a:spcAft>
                <a:spcPts val="0"/>
              </a:spcAft>
              <a:buClr>
                <a:schemeClr val="dk1"/>
              </a:buClr>
              <a:buSzPts val="3840"/>
              <a:buFont typeface="Arial"/>
              <a:buChar char="•"/>
              <a:defRPr sz="3840"/>
            </a:lvl1pPr>
            <a:lvl2pPr marL="914400" lvl="1" indent="-441960" algn="l">
              <a:lnSpc>
                <a:spcPct val="100000"/>
              </a:lnSpc>
              <a:spcBef>
                <a:spcPts val="672"/>
              </a:spcBef>
              <a:spcAft>
                <a:spcPts val="0"/>
              </a:spcAft>
              <a:buClr>
                <a:schemeClr val="dk1"/>
              </a:buClr>
              <a:buSzPts val="3360"/>
              <a:buFont typeface="Arial"/>
              <a:buChar char="–"/>
              <a:defRPr sz="3359"/>
            </a:lvl2pPr>
            <a:lvl3pPr marL="1371600" lvl="2" indent="-411480" algn="l">
              <a:lnSpc>
                <a:spcPct val="100000"/>
              </a:lnSpc>
              <a:spcBef>
                <a:spcPts val="576"/>
              </a:spcBef>
              <a:spcAft>
                <a:spcPts val="0"/>
              </a:spcAft>
              <a:buClr>
                <a:schemeClr val="dk1"/>
              </a:buClr>
              <a:buSzPts val="2880"/>
              <a:buFont typeface="Arial"/>
              <a:buChar char="•"/>
              <a:defRPr sz="2880"/>
            </a:lvl3pPr>
            <a:lvl4pPr marL="1828800" lvl="3" indent="-381000" algn="l">
              <a:lnSpc>
                <a:spcPct val="100000"/>
              </a:lnSpc>
              <a:spcBef>
                <a:spcPts val="480"/>
              </a:spcBef>
              <a:spcAft>
                <a:spcPts val="0"/>
              </a:spcAft>
              <a:buClr>
                <a:schemeClr val="dk1"/>
              </a:buClr>
              <a:buSzPts val="2400"/>
              <a:buFont typeface="Arial"/>
              <a:buChar char="–"/>
              <a:defRPr sz="2400"/>
            </a:lvl4pPr>
            <a:lvl5pPr marL="2286000" lvl="4" indent="-381000" algn="l">
              <a:lnSpc>
                <a:spcPct val="100000"/>
              </a:lnSpc>
              <a:spcBef>
                <a:spcPts val="480"/>
              </a:spcBef>
              <a:spcAft>
                <a:spcPts val="0"/>
              </a:spcAft>
              <a:buClr>
                <a:schemeClr val="dk1"/>
              </a:buClr>
              <a:buSzPts val="2400"/>
              <a:buFont typeface="Arial"/>
              <a:buChar char="»"/>
              <a:defRPr sz="2400"/>
            </a:lvl5pPr>
            <a:lvl6pPr marL="2743200" lvl="5" indent="-381000" algn="l">
              <a:lnSpc>
                <a:spcPct val="100000"/>
              </a:lnSpc>
              <a:spcBef>
                <a:spcPts val="480"/>
              </a:spcBef>
              <a:spcAft>
                <a:spcPts val="0"/>
              </a:spcAft>
              <a:buClr>
                <a:schemeClr val="dk1"/>
              </a:buClr>
              <a:buSzPts val="2400"/>
              <a:buFont typeface="Arial"/>
              <a:buChar char="»"/>
              <a:defRPr sz="2400"/>
            </a:lvl6pPr>
            <a:lvl7pPr marL="3200400" lvl="6" indent="-381000" algn="l">
              <a:lnSpc>
                <a:spcPct val="100000"/>
              </a:lnSpc>
              <a:spcBef>
                <a:spcPts val="480"/>
              </a:spcBef>
              <a:spcAft>
                <a:spcPts val="0"/>
              </a:spcAft>
              <a:buClr>
                <a:schemeClr val="dk1"/>
              </a:buClr>
              <a:buSzPts val="2400"/>
              <a:buFont typeface="Arial"/>
              <a:buChar char="»"/>
              <a:defRPr sz="2400"/>
            </a:lvl7pPr>
            <a:lvl8pPr marL="3657600" lvl="7" indent="-381000" algn="l">
              <a:lnSpc>
                <a:spcPct val="100000"/>
              </a:lnSpc>
              <a:spcBef>
                <a:spcPts val="480"/>
              </a:spcBef>
              <a:spcAft>
                <a:spcPts val="0"/>
              </a:spcAft>
              <a:buClr>
                <a:schemeClr val="dk1"/>
              </a:buClr>
              <a:buSzPts val="2400"/>
              <a:buFont typeface="Arial"/>
              <a:buChar char="»"/>
              <a:defRPr sz="2400"/>
            </a:lvl8pPr>
            <a:lvl9pPr marL="4114800" lvl="8" indent="-381000" algn="l">
              <a:lnSpc>
                <a:spcPct val="100000"/>
              </a:lnSpc>
              <a:spcBef>
                <a:spcPts val="480"/>
              </a:spcBef>
              <a:spcAft>
                <a:spcPts val="0"/>
              </a:spcAft>
              <a:buClr>
                <a:schemeClr val="dk1"/>
              </a:buClr>
              <a:buSzPts val="2400"/>
              <a:buFont typeface="Arial"/>
              <a:buChar char="»"/>
              <a:defRPr sz="2400"/>
            </a:lvl9pPr>
          </a:lstStyle>
          <a:p>
            <a:endParaRPr/>
          </a:p>
        </p:txBody>
      </p:sp>
      <p:sp>
        <p:nvSpPr>
          <p:cNvPr id="61" name="Google Shape;61;p11"/>
          <p:cNvSpPr txBox="1">
            <a:spLocks noGrp="1"/>
          </p:cNvSpPr>
          <p:nvPr>
            <p:ph type="body" idx="2"/>
          </p:nvPr>
        </p:nvSpPr>
        <p:spPr>
          <a:xfrm>
            <a:off x="2194560" y="6888480"/>
            <a:ext cx="14439900" cy="2251710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2" name="Google Shape;62;p11"/>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602980" y="23042880"/>
            <a:ext cx="26334721" cy="27203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12"/>
          <p:cNvSpPr>
            <a:spLocks noGrp="1"/>
          </p:cNvSpPr>
          <p:nvPr>
            <p:ph type="pic" idx="2"/>
          </p:nvPr>
        </p:nvSpPr>
        <p:spPr>
          <a:xfrm>
            <a:off x="8602980" y="2941320"/>
            <a:ext cx="26334721" cy="1975104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768"/>
              </a:spcBef>
              <a:spcAft>
                <a:spcPts val="0"/>
              </a:spcAft>
              <a:buClr>
                <a:schemeClr val="dk1"/>
              </a:buClr>
              <a:buSzPts val="3840"/>
              <a:buFont typeface="Arial"/>
              <a:buNone/>
              <a:defRPr sz="3840" b="0" i="0" u="none" strike="noStrike" cap="none">
                <a:solidFill>
                  <a:schemeClr val="dk1"/>
                </a:solidFill>
                <a:latin typeface="Arial"/>
                <a:ea typeface="Arial"/>
                <a:cs typeface="Arial"/>
                <a:sym typeface="Arial"/>
              </a:defRPr>
            </a:lvl1pPr>
            <a:lvl2pPr marR="0" lvl="1" algn="l" rtl="0">
              <a:lnSpc>
                <a:spcPct val="100000"/>
              </a:lnSpc>
              <a:spcBef>
                <a:spcPts val="672"/>
              </a:spcBef>
              <a:spcAft>
                <a:spcPts val="0"/>
              </a:spcAft>
              <a:buClr>
                <a:schemeClr val="dk1"/>
              </a:buClr>
              <a:buSzPts val="3360"/>
              <a:buFont typeface="Arial"/>
              <a:buNone/>
              <a:defRPr sz="3359" b="0" i="0" u="none" strike="noStrike" cap="none">
                <a:solidFill>
                  <a:schemeClr val="dk1"/>
                </a:solidFill>
                <a:latin typeface="Arial"/>
                <a:ea typeface="Arial"/>
                <a:cs typeface="Arial"/>
                <a:sym typeface="Arial"/>
              </a:defRPr>
            </a:lvl2pPr>
            <a:lvl3pPr marR="0" lvl="2" algn="l" rtl="0">
              <a:lnSpc>
                <a:spcPct val="100000"/>
              </a:lnSpc>
              <a:spcBef>
                <a:spcPts val="576"/>
              </a:spcBef>
              <a:spcAft>
                <a:spcPts val="0"/>
              </a:spcAft>
              <a:buClr>
                <a:schemeClr val="dk1"/>
              </a:buClr>
              <a:buSzPts val="2880"/>
              <a:buFont typeface="Arial"/>
              <a:buNone/>
              <a:defRPr sz="2880" b="0" i="0" u="none" strike="noStrike" cap="none">
                <a:solidFill>
                  <a:schemeClr val="dk1"/>
                </a:solidFill>
                <a:latin typeface="Arial"/>
                <a:ea typeface="Arial"/>
                <a:cs typeface="Arial"/>
                <a:sym typeface="Arial"/>
              </a:defRPr>
            </a:lvl3pPr>
            <a:lvl4pPr marR="0" lvl="3"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2"/>
          <p:cNvSpPr txBox="1">
            <a:spLocks noGrp="1"/>
          </p:cNvSpPr>
          <p:nvPr>
            <p:ph type="body" idx="1"/>
          </p:nvPr>
        </p:nvSpPr>
        <p:spPr>
          <a:xfrm>
            <a:off x="8602980" y="25763220"/>
            <a:ext cx="26334721" cy="386334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9" name="Google Shape;69;p1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marR="0" lvl="0"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marR="0" lvl="0" indent="-1249680" algn="l" rtl="0">
              <a:lnSpc>
                <a:spcPct val="100000"/>
              </a:lnSpc>
              <a:spcBef>
                <a:spcPts val="3216"/>
              </a:spcBef>
              <a:spcAft>
                <a:spcPts val="0"/>
              </a:spcAft>
              <a:buClr>
                <a:schemeClr val="dk1"/>
              </a:buClr>
              <a:buSzPts val="16080"/>
              <a:buFont typeface="Arial"/>
              <a:buChar char="•"/>
              <a:defRPr sz="16080" b="0" i="0" u="none" strike="noStrike" cap="none">
                <a:solidFill>
                  <a:schemeClr val="dk1"/>
                </a:solidFill>
                <a:latin typeface="Arial"/>
                <a:ea typeface="Arial"/>
                <a:cs typeface="Arial"/>
                <a:sym typeface="Arial"/>
              </a:defRPr>
            </a:lvl1pPr>
            <a:lvl2pPr marL="914400" marR="0" lvl="1" indent="-1074420" algn="l" rtl="0">
              <a:lnSpc>
                <a:spcPct val="100000"/>
              </a:lnSpc>
              <a:spcBef>
                <a:spcPts val="2664"/>
              </a:spcBef>
              <a:spcAft>
                <a:spcPts val="0"/>
              </a:spcAft>
              <a:buClr>
                <a:schemeClr val="dk1"/>
              </a:buClr>
              <a:buSzPts val="13320"/>
              <a:buFont typeface="Arial"/>
              <a:buChar char="–"/>
              <a:defRPr sz="13320" b="0" i="0" u="none" strike="noStrike" cap="none">
                <a:solidFill>
                  <a:schemeClr val="dk1"/>
                </a:solidFill>
                <a:latin typeface="Arial"/>
                <a:ea typeface="Arial"/>
                <a:cs typeface="Arial"/>
                <a:sym typeface="Arial"/>
              </a:defRPr>
            </a:lvl2pPr>
            <a:lvl3pPr marL="1371600" marR="0" lvl="2" indent="-929639" algn="l" rtl="0">
              <a:lnSpc>
                <a:spcPct val="100000"/>
              </a:lnSpc>
              <a:spcBef>
                <a:spcPts val="2208"/>
              </a:spcBef>
              <a:spcAft>
                <a:spcPts val="0"/>
              </a:spcAft>
              <a:buClr>
                <a:schemeClr val="dk1"/>
              </a:buClr>
              <a:buSzPts val="11040"/>
              <a:buFont typeface="Arial"/>
              <a:buChar char="•"/>
              <a:defRPr sz="11040" b="0" i="0" u="none" strike="noStrike" cap="none">
                <a:solidFill>
                  <a:schemeClr val="dk1"/>
                </a:solidFill>
                <a:latin typeface="Arial"/>
                <a:ea typeface="Arial"/>
                <a:cs typeface="Arial"/>
                <a:sym typeface="Arial"/>
              </a:defRPr>
            </a:lvl3pPr>
            <a:lvl4pPr marL="1828800" marR="0" lvl="3"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4pPr>
            <a:lvl5pPr marL="2286000" marR="0" lvl="4"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5pPr>
            <a:lvl6pPr marL="2743200" marR="0" lvl="5"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6pPr>
            <a:lvl7pPr marL="3200400" marR="0" lvl="6"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7pPr>
            <a:lvl8pPr marL="3657600" marR="0" lvl="7"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8pPr>
            <a:lvl9pPr marL="4114800" marR="0" lvl="8"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9pPr>
          </a:lstStyle>
          <a:p>
            <a:endParaRPr/>
          </a:p>
        </p:txBody>
      </p:sp>
      <p:sp>
        <p:nvSpPr>
          <p:cNvPr id="12" name="Google Shape;12;p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13" name="Google Shape;13;p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marR="0" lvl="0" algn="ctr"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6.xml"/><Relationship Id="rId18" Type="http://schemas.openxmlformats.org/officeDocument/2006/relationships/image" Target="../media/image9.png"/><Relationship Id="rId3" Type="http://schemas.openxmlformats.org/officeDocument/2006/relationships/image" Target="../media/image1.jp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slide" Target="slide5.xml"/><Relationship Id="rId17"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image" Target="../media/image8.jp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4.xml"/><Relationship Id="rId5" Type="http://schemas.openxmlformats.org/officeDocument/2006/relationships/image" Target="../media/image3.png"/><Relationship Id="rId15" Type="http://schemas.openxmlformats.org/officeDocument/2006/relationships/slide" Target="slide7.xml"/><Relationship Id="rId10" Type="http://schemas.openxmlformats.org/officeDocument/2006/relationships/slide" Target="slide3.xml"/><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drive.google.com/file/d/1vY_aOjD37bewNNSWW2qjznhOCh1S1gUt/view" TargetMode="External"/><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hyperlink" Target="http://drive.google.com/file/d/1fSHRSbNJdfWZQgASsBS8zg25DXkz-1y-/view"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drive.google.com/file/d/1hIFPXsfIrDnjpd0zLHxXeul58j1txf-o/view" TargetMode="External"/><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hyperlink" Target="http://drive.google.com/file/d/1ZJ-GTHCVQELXJlYC052Ir6xXeK_JCG1g/view"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cxnSp>
        <p:nvCxnSpPr>
          <p:cNvPr id="89" name="Google Shape;89;p1"/>
          <p:cNvCxnSpPr/>
          <p:nvPr/>
        </p:nvCxnSpPr>
        <p:spPr>
          <a:xfrm>
            <a:off x="0" y="9372600"/>
            <a:ext cx="43891199" cy="1906"/>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90" name="Google Shape;90;p1"/>
          <p:cNvSpPr txBox="1"/>
          <p:nvPr/>
        </p:nvSpPr>
        <p:spPr>
          <a:xfrm>
            <a:off x="12001500" y="206000"/>
            <a:ext cx="19888199" cy="4228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439"/>
              <a:buFont typeface="Arial"/>
              <a:buNone/>
            </a:pPr>
            <a:r>
              <a:rPr lang="en-US" sz="13439" b="1" i="0" u="none" strike="noStrike" cap="none" dirty="0">
                <a:solidFill>
                  <a:schemeClr val="dk1"/>
                </a:solidFill>
                <a:latin typeface="Arial"/>
                <a:ea typeface="Arial"/>
                <a:cs typeface="Arial"/>
                <a:sym typeface="Arial"/>
              </a:rPr>
              <a:t>Sand Core Flash Remover</a:t>
            </a:r>
            <a:endParaRPr sz="13439" b="1" i="0" u="none" strike="noStrike" cap="none" dirty="0">
              <a:solidFill>
                <a:schemeClr val="dk1"/>
              </a:solidFill>
              <a:latin typeface="Arial"/>
              <a:ea typeface="Arial"/>
              <a:cs typeface="Arial"/>
              <a:sym typeface="Arial"/>
            </a:endParaRPr>
          </a:p>
        </p:txBody>
      </p:sp>
      <p:sp>
        <p:nvSpPr>
          <p:cNvPr id="91" name="Google Shape;91;p1"/>
          <p:cNvSpPr txBox="1"/>
          <p:nvPr/>
        </p:nvSpPr>
        <p:spPr>
          <a:xfrm>
            <a:off x="11772900" y="4479463"/>
            <a:ext cx="20345400" cy="1404000"/>
          </a:xfrm>
          <a:prstGeom prst="rect">
            <a:avLst/>
          </a:prstGeom>
          <a:noFill/>
          <a:ln>
            <a:noFill/>
          </a:ln>
        </p:spPr>
        <p:txBody>
          <a:bodyPr spcFirstLastPara="1" wrap="square" lIns="91425" tIns="45700" rIns="91425" bIns="45700" anchor="t" anchorCtr="0">
            <a:spAutoFit/>
          </a:bodyPr>
          <a:lstStyle/>
          <a:p>
            <a:pPr marL="0" marR="0" lvl="0" indent="0" algn="ctr" rtl="0">
              <a:lnSpc>
                <a:spcPct val="118055"/>
              </a:lnSpc>
              <a:spcBef>
                <a:spcPts val="0"/>
              </a:spcBef>
              <a:spcAft>
                <a:spcPts val="0"/>
              </a:spcAft>
              <a:buClr>
                <a:srgbClr val="000000"/>
              </a:buClr>
              <a:buSzPts val="8640"/>
              <a:buFont typeface="Arial"/>
              <a:buNone/>
            </a:pPr>
            <a:r>
              <a:rPr lang="en-US" sz="8640" b="1" i="0" u="none" strike="noStrike" cap="none">
                <a:solidFill>
                  <a:srgbClr val="008000"/>
                </a:solidFill>
                <a:latin typeface="Arial"/>
                <a:ea typeface="Arial"/>
                <a:cs typeface="Arial"/>
                <a:sym typeface="Arial"/>
              </a:rPr>
              <a:t>Senior Design I – Spring 2020</a:t>
            </a:r>
            <a:endParaRPr sz="8640" b="1" i="0" u="none" strike="noStrike" cap="none">
              <a:solidFill>
                <a:srgbClr val="008000"/>
              </a:solidFill>
              <a:latin typeface="Arial"/>
              <a:ea typeface="Arial"/>
              <a:cs typeface="Arial"/>
              <a:sym typeface="Arial"/>
            </a:endParaRPr>
          </a:p>
        </p:txBody>
      </p:sp>
      <p:pic>
        <p:nvPicPr>
          <p:cNvPr id="92" name="Google Shape;92;p1" descr="UNCC_Logo_4c.jpg"/>
          <p:cNvPicPr preferRelativeResize="0"/>
          <p:nvPr/>
        </p:nvPicPr>
        <p:blipFill rotWithShape="1">
          <a:blip r:embed="rId3">
            <a:alphaModFix/>
          </a:blip>
          <a:srcRect/>
          <a:stretch/>
        </p:blipFill>
        <p:spPr>
          <a:xfrm>
            <a:off x="476250" y="489600"/>
            <a:ext cx="11658600" cy="5184191"/>
          </a:xfrm>
          <a:prstGeom prst="rect">
            <a:avLst/>
          </a:prstGeom>
          <a:noFill/>
          <a:ln>
            <a:noFill/>
          </a:ln>
        </p:spPr>
      </p:pic>
      <p:sp>
        <p:nvSpPr>
          <p:cNvPr id="93" name="Google Shape;93;p1"/>
          <p:cNvSpPr txBox="1"/>
          <p:nvPr/>
        </p:nvSpPr>
        <p:spPr>
          <a:xfrm>
            <a:off x="1028700" y="6173113"/>
            <a:ext cx="418338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dk1"/>
                </a:solidFill>
                <a:latin typeface="Arial"/>
                <a:ea typeface="Arial"/>
                <a:cs typeface="Arial"/>
                <a:sym typeface="Arial"/>
              </a:rPr>
              <a:t>Team: Elijah Conrad, Hunter Phipps, </a:t>
            </a:r>
            <a:r>
              <a:rPr lang="en-US" sz="4800" b="1" i="0" u="none" strike="noStrike" cap="none" dirty="0" err="1">
                <a:solidFill>
                  <a:schemeClr val="dk1"/>
                </a:solidFill>
                <a:latin typeface="Arial"/>
                <a:ea typeface="Arial"/>
                <a:cs typeface="Arial"/>
                <a:sym typeface="Arial"/>
              </a:rPr>
              <a:t>Kiyara</a:t>
            </a:r>
            <a:r>
              <a:rPr lang="en-US" sz="4800" b="1" i="0" u="none" strike="noStrike" cap="none" dirty="0">
                <a:solidFill>
                  <a:schemeClr val="dk1"/>
                </a:solidFill>
                <a:latin typeface="Arial"/>
                <a:ea typeface="Arial"/>
                <a:cs typeface="Arial"/>
                <a:sym typeface="Arial"/>
              </a:rPr>
              <a:t> Hill, Robert Kanode, Daniel Dunham, &amp; Justin Hutchens </a:t>
            </a:r>
          </a:p>
          <a:p>
            <a:pPr marL="0" marR="0" lvl="0" indent="0" algn="ctr" rtl="0">
              <a:lnSpc>
                <a:spcPct val="100000"/>
              </a:lnSpc>
              <a:spcBef>
                <a:spcPts val="0"/>
              </a:spcBef>
              <a:spcAft>
                <a:spcPts val="0"/>
              </a:spcAft>
              <a:buClr>
                <a:srgbClr val="000000"/>
              </a:buClr>
              <a:buSzPts val="4800"/>
              <a:buFont typeface="Arial"/>
              <a:buNone/>
            </a:pPr>
            <a:r>
              <a:rPr lang="en-US" sz="4800" b="1" dirty="0">
                <a:solidFill>
                  <a:schemeClr val="dk1"/>
                </a:solidFill>
              </a:rPr>
              <a:t>Industry </a:t>
            </a:r>
            <a:r>
              <a:rPr lang="en-US" sz="4800" b="1" i="0" u="none" strike="noStrike" cap="none" dirty="0">
                <a:solidFill>
                  <a:schemeClr val="dk1"/>
                </a:solidFill>
                <a:latin typeface="Arial"/>
                <a:ea typeface="Arial"/>
                <a:cs typeface="Arial"/>
                <a:sym typeface="Arial"/>
              </a:rPr>
              <a:t>Supporter: Charlotte Pipe and Foundry - John Holloway</a:t>
            </a:r>
            <a:endParaRPr lang="en-US" sz="4800" b="1" dirty="0">
              <a:solidFill>
                <a:schemeClr val="dk1"/>
              </a:solidFil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dk1"/>
                </a:solidFill>
                <a:latin typeface="Arial"/>
                <a:ea typeface="Arial"/>
                <a:cs typeface="Arial"/>
                <a:sym typeface="Arial"/>
              </a:rPr>
              <a:t>Faculty Mentor: Dr. Jeremy Holleman</a:t>
            </a:r>
            <a:endParaRPr sz="4800" b="1" i="0" u="none" strike="noStrike" cap="none" dirty="0">
              <a:solidFill>
                <a:schemeClr val="dk1"/>
              </a:solidFill>
              <a:latin typeface="Arial"/>
              <a:ea typeface="Arial"/>
              <a:cs typeface="Arial"/>
              <a:sym typeface="Arial"/>
            </a:endParaRPr>
          </a:p>
        </p:txBody>
      </p:sp>
      <p:pic>
        <p:nvPicPr>
          <p:cNvPr id="94" name="Google Shape;94;p1" descr="CPPF.png"/>
          <p:cNvPicPr preferRelativeResize="0"/>
          <p:nvPr/>
        </p:nvPicPr>
        <p:blipFill rotWithShape="1">
          <a:blip r:embed="rId4">
            <a:alphaModFix/>
          </a:blip>
          <a:srcRect/>
          <a:stretch/>
        </p:blipFill>
        <p:spPr>
          <a:xfrm>
            <a:off x="30602581" y="2213450"/>
            <a:ext cx="13188820" cy="2514600"/>
          </a:xfrm>
          <a:prstGeom prst="rect">
            <a:avLst/>
          </a:prstGeom>
          <a:noFill/>
          <a:ln>
            <a:noFill/>
          </a:ln>
        </p:spPr>
      </p:pic>
      <p:sp>
        <p:nvSpPr>
          <p:cNvPr id="95" name="Google Shape;95;p1"/>
          <p:cNvSpPr txBox="1"/>
          <p:nvPr/>
        </p:nvSpPr>
        <p:spPr>
          <a:xfrm>
            <a:off x="0" y="9372600"/>
            <a:ext cx="12573000" cy="1371600"/>
          </a:xfrm>
          <a:prstGeom prst="rect">
            <a:avLst/>
          </a:prstGeom>
          <a:solidFill>
            <a:srgbClr val="008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280"/>
              <a:buFont typeface="Arial"/>
              <a:buNone/>
            </a:pPr>
            <a:r>
              <a:rPr lang="en-US" sz="8280" b="1" i="0" u="none" strike="noStrike" cap="none">
                <a:solidFill>
                  <a:schemeClr val="lt1"/>
                </a:solidFill>
                <a:latin typeface="Arial Rounded"/>
                <a:ea typeface="Arial Rounded"/>
                <a:cs typeface="Arial Rounded"/>
                <a:sym typeface="Arial Rounded"/>
              </a:rPr>
              <a:t>Project Overview</a:t>
            </a:r>
            <a:endParaRPr sz="8280" b="1" i="0" u="none" strike="noStrike" cap="none">
              <a:solidFill>
                <a:schemeClr val="lt1"/>
              </a:solidFill>
              <a:latin typeface="Arial Rounded"/>
              <a:ea typeface="Arial Rounded"/>
              <a:cs typeface="Arial Rounded"/>
              <a:sym typeface="Arial Rounded"/>
            </a:endParaRPr>
          </a:p>
        </p:txBody>
      </p:sp>
      <p:sp>
        <p:nvSpPr>
          <p:cNvPr id="104" name="Google Shape;104;p1"/>
          <p:cNvSpPr txBox="1"/>
          <p:nvPr/>
        </p:nvSpPr>
        <p:spPr>
          <a:xfrm>
            <a:off x="36019300" y="25596075"/>
            <a:ext cx="7281900" cy="7294264"/>
          </a:xfrm>
          <a:prstGeom prst="rect">
            <a:avLst/>
          </a:prstGeom>
          <a:noFill/>
          <a:ln>
            <a:noFill/>
          </a:ln>
        </p:spPr>
        <p:txBody>
          <a:bodyPr spcFirstLastPara="1" wrap="square" lIns="91425" tIns="45700" rIns="91425" bIns="45700" anchor="t" anchorCtr="0">
            <a:spAutoFit/>
          </a:bodyPr>
          <a:lstStyle/>
          <a:p>
            <a:pPr algn="ctr">
              <a:buSzPts val="3600"/>
            </a:pPr>
            <a:r>
              <a:rPr lang="en-US" sz="3600" dirty="0"/>
              <a:t>The finalized design will feature a negative cutout of the core. The sand casted cores will be fed through the cut out, using its weight and the normal force of the springs to shear off the flash. The catch pan will then catch the finished sand casted core. Due to fragile nature of the cores, the catch pan is fitted with a closed cell foam to soften the transition and avoid losses.</a:t>
            </a:r>
            <a:endParaRPr lang="en-US" sz="3600" dirty="0">
              <a:solidFill>
                <a:srgbClr val="FF0000"/>
              </a:solidFil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rgbClr val="FF0000"/>
              </a:solidFill>
              <a:latin typeface="Arial"/>
              <a:ea typeface="Arial"/>
              <a:cs typeface="Arial"/>
              <a:sym typeface="Arial"/>
            </a:endParaRPr>
          </a:p>
        </p:txBody>
      </p:sp>
      <p:sp>
        <p:nvSpPr>
          <p:cNvPr id="105" name="Google Shape;105;p1"/>
          <p:cNvSpPr txBox="1"/>
          <p:nvPr/>
        </p:nvSpPr>
        <p:spPr>
          <a:xfrm>
            <a:off x="12573000" y="9372600"/>
            <a:ext cx="31318199" cy="1371600"/>
          </a:xfrm>
          <a:prstGeom prst="rect">
            <a:avLst/>
          </a:prstGeom>
          <a:solidFill>
            <a:srgbClr val="008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280"/>
              <a:buFont typeface="Arial"/>
              <a:buNone/>
            </a:pPr>
            <a:r>
              <a:rPr lang="en-US" sz="8280" b="1" i="0" u="none" strike="noStrike" cap="none">
                <a:solidFill>
                  <a:schemeClr val="lt1"/>
                </a:solidFill>
                <a:latin typeface="Arial Rounded"/>
                <a:ea typeface="Arial Rounded"/>
                <a:cs typeface="Arial Rounded"/>
                <a:sym typeface="Arial Rounded"/>
              </a:rPr>
              <a:t>Components</a:t>
            </a:r>
            <a:endParaRPr sz="8280" b="1" i="0" u="none" strike="noStrike" cap="none">
              <a:solidFill>
                <a:schemeClr val="lt1"/>
              </a:solidFill>
              <a:latin typeface="Arial Rounded"/>
              <a:ea typeface="Arial Rounded"/>
              <a:cs typeface="Arial Rounded"/>
              <a:sym typeface="Arial Rounded"/>
            </a:endParaRPr>
          </a:p>
        </p:txBody>
      </p:sp>
      <p:cxnSp>
        <p:nvCxnSpPr>
          <p:cNvPr id="106" name="Google Shape;106;p1"/>
          <p:cNvCxnSpPr/>
          <p:nvPr/>
        </p:nvCxnSpPr>
        <p:spPr>
          <a:xfrm>
            <a:off x="12573000" y="10744200"/>
            <a:ext cx="0" cy="22174200"/>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107" name="Google Shape;107;p1"/>
          <p:cNvSpPr txBox="1"/>
          <p:nvPr/>
        </p:nvSpPr>
        <p:spPr>
          <a:xfrm>
            <a:off x="12801600" y="11201400"/>
            <a:ext cx="8001000" cy="76944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4400"/>
              <a:buFont typeface="Noto Sans Symbols"/>
              <a:buChar char="✧"/>
            </a:pPr>
            <a:r>
              <a:rPr lang="en-US" sz="4400" b="0" i="0" u="none" strike="noStrike" cap="none">
                <a:solidFill>
                  <a:schemeClr val="dk1"/>
                </a:solidFill>
                <a:latin typeface="Arial"/>
                <a:ea typeface="Arial"/>
                <a:cs typeface="Arial"/>
                <a:sym typeface="Arial"/>
              </a:rPr>
              <a:t>Example </a:t>
            </a:r>
            <a:r>
              <a:rPr lang="en-US" sz="4400">
                <a:solidFill>
                  <a:schemeClr val="dk1"/>
                </a:solidFill>
              </a:rPr>
              <a:t>Core</a:t>
            </a:r>
            <a:r>
              <a:rPr lang="en-US" sz="4400" b="0" i="0" u="none" strike="noStrike" cap="none">
                <a:solidFill>
                  <a:schemeClr val="dk1"/>
                </a:solidFill>
                <a:latin typeface="Arial"/>
                <a:ea typeface="Arial"/>
                <a:cs typeface="Arial"/>
                <a:sym typeface="Arial"/>
              </a:rPr>
              <a:t> Cutouts:</a:t>
            </a:r>
            <a:endParaRPr sz="4400" b="0" i="0" u="none" strike="noStrike" cap="none">
              <a:solidFill>
                <a:schemeClr val="dk1"/>
              </a:solidFill>
              <a:latin typeface="Arial"/>
              <a:ea typeface="Arial"/>
              <a:cs typeface="Arial"/>
              <a:sym typeface="Arial"/>
            </a:endParaRPr>
          </a:p>
        </p:txBody>
      </p:sp>
      <p:pic>
        <p:nvPicPr>
          <p:cNvPr id="108" name="Google Shape;108;p1" descr="4_8nh1-4_pattern.pdf"/>
          <p:cNvPicPr preferRelativeResize="0"/>
          <p:nvPr/>
        </p:nvPicPr>
        <p:blipFill rotWithShape="1">
          <a:blip r:embed="rId5">
            <a:alphaModFix/>
          </a:blip>
          <a:srcRect l="17352" t="23920" r="18358" b="27018"/>
          <a:stretch/>
        </p:blipFill>
        <p:spPr>
          <a:xfrm>
            <a:off x="13716000" y="12115800"/>
            <a:ext cx="3674138" cy="3628622"/>
          </a:xfrm>
          <a:prstGeom prst="rect">
            <a:avLst/>
          </a:prstGeom>
          <a:noFill/>
          <a:ln>
            <a:noFill/>
          </a:ln>
        </p:spPr>
      </p:pic>
      <p:pic>
        <p:nvPicPr>
          <p:cNvPr id="109" name="Google Shape;109;p1" descr="3_4nh1-4_pattern.pdf"/>
          <p:cNvPicPr preferRelativeResize="0"/>
          <p:nvPr/>
        </p:nvPicPr>
        <p:blipFill rotWithShape="1">
          <a:blip r:embed="rId6">
            <a:alphaModFix/>
          </a:blip>
          <a:srcRect l="19179" t="24802" r="18958" b="27397"/>
          <a:stretch/>
        </p:blipFill>
        <p:spPr>
          <a:xfrm>
            <a:off x="17602200" y="12115800"/>
            <a:ext cx="3657600" cy="3657443"/>
          </a:xfrm>
          <a:prstGeom prst="rect">
            <a:avLst/>
          </a:prstGeom>
          <a:noFill/>
          <a:ln>
            <a:noFill/>
          </a:ln>
        </p:spPr>
      </p:pic>
      <p:pic>
        <p:nvPicPr>
          <p:cNvPr id="110" name="Google Shape;110;p1" descr="2_2x1_5santaptcore_pattern(1).pdf"/>
          <p:cNvPicPr preferRelativeResize="0"/>
          <p:nvPr/>
        </p:nvPicPr>
        <p:blipFill rotWithShape="1">
          <a:blip r:embed="rId7">
            <a:alphaModFix/>
          </a:blip>
          <a:srcRect l="21513" t="24802" r="18958" b="27397"/>
          <a:stretch/>
        </p:blipFill>
        <p:spPr>
          <a:xfrm>
            <a:off x="21488400" y="12115800"/>
            <a:ext cx="3519729" cy="3657600"/>
          </a:xfrm>
          <a:prstGeom prst="rect">
            <a:avLst/>
          </a:prstGeom>
          <a:noFill/>
          <a:ln>
            <a:noFill/>
          </a:ln>
        </p:spPr>
      </p:pic>
      <p:sp>
        <p:nvSpPr>
          <p:cNvPr id="111" name="Google Shape;111;p1"/>
          <p:cNvSpPr txBox="1"/>
          <p:nvPr/>
        </p:nvSpPr>
        <p:spPr>
          <a:xfrm>
            <a:off x="12801600" y="16687800"/>
            <a:ext cx="12801600" cy="286230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a:solidFill>
                  <a:schemeClr val="dk1"/>
                </a:solidFill>
              </a:rPr>
              <a:t>Edges of core cutout </a:t>
            </a:r>
            <a:r>
              <a:rPr lang="en-US" sz="3600" b="0" i="0" u="none" strike="noStrike" cap="none">
                <a:solidFill>
                  <a:schemeClr val="dk1"/>
                </a:solidFill>
                <a:latin typeface="Arial"/>
                <a:ea typeface="Arial"/>
                <a:cs typeface="Arial"/>
                <a:sym typeface="Arial"/>
              </a:rPr>
              <a:t>shear off excess flash</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Vibrational system connected underneath cutout</a:t>
            </a:r>
            <a:r>
              <a:rPr lang="en-US" sz="3600">
                <a:solidFill>
                  <a:schemeClr val="dk1"/>
                </a:solidFill>
              </a:rPr>
              <a:t> </a:t>
            </a:r>
            <a:r>
              <a:rPr lang="en-US" sz="3600" b="0" i="0" u="none" strike="noStrike" cap="none">
                <a:solidFill>
                  <a:schemeClr val="dk1"/>
                </a:solidFill>
                <a:latin typeface="Arial"/>
                <a:ea typeface="Arial"/>
                <a:cs typeface="Arial"/>
                <a:sym typeface="Arial"/>
              </a:rPr>
              <a:t>transmits downward vibrational force</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Pin and spring attachment </a:t>
            </a:r>
            <a:r>
              <a:rPr lang="en-US" sz="3600">
                <a:solidFill>
                  <a:schemeClr val="dk1"/>
                </a:solidFill>
              </a:rPr>
              <a:t>for faster interchangeability</a:t>
            </a:r>
            <a:endParaRPr sz="3600" b="0" i="0" u="none" strike="noStrike" cap="none">
              <a:solidFill>
                <a:schemeClr val="dk1"/>
              </a:solidFill>
              <a:latin typeface="Arial"/>
              <a:ea typeface="Arial"/>
              <a:cs typeface="Arial"/>
              <a:sym typeface="Arial"/>
            </a:endParaRPr>
          </a:p>
        </p:txBody>
      </p:sp>
      <p:sp>
        <p:nvSpPr>
          <p:cNvPr id="112" name="Google Shape;112;p1"/>
          <p:cNvSpPr txBox="1"/>
          <p:nvPr/>
        </p:nvSpPr>
        <p:spPr>
          <a:xfrm>
            <a:off x="12801600" y="20761225"/>
            <a:ext cx="8001000" cy="76950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000000"/>
              </a:buClr>
              <a:buSzPts val="4400"/>
              <a:buFont typeface="Noto Sans Symbols"/>
              <a:buChar char="✧"/>
            </a:pPr>
            <a:r>
              <a:rPr lang="en-US" sz="4400" b="0" i="0" u="none" strike="noStrike" cap="none">
                <a:solidFill>
                  <a:srgbClr val="000000"/>
                </a:solidFill>
                <a:latin typeface="Arial"/>
                <a:ea typeface="Arial"/>
                <a:cs typeface="Arial"/>
                <a:sym typeface="Arial"/>
              </a:rPr>
              <a:t>Vibrational System Setup</a:t>
            </a:r>
            <a:r>
              <a:rPr lang="en-US" sz="4400" b="0" i="0" u="none" strike="noStrike" cap="none">
                <a:solidFill>
                  <a:srgbClr val="FF0000"/>
                </a:solidFill>
                <a:latin typeface="Arial"/>
                <a:ea typeface="Arial"/>
                <a:cs typeface="Arial"/>
                <a:sym typeface="Arial"/>
              </a:rPr>
              <a:t>:</a:t>
            </a:r>
            <a:endParaRPr sz="4400" b="0" i="0" u="none" strike="noStrike" cap="none">
              <a:solidFill>
                <a:srgbClr val="FF0000"/>
              </a:solidFill>
              <a:latin typeface="Arial"/>
              <a:ea typeface="Arial"/>
              <a:cs typeface="Arial"/>
              <a:sym typeface="Arial"/>
            </a:endParaRPr>
          </a:p>
        </p:txBody>
      </p:sp>
      <p:sp>
        <p:nvSpPr>
          <p:cNvPr id="113" name="Google Shape;113;p1"/>
          <p:cNvSpPr txBox="1"/>
          <p:nvPr/>
        </p:nvSpPr>
        <p:spPr>
          <a:xfrm>
            <a:off x="27751563" y="11355525"/>
            <a:ext cx="8001000" cy="76950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chemeClr val="dk1"/>
              </a:buClr>
              <a:buSzPts val="4400"/>
              <a:buFont typeface="Noto Sans Symbols"/>
              <a:buChar char="✧"/>
            </a:pPr>
            <a:r>
              <a:rPr lang="en-US" sz="4400" b="0" i="0" u="none" strike="noStrike" cap="none">
                <a:solidFill>
                  <a:schemeClr val="dk1"/>
                </a:solidFill>
                <a:latin typeface="Arial"/>
                <a:ea typeface="Arial"/>
                <a:cs typeface="Arial"/>
                <a:sym typeface="Arial"/>
              </a:rPr>
              <a:t>Base &amp; Catch Pan:</a:t>
            </a:r>
            <a:endParaRPr sz="4400" b="0" i="0" u="none" strike="noStrike" cap="none">
              <a:solidFill>
                <a:schemeClr val="dk1"/>
              </a:solidFill>
              <a:latin typeface="Arial"/>
              <a:ea typeface="Arial"/>
              <a:cs typeface="Arial"/>
              <a:sym typeface="Arial"/>
            </a:endParaRPr>
          </a:p>
        </p:txBody>
      </p:sp>
      <p:pic>
        <p:nvPicPr>
          <p:cNvPr id="115" name="Google Shape;115;p1"/>
          <p:cNvPicPr preferRelativeResize="0"/>
          <p:nvPr/>
        </p:nvPicPr>
        <p:blipFill rotWithShape="1">
          <a:blip r:embed="rId8">
            <a:alphaModFix/>
          </a:blip>
          <a:srcRect/>
          <a:stretch/>
        </p:blipFill>
        <p:spPr>
          <a:xfrm>
            <a:off x="13097533" y="21819350"/>
            <a:ext cx="7866330" cy="5916000"/>
          </a:xfrm>
          <a:prstGeom prst="rect">
            <a:avLst/>
          </a:prstGeom>
          <a:noFill/>
          <a:ln>
            <a:noFill/>
          </a:ln>
        </p:spPr>
      </p:pic>
      <p:sp>
        <p:nvSpPr>
          <p:cNvPr id="116" name="Google Shape;116;p1"/>
          <p:cNvSpPr txBox="1"/>
          <p:nvPr/>
        </p:nvSpPr>
        <p:spPr>
          <a:xfrm>
            <a:off x="28016296" y="17584226"/>
            <a:ext cx="11745522" cy="4220591"/>
          </a:xfrm>
          <a:prstGeom prst="rect">
            <a:avLst/>
          </a:prstGeom>
          <a:noFill/>
          <a:ln>
            <a:noFill/>
          </a:ln>
        </p:spPr>
        <p:txBody>
          <a:bodyPr spcFirstLastPara="1" wrap="square" lIns="91425" tIns="91425" rIns="91425" bIns="91425" anchor="t" anchorCtr="0">
            <a:noAutofit/>
          </a:bodyPr>
          <a:lstStyle/>
          <a:p>
            <a:pPr marL="571500" indent="-571500" fontAlgn="base">
              <a:buFont typeface="Arial" panose="020B0604020202020204" pitchFamily="34" charset="0"/>
              <a:buChar char="•"/>
            </a:pPr>
            <a:r>
              <a:rPr lang="en-US" sz="3600" dirty="0"/>
              <a:t>Base is designed to withstand any and all forces that the system will undergo</a:t>
            </a:r>
          </a:p>
          <a:p>
            <a:pPr fontAlgn="base"/>
            <a:endParaRPr lang="en-US" sz="3600" dirty="0"/>
          </a:p>
          <a:p>
            <a:pPr marL="571500" indent="-571500" fontAlgn="base">
              <a:buFont typeface="Arial" panose="020B0604020202020204" pitchFamily="34" charset="0"/>
              <a:buChar char="•"/>
            </a:pPr>
            <a:r>
              <a:rPr lang="en-US" sz="3600" dirty="0"/>
              <a:t>Base features pins for catch pan adjustment</a:t>
            </a:r>
          </a:p>
          <a:p>
            <a:pPr marL="571500" indent="-571500" fontAlgn="base">
              <a:buFont typeface="Arial" panose="020B0604020202020204" pitchFamily="34" charset="0"/>
              <a:buChar char="•"/>
            </a:pPr>
            <a:endParaRPr lang="en-US" sz="3600" dirty="0"/>
          </a:p>
          <a:p>
            <a:pPr marL="571500" indent="-571500" fontAlgn="base">
              <a:buFont typeface="Arial" panose="020B0604020202020204" pitchFamily="34" charset="0"/>
              <a:buChar char="•"/>
            </a:pPr>
            <a:r>
              <a:rPr lang="en-US" sz="3600" dirty="0"/>
              <a:t>Interchangeable mold cutouts aligned with pins will rest on four springs, allowing vibrations to be transferred to the core</a:t>
            </a:r>
          </a:p>
        </p:txBody>
      </p:sp>
      <p:sp>
        <p:nvSpPr>
          <p:cNvPr id="117" name="Google Shape;117;p1"/>
          <p:cNvSpPr txBox="1"/>
          <p:nvPr/>
        </p:nvSpPr>
        <p:spPr>
          <a:xfrm>
            <a:off x="27450657" y="22361225"/>
            <a:ext cx="16440342" cy="13716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280"/>
              <a:buFont typeface="Arial"/>
              <a:buNone/>
            </a:pPr>
            <a:r>
              <a:rPr lang="en-US" sz="8280" b="1" i="0" u="none" strike="noStrike" cap="none">
                <a:solidFill>
                  <a:schemeClr val="lt1"/>
                </a:solidFill>
                <a:latin typeface="Arial Rounded"/>
                <a:ea typeface="Arial Rounded"/>
                <a:cs typeface="Arial Rounded"/>
                <a:sym typeface="Arial Rounded"/>
              </a:rPr>
              <a:t>Finished Design</a:t>
            </a:r>
            <a:endParaRPr sz="8280" b="1" i="0" u="none" strike="noStrike" cap="none">
              <a:solidFill>
                <a:schemeClr val="lt1"/>
              </a:solidFill>
              <a:latin typeface="Arial Rounded"/>
              <a:ea typeface="Arial Rounded"/>
              <a:cs typeface="Arial Rounded"/>
              <a:sym typeface="Arial Rounded"/>
            </a:endParaRPr>
          </a:p>
        </p:txBody>
      </p:sp>
      <p:sp>
        <p:nvSpPr>
          <p:cNvPr id="118" name="Google Shape;118;p1"/>
          <p:cNvSpPr txBox="1"/>
          <p:nvPr/>
        </p:nvSpPr>
        <p:spPr>
          <a:xfrm>
            <a:off x="0" y="24820400"/>
            <a:ext cx="12611100" cy="14040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280"/>
              <a:buFont typeface="Arial"/>
              <a:buNone/>
            </a:pPr>
            <a:r>
              <a:rPr lang="en-US" sz="8280" b="1" i="0" u="none" strike="noStrike" cap="none">
                <a:solidFill>
                  <a:schemeClr val="lt1"/>
                </a:solidFill>
                <a:latin typeface="Arial Rounded"/>
                <a:ea typeface="Arial Rounded"/>
                <a:cs typeface="Arial Rounded"/>
                <a:sym typeface="Arial Rounded"/>
              </a:rPr>
              <a:t>Implementations</a:t>
            </a:r>
            <a:endParaRPr sz="8280" b="1" i="0" u="none" strike="noStrike" cap="none">
              <a:solidFill>
                <a:schemeClr val="lt1"/>
              </a:solidFill>
              <a:latin typeface="Arial Rounded"/>
              <a:ea typeface="Arial Rounded"/>
              <a:cs typeface="Arial Rounded"/>
              <a:sym typeface="Arial Rounded"/>
            </a:endParaRPr>
          </a:p>
        </p:txBody>
      </p:sp>
      <p:sp>
        <p:nvSpPr>
          <p:cNvPr id="119" name="Google Shape;119;p1"/>
          <p:cNvSpPr txBox="1"/>
          <p:nvPr/>
        </p:nvSpPr>
        <p:spPr>
          <a:xfrm>
            <a:off x="356250" y="12057400"/>
            <a:ext cx="6255900" cy="6090000"/>
          </a:xfrm>
          <a:prstGeom prst="rect">
            <a:avLst/>
          </a:prstGeom>
          <a:noFill/>
          <a:ln>
            <a:noFill/>
          </a:ln>
        </p:spPr>
        <p:txBody>
          <a:bodyPr spcFirstLastPara="1" wrap="square" lIns="91425" tIns="91425" rIns="91425" bIns="91425" anchor="t" anchorCtr="0">
            <a:noAutofit/>
          </a:bodyPr>
          <a:lstStyle/>
          <a:p>
            <a:pPr marL="457200" marR="0" lvl="0" indent="-457200" rtl="0">
              <a:lnSpc>
                <a:spcPct val="100000"/>
              </a:lnSpc>
              <a:spcBef>
                <a:spcPts val="0"/>
              </a:spcBef>
              <a:spcAft>
                <a:spcPts val="0"/>
              </a:spcAft>
              <a:buClr>
                <a:schemeClr val="dk1"/>
              </a:buClr>
              <a:buSzPts val="3600"/>
              <a:buChar char="●"/>
            </a:pPr>
            <a:r>
              <a:rPr lang="en-US" sz="3600" dirty="0">
                <a:solidFill>
                  <a:schemeClr val="dk1"/>
                </a:solidFill>
              </a:rPr>
              <a:t>Design a system to effectively remove the parting line on sand cores</a:t>
            </a:r>
            <a:endParaRPr sz="3600" dirty="0">
              <a:solidFill>
                <a:schemeClr val="dk1"/>
              </a:solidFill>
            </a:endParaRPr>
          </a:p>
          <a:p>
            <a:pPr marL="457200" marR="0" lvl="0" indent="-457200" rtl="0">
              <a:lnSpc>
                <a:spcPct val="100000"/>
              </a:lnSpc>
              <a:spcBef>
                <a:spcPts val="0"/>
              </a:spcBef>
              <a:spcAft>
                <a:spcPts val="0"/>
              </a:spcAft>
              <a:buClr>
                <a:schemeClr val="dk1"/>
              </a:buClr>
              <a:buSzPts val="3600"/>
              <a:buChar char="●"/>
            </a:pPr>
            <a:r>
              <a:rPr lang="en-US" sz="3600" dirty="0">
                <a:solidFill>
                  <a:schemeClr val="dk1"/>
                </a:solidFill>
              </a:rPr>
              <a:t>Current method requires an operator to file away parting lines</a:t>
            </a:r>
            <a:endParaRPr sz="3600" dirty="0">
              <a:solidFill>
                <a:schemeClr val="dk1"/>
              </a:solidFill>
            </a:endParaRPr>
          </a:p>
          <a:p>
            <a:pPr marL="457200" marR="0" lvl="0" indent="-457200" rtl="0">
              <a:lnSpc>
                <a:spcPct val="100000"/>
              </a:lnSpc>
              <a:spcBef>
                <a:spcPts val="0"/>
              </a:spcBef>
              <a:spcAft>
                <a:spcPts val="0"/>
              </a:spcAft>
              <a:buClr>
                <a:schemeClr val="dk1"/>
              </a:buClr>
              <a:buSzPts val="3600"/>
              <a:buChar char="●"/>
            </a:pPr>
            <a:r>
              <a:rPr lang="en-US" sz="3600" dirty="0">
                <a:solidFill>
                  <a:schemeClr val="dk1"/>
                </a:solidFill>
              </a:rPr>
              <a:t>Initial design focused on five sand core parts but must be applicable to all sand cast parts</a:t>
            </a:r>
            <a:endParaRPr sz="3600" dirty="0">
              <a:solidFill>
                <a:schemeClr val="dk1"/>
              </a:solidFill>
            </a:endParaRPr>
          </a:p>
        </p:txBody>
      </p:sp>
      <p:sp>
        <p:nvSpPr>
          <p:cNvPr id="120" name="Google Shape;120;p1"/>
          <p:cNvSpPr txBox="1"/>
          <p:nvPr/>
        </p:nvSpPr>
        <p:spPr>
          <a:xfrm>
            <a:off x="13207538" y="28023975"/>
            <a:ext cx="13490400" cy="43434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Design based off modified Buck Converter.</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Connects to two 8 ohm transducers.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Produces 20W power.</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Simulated model operates at &gt;2% THD AVG.</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Simulated model operates with 89.8% AVG efficiency.</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Arial"/>
                <a:ea typeface="Arial"/>
                <a:cs typeface="Arial"/>
                <a:sym typeface="Arial"/>
              </a:rPr>
              <a:t>Will operate off external 120V 60Hz AC.</a:t>
            </a:r>
            <a:endParaRPr sz="3600" b="0" i="0" u="none" strike="noStrike" cap="none">
              <a:solidFill>
                <a:srgbClr val="000000"/>
              </a:solidFill>
              <a:latin typeface="Arial"/>
              <a:ea typeface="Arial"/>
              <a:cs typeface="Arial"/>
              <a:sym typeface="Arial"/>
            </a:endParaRPr>
          </a:p>
        </p:txBody>
      </p:sp>
      <p:pic>
        <p:nvPicPr>
          <p:cNvPr id="121" name="Google Shape;121;p1"/>
          <p:cNvPicPr preferRelativeResize="0"/>
          <p:nvPr/>
        </p:nvPicPr>
        <p:blipFill rotWithShape="1">
          <a:blip r:embed="rId9">
            <a:alphaModFix/>
          </a:blip>
          <a:srcRect/>
          <a:stretch/>
        </p:blipFill>
        <p:spPr>
          <a:xfrm>
            <a:off x="22424444" y="22510873"/>
            <a:ext cx="4350870" cy="3628626"/>
          </a:xfrm>
          <a:prstGeom prst="rect">
            <a:avLst/>
          </a:prstGeom>
          <a:noFill/>
          <a:ln>
            <a:noFill/>
          </a:ln>
        </p:spPr>
      </p:pic>
      <p:sp>
        <p:nvSpPr>
          <p:cNvPr id="122" name="Google Shape;122;p1"/>
          <p:cNvSpPr txBox="1"/>
          <p:nvPr/>
        </p:nvSpPr>
        <p:spPr>
          <a:xfrm>
            <a:off x="476250" y="20830288"/>
            <a:ext cx="10503600" cy="36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The designed system must:</a:t>
            </a:r>
            <a:endParaRPr sz="3000" b="0" i="0" u="none" strike="noStrike" cap="none">
              <a:solidFill>
                <a:srgbClr val="000000"/>
              </a:solidFill>
              <a:latin typeface="Arial"/>
              <a:ea typeface="Arial"/>
              <a:cs typeface="Arial"/>
              <a:sym typeface="Arial"/>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Take equal or less time than the current method used at Charlotte Pipe and Foundry</a:t>
            </a:r>
            <a:endParaRPr sz="3000" b="0" i="0" u="none" strike="noStrike" cap="none">
              <a:solidFill>
                <a:srgbClr val="000000"/>
              </a:solidFill>
              <a:latin typeface="Arial"/>
              <a:ea typeface="Arial"/>
              <a:cs typeface="Arial"/>
              <a:sym typeface="Arial"/>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Take equal or less workers as the current method used at Charlotte Pipe and Foundry</a:t>
            </a:r>
            <a:endParaRPr sz="3000" b="0" i="0" u="none" strike="noStrike" cap="none">
              <a:solidFill>
                <a:srgbClr val="000000"/>
              </a:solidFill>
              <a:latin typeface="Arial"/>
              <a:ea typeface="Arial"/>
              <a:cs typeface="Arial"/>
              <a:sym typeface="Arial"/>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Have 100% reliability when removing flash</a:t>
            </a:r>
            <a:endParaRPr sz="3000" b="0" i="0" u="none" strike="noStrike" cap="none">
              <a:solidFill>
                <a:srgbClr val="000000"/>
              </a:solidFill>
              <a:latin typeface="Arial"/>
              <a:ea typeface="Arial"/>
              <a:cs typeface="Arial"/>
              <a:sym typeface="Arial"/>
            </a:endParaRPr>
          </a:p>
          <a:p>
            <a:pPr marL="457200" marR="0" lvl="0" indent="-419100" algn="l" rtl="0">
              <a:lnSpc>
                <a:spcPct val="100000"/>
              </a:lnSpc>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Be liked and accepted by foundry workers</a:t>
            </a:r>
            <a:endParaRPr sz="3000" b="0" i="0" u="none" strike="noStrike" cap="none">
              <a:solidFill>
                <a:srgbClr val="000000"/>
              </a:solidFill>
              <a:latin typeface="Arial"/>
              <a:ea typeface="Arial"/>
              <a:cs typeface="Arial"/>
              <a:sym typeface="Arial"/>
            </a:endParaRPr>
          </a:p>
        </p:txBody>
      </p:sp>
      <p:sp>
        <p:nvSpPr>
          <p:cNvPr id="123" name="Google Shape;123;p1"/>
          <p:cNvSpPr txBox="1"/>
          <p:nvPr/>
        </p:nvSpPr>
        <p:spPr>
          <a:xfrm>
            <a:off x="0" y="18887488"/>
            <a:ext cx="12611100" cy="13716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280"/>
              <a:buFont typeface="Arial"/>
              <a:buNone/>
            </a:pPr>
            <a:r>
              <a:rPr lang="en-US" sz="8280" b="1" i="0" u="none" strike="noStrike" cap="none">
                <a:solidFill>
                  <a:schemeClr val="lt1"/>
                </a:solidFill>
                <a:latin typeface="Arial Rounded"/>
                <a:ea typeface="Arial Rounded"/>
                <a:cs typeface="Arial Rounded"/>
                <a:sym typeface="Arial Rounded"/>
              </a:rPr>
              <a:t>Design Specifications</a:t>
            </a:r>
            <a:endParaRPr sz="8280" b="1" i="0" u="none" strike="noStrike" cap="none">
              <a:solidFill>
                <a:schemeClr val="lt1"/>
              </a:solidFill>
              <a:latin typeface="Arial Rounded"/>
              <a:ea typeface="Arial Rounded"/>
              <a:cs typeface="Arial Rounded"/>
              <a:sym typeface="Arial Rounded"/>
            </a:endParaRPr>
          </a:p>
        </p:txBody>
      </p:sp>
      <p:sp>
        <p:nvSpPr>
          <p:cNvPr id="124" name="Google Shape;124;p1"/>
          <p:cNvSpPr txBox="1"/>
          <p:nvPr/>
        </p:nvSpPr>
        <p:spPr>
          <a:xfrm>
            <a:off x="1034700" y="26820975"/>
            <a:ext cx="10503600" cy="51303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solidFill>
                  <a:srgbClr val="000000"/>
                </a:solidFill>
                <a:latin typeface="Arial Rounded"/>
                <a:ea typeface="Arial Rounded"/>
                <a:cs typeface="Arial Rounded"/>
                <a:sym typeface="Arial Rounded"/>
              </a:rPr>
              <a:t>Finished Prototype before the end of</a:t>
            </a:r>
            <a:r>
              <a:rPr lang="en-US" sz="3000" b="0" i="0" u="none" strike="noStrike" cap="none">
                <a:latin typeface="Arial Rounded"/>
                <a:ea typeface="Arial Rounded"/>
                <a:cs typeface="Arial Rounded"/>
                <a:sym typeface="Arial Rounded"/>
              </a:rPr>
              <a:t> August 2020</a:t>
            </a:r>
            <a:endParaRPr sz="3000" b="0" i="0" u="none" strike="noStrike" cap="none">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solidFill>
                  <a:srgbClr val="000000"/>
                </a:solidFill>
                <a:latin typeface="Arial Rounded"/>
                <a:ea typeface="Arial Rounded"/>
                <a:cs typeface="Arial Rounded"/>
                <a:sym typeface="Arial Rounded"/>
              </a:rPr>
              <a:t>Finished Design with all cutouts by </a:t>
            </a:r>
            <a:r>
              <a:rPr lang="en-US" sz="3000" b="0" i="0" u="none" strike="noStrike" cap="none">
                <a:latin typeface="Arial Rounded"/>
                <a:ea typeface="Arial Rounded"/>
                <a:cs typeface="Arial Rounded"/>
                <a:sym typeface="Arial Rounded"/>
              </a:rPr>
              <a:t>Fall Semester Expo</a:t>
            </a:r>
            <a:endParaRPr sz="3000" b="0" i="0" u="none" strike="noStrike" cap="none">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latin typeface="Arial Rounded"/>
                <a:ea typeface="Arial Rounded"/>
                <a:cs typeface="Arial Rounded"/>
                <a:sym typeface="Arial Rounded"/>
              </a:rPr>
              <a:t>100% re</a:t>
            </a:r>
            <a:r>
              <a:rPr lang="en-US" sz="3000" b="0" i="0" u="none" strike="noStrike" cap="none">
                <a:solidFill>
                  <a:srgbClr val="000000"/>
                </a:solidFill>
                <a:latin typeface="Arial Rounded"/>
                <a:ea typeface="Arial Rounded"/>
                <a:cs typeface="Arial Rounded"/>
                <a:sym typeface="Arial Rounded"/>
              </a:rPr>
              <a:t>liability</a:t>
            </a:r>
            <a:endParaRPr sz="3000" b="0" i="0" u="none" strike="noStrike" cap="none">
              <a:solidFill>
                <a:srgbClr val="000000"/>
              </a:solidFill>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solidFill>
                  <a:srgbClr val="000000"/>
                </a:solidFill>
                <a:latin typeface="Arial Rounded"/>
                <a:ea typeface="Arial Rounded"/>
                <a:cs typeface="Arial Rounded"/>
                <a:sym typeface="Arial Rounded"/>
              </a:rPr>
              <a:t>No wasted Sand Cast Molds</a:t>
            </a:r>
            <a:endParaRPr sz="3000" b="0" i="0" u="none" strike="noStrike" cap="none">
              <a:solidFill>
                <a:srgbClr val="000000"/>
              </a:solidFill>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a:latin typeface="Arial Rounded"/>
                <a:ea typeface="Arial Rounded"/>
                <a:cs typeface="Arial Rounded"/>
                <a:sym typeface="Arial Rounded"/>
              </a:rPr>
              <a:t>Reduced Workload for filers</a:t>
            </a:r>
            <a:endParaRPr sz="3000" b="0" i="0" u="none" strike="noStrike" cap="none">
              <a:solidFill>
                <a:srgbClr val="000000"/>
              </a:solidFill>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solidFill>
                  <a:srgbClr val="000000"/>
                </a:solidFill>
                <a:latin typeface="Arial Rounded"/>
                <a:ea typeface="Arial Rounded"/>
                <a:cs typeface="Arial Rounded"/>
                <a:sym typeface="Arial Rounded"/>
              </a:rPr>
              <a:t>100% Parting Line removal</a:t>
            </a:r>
            <a:endParaRPr sz="3000" b="0" i="0" u="none" strike="noStrike" cap="none">
              <a:solidFill>
                <a:srgbClr val="000000"/>
              </a:solidFill>
              <a:latin typeface="Arial Rounded"/>
              <a:ea typeface="Arial Rounded"/>
              <a:cs typeface="Arial Rounded"/>
              <a:sym typeface="Arial Rounded"/>
            </a:endParaRPr>
          </a:p>
          <a:p>
            <a:pPr marL="457200" marR="0" lvl="0" indent="-419100" algn="l" rtl="0">
              <a:lnSpc>
                <a:spcPct val="100000"/>
              </a:lnSpc>
              <a:spcBef>
                <a:spcPts val="0"/>
              </a:spcBef>
              <a:spcAft>
                <a:spcPts val="0"/>
              </a:spcAft>
              <a:buClr>
                <a:srgbClr val="000000"/>
              </a:buClr>
              <a:buSzPts val="3000"/>
              <a:buFont typeface="Arial Rounded"/>
              <a:buChar char="●"/>
            </a:pPr>
            <a:r>
              <a:rPr lang="en-US" sz="3000" b="0" i="0" u="none" strike="noStrike" cap="none">
                <a:solidFill>
                  <a:srgbClr val="000000"/>
                </a:solidFill>
                <a:latin typeface="Arial Rounded"/>
                <a:ea typeface="Arial Rounded"/>
                <a:cs typeface="Arial Rounded"/>
                <a:sym typeface="Arial Rounded"/>
              </a:rPr>
              <a:t>Ability to be applied to all sand cast molds produced at Charlotte Pipe and Foundry</a:t>
            </a:r>
            <a:endParaRPr sz="3000" b="0" i="0" u="none" strike="noStrike" cap="none">
              <a:solidFill>
                <a:srgbClr val="000000"/>
              </a:solidFill>
              <a:latin typeface="Arial Rounded"/>
              <a:ea typeface="Arial Rounded"/>
              <a:cs typeface="Arial Rounded"/>
              <a:sym typeface="Arial Rounded"/>
            </a:endParaRPr>
          </a:p>
        </p:txBody>
      </p:sp>
      <p:sp>
        <p:nvSpPr>
          <p:cNvPr id="125" name="Google Shape;125;p1">
            <a:hlinkClick r:id="rId10" action="ppaction://hlinksldjump"/>
          </p:cNvPr>
          <p:cNvSpPr/>
          <p:nvPr/>
        </p:nvSpPr>
        <p:spPr>
          <a:xfrm>
            <a:off x="19050" y="18887500"/>
            <a:ext cx="12573000" cy="5916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
            <a:hlinkClick r:id="rId11" action="ppaction://hlinksldjump"/>
          </p:cNvPr>
          <p:cNvSpPr/>
          <p:nvPr/>
        </p:nvSpPr>
        <p:spPr>
          <a:xfrm>
            <a:off x="19050" y="24835400"/>
            <a:ext cx="12573000" cy="8184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
            <a:hlinkClick r:id="rId12" action="ppaction://hlinksldjump"/>
          </p:cNvPr>
          <p:cNvSpPr/>
          <p:nvPr/>
        </p:nvSpPr>
        <p:spPr>
          <a:xfrm>
            <a:off x="12572997" y="10744200"/>
            <a:ext cx="14896214" cy="952988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
            <a:hlinkClick r:id="rId13" action="ppaction://hlinksldjump"/>
          </p:cNvPr>
          <p:cNvSpPr/>
          <p:nvPr/>
        </p:nvSpPr>
        <p:spPr>
          <a:xfrm>
            <a:off x="12592050" y="20259000"/>
            <a:ext cx="14877163" cy="12761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
            <a:hlinkClick r:id="rId14" action="ppaction://hlinksldjump"/>
          </p:cNvPr>
          <p:cNvSpPr/>
          <p:nvPr/>
        </p:nvSpPr>
        <p:spPr>
          <a:xfrm>
            <a:off x="27412558" y="22355507"/>
            <a:ext cx="16478642" cy="10534832"/>
          </a:xfrm>
          <a:prstGeom prst="rect">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 name="Google Shape;129;p1">
            <a:hlinkClick r:id="rId15" action="ppaction://hlinksldjump"/>
          </p:cNvPr>
          <p:cNvSpPr/>
          <p:nvPr/>
        </p:nvSpPr>
        <p:spPr>
          <a:xfrm>
            <a:off x="27450657" y="10744200"/>
            <a:ext cx="16390006" cy="1161130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31" name="Google Shape;131;p1"/>
          <p:cNvPicPr preferRelativeResize="0"/>
          <p:nvPr/>
        </p:nvPicPr>
        <p:blipFill>
          <a:blip r:embed="rId16">
            <a:alphaModFix/>
          </a:blip>
          <a:stretch>
            <a:fillRect/>
          </a:stretch>
        </p:blipFill>
        <p:spPr>
          <a:xfrm rot="10800000">
            <a:off x="6989623" y="12863637"/>
            <a:ext cx="5205902" cy="3904426"/>
          </a:xfrm>
          <a:prstGeom prst="rect">
            <a:avLst/>
          </a:prstGeom>
          <a:noFill/>
          <a:ln>
            <a:noFill/>
          </a:ln>
        </p:spPr>
      </p:pic>
      <p:sp>
        <p:nvSpPr>
          <p:cNvPr id="132" name="Google Shape;132;p1">
            <a:hlinkClick r:id="rId17" action="ppaction://hlinksldjump"/>
          </p:cNvPr>
          <p:cNvSpPr/>
          <p:nvPr/>
        </p:nvSpPr>
        <p:spPr>
          <a:xfrm>
            <a:off x="-1845" y="9399494"/>
            <a:ext cx="12573000" cy="95148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1"/>
          <p:cNvSpPr txBox="1"/>
          <p:nvPr/>
        </p:nvSpPr>
        <p:spPr>
          <a:xfrm>
            <a:off x="3078420" y="8629994"/>
            <a:ext cx="354615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t>(Navigate freely or click on a specific section for more details)</a:t>
            </a:r>
            <a:endParaRPr sz="3200" b="1" dirty="0"/>
          </a:p>
        </p:txBody>
      </p:sp>
      <p:pic>
        <p:nvPicPr>
          <p:cNvPr id="1030" name="Picture 6">
            <a:hlinkClick r:id="rId15" action="ppaction://hlinksldjump"/>
            <a:extLst>
              <a:ext uri="{FF2B5EF4-FFF2-40B4-BE49-F238E27FC236}">
                <a16:creationId xmlns:a16="http://schemas.microsoft.com/office/drawing/2014/main" id="{6040CF00-DB5D-1248-A291-C02A4AA0F5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05525" y="12317901"/>
            <a:ext cx="3262586" cy="484177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hlinkClick r:id="rId15" action="ppaction://hlinksldjump"/>
            <a:extLst>
              <a:ext uri="{FF2B5EF4-FFF2-40B4-BE49-F238E27FC236}">
                <a16:creationId xmlns:a16="http://schemas.microsoft.com/office/drawing/2014/main" id="{464A4219-8A2D-764D-9B0F-B851DBD56E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86155" y="12462899"/>
            <a:ext cx="4458094" cy="47834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5" action="ppaction://hlinksldjump"/>
            <a:extLst>
              <a:ext uri="{FF2B5EF4-FFF2-40B4-BE49-F238E27FC236}">
                <a16:creationId xmlns:a16="http://schemas.microsoft.com/office/drawing/2014/main" id="{DD56B0EA-4C0E-0742-9D1F-5EB1910ACC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17268" y="12425076"/>
            <a:ext cx="2432450" cy="4780047"/>
          </a:xfrm>
          <a:prstGeom prst="rect">
            <a:avLst/>
          </a:prstGeom>
          <a:noFill/>
          <a:extLst>
            <a:ext uri="{909E8E84-426E-40DD-AFC4-6F175D3DCCD1}">
              <a14:hiddenFill xmlns:a14="http://schemas.microsoft.com/office/drawing/2010/main">
                <a:solidFill>
                  <a:srgbClr val="FFFFFF"/>
                </a:solidFill>
              </a14:hiddenFill>
            </a:ext>
          </a:extLst>
        </p:spPr>
      </p:pic>
      <p:pic>
        <p:nvPicPr>
          <p:cNvPr id="54" name="Google Shape;205;g74c03d007a_5_37">
            <a:hlinkClick r:id="rId14" action="ppaction://hlinksldjump"/>
            <a:extLst>
              <a:ext uri="{FF2B5EF4-FFF2-40B4-BE49-F238E27FC236}">
                <a16:creationId xmlns:a16="http://schemas.microsoft.com/office/drawing/2014/main" id="{747FCFF6-5E3D-A54A-80AD-8CDF7999E9AB}"/>
              </a:ext>
            </a:extLst>
          </p:cNvPr>
          <p:cNvPicPr preferRelativeResize="0">
            <a:picLocks noChangeAspect="1"/>
          </p:cNvPicPr>
          <p:nvPr/>
        </p:nvPicPr>
        <p:blipFill>
          <a:blip r:embed="rId21">
            <a:alphaModFix/>
          </a:blip>
          <a:stretch>
            <a:fillRect/>
          </a:stretch>
        </p:blipFill>
        <p:spPr>
          <a:xfrm>
            <a:off x="28379690" y="24711206"/>
            <a:ext cx="5808709" cy="7268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749396eb20_1_2"/>
          <p:cNvSpPr txBox="1">
            <a:spLocks noGrp="1"/>
          </p:cNvSpPr>
          <p:nvPr>
            <p:ph type="title"/>
          </p:nvPr>
        </p:nvSpPr>
        <p:spPr>
          <a:xfrm>
            <a:off x="2186940" y="1318260"/>
            <a:ext cx="39517201" cy="54864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Project Overview</a:t>
            </a:r>
            <a:endParaRPr>
              <a:solidFill>
                <a:srgbClr val="FFFFFF"/>
              </a:solidFill>
              <a:latin typeface="Arial Rounded"/>
              <a:ea typeface="Arial Rounded"/>
              <a:cs typeface="Arial Rounded"/>
              <a:sym typeface="Arial Rounded"/>
            </a:endParaRPr>
          </a:p>
        </p:txBody>
      </p:sp>
      <p:sp>
        <p:nvSpPr>
          <p:cNvPr id="140" name="Google Shape;140;g749396eb20_1_2"/>
          <p:cNvSpPr txBox="1">
            <a:spLocks noGrp="1"/>
          </p:cNvSpPr>
          <p:nvPr>
            <p:ph type="body" idx="1"/>
          </p:nvPr>
        </p:nvSpPr>
        <p:spPr>
          <a:xfrm>
            <a:off x="1831475" y="11070800"/>
            <a:ext cx="17222700" cy="15402900"/>
          </a:xfrm>
          <a:prstGeom prst="rect">
            <a:avLst/>
          </a:prstGeom>
          <a:noFill/>
          <a:ln>
            <a:noFill/>
          </a:ln>
        </p:spPr>
        <p:txBody>
          <a:bodyPr spcFirstLastPara="1" wrap="square" lIns="365700" tIns="182850" rIns="365700" bIns="182850" anchor="t" anchorCtr="0">
            <a:noAutofit/>
          </a:bodyPr>
          <a:lstStyle/>
          <a:p>
            <a:pPr marL="457200" lvl="0" indent="-838200" rtl="0">
              <a:spcBef>
                <a:spcPts val="0"/>
              </a:spcBef>
              <a:spcAft>
                <a:spcPts val="0"/>
              </a:spcAft>
              <a:buClr>
                <a:schemeClr val="dk1"/>
              </a:buClr>
              <a:buSzPts val="9600"/>
              <a:buChar char="●"/>
            </a:pPr>
            <a:r>
              <a:rPr lang="en-US" sz="9600" dirty="0"/>
              <a:t>Design a system to effectively remove the parting line on sand cores</a:t>
            </a:r>
            <a:endParaRPr sz="9600" dirty="0"/>
          </a:p>
          <a:p>
            <a:pPr marL="457200" lvl="0" indent="-838200" rtl="0">
              <a:spcBef>
                <a:spcPts val="0"/>
              </a:spcBef>
              <a:spcAft>
                <a:spcPts val="0"/>
              </a:spcAft>
              <a:buClr>
                <a:schemeClr val="dk1"/>
              </a:buClr>
              <a:buSzPts val="9600"/>
              <a:buChar char="●"/>
            </a:pPr>
            <a:r>
              <a:rPr lang="en-US" sz="9600" dirty="0"/>
              <a:t>Current method requires an operator to file away parting lines</a:t>
            </a:r>
            <a:endParaRPr sz="9600" dirty="0"/>
          </a:p>
          <a:p>
            <a:pPr marL="457200" lvl="0" indent="-838200" rtl="0">
              <a:spcBef>
                <a:spcPts val="0"/>
              </a:spcBef>
              <a:spcAft>
                <a:spcPts val="0"/>
              </a:spcAft>
              <a:buClr>
                <a:schemeClr val="dk1"/>
              </a:buClr>
              <a:buSzPts val="9600"/>
              <a:buChar char="●"/>
            </a:pPr>
            <a:r>
              <a:rPr lang="en-US" sz="9600" dirty="0"/>
              <a:t>Initial design focused on five sand core parts but must be applicable to all sand cast parts</a:t>
            </a:r>
            <a:endParaRPr sz="9600" dirty="0"/>
          </a:p>
          <a:p>
            <a:pPr marL="0" lvl="0" indent="0" algn="ctr" rtl="0">
              <a:lnSpc>
                <a:spcPct val="100000"/>
              </a:lnSpc>
              <a:spcBef>
                <a:spcPts val="0"/>
              </a:spcBef>
              <a:spcAft>
                <a:spcPts val="0"/>
              </a:spcAft>
              <a:buClr>
                <a:schemeClr val="dk1"/>
              </a:buClr>
              <a:buSzPts val="1800"/>
              <a:buFont typeface="Arial"/>
              <a:buNone/>
            </a:pPr>
            <a:endParaRPr sz="11000" dirty="0"/>
          </a:p>
        </p:txBody>
      </p:sp>
      <p:sp>
        <p:nvSpPr>
          <p:cNvPr id="141" name="Google Shape;141;g749396eb20_1_2"/>
          <p:cNvSpPr txBox="1"/>
          <p:nvPr/>
        </p:nvSpPr>
        <p:spPr>
          <a:xfrm>
            <a:off x="18043590" y="30181140"/>
            <a:ext cx="78039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7200" b="0" i="0" u="none" strike="noStrike" cap="none" dirty="0">
              <a:solidFill>
                <a:srgbClr val="000000"/>
              </a:solidFill>
              <a:latin typeface="Arial"/>
              <a:ea typeface="Arial"/>
              <a:cs typeface="Arial"/>
              <a:sym typeface="Arial"/>
            </a:endParaRPr>
          </a:p>
        </p:txBody>
      </p:sp>
      <p:pic>
        <p:nvPicPr>
          <p:cNvPr id="142" name="Google Shape;142;g749396eb20_1_2"/>
          <p:cNvPicPr preferRelativeResize="0"/>
          <p:nvPr/>
        </p:nvPicPr>
        <p:blipFill>
          <a:blip r:embed="rId5">
            <a:alphaModFix/>
          </a:blip>
          <a:stretch>
            <a:fillRect/>
          </a:stretch>
        </p:blipFill>
        <p:spPr>
          <a:xfrm rot="10800000">
            <a:off x="23023155" y="12114768"/>
            <a:ext cx="17753324" cy="13314974"/>
          </a:xfrm>
          <a:prstGeom prst="rect">
            <a:avLst/>
          </a:prstGeom>
          <a:noFill/>
          <a:ln>
            <a:noFill/>
          </a:ln>
        </p:spPr>
      </p:pic>
      <p:pic>
        <p:nvPicPr>
          <p:cNvPr id="143" name="Google Shape;143;g749396eb20_1_2" title="Project Overview.wav">
            <a:hlinkClick r:id="rId6"/>
          </p:cNvPr>
          <p:cNvPicPr preferRelativeResize="0"/>
          <p:nvPr/>
        </p:nvPicPr>
        <p:blipFill>
          <a:blip r:embed="rId7">
            <a:alphaModFix/>
          </a:blip>
          <a:stretch>
            <a:fillRect/>
          </a:stretch>
        </p:blipFill>
        <p:spPr>
          <a:xfrm>
            <a:off x="40776475" y="29312385"/>
            <a:ext cx="457200" cy="457200"/>
          </a:xfrm>
          <a:prstGeom prst="rect">
            <a:avLst/>
          </a:prstGeom>
          <a:noFill/>
          <a:ln>
            <a:noFill/>
          </a:ln>
        </p:spPr>
      </p:pic>
      <p:pic>
        <p:nvPicPr>
          <p:cNvPr id="2" name="Project Overview.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847490" y="29856309"/>
            <a:ext cx="2068662" cy="2068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74c03d007a_4_3"/>
          <p:cNvSpPr txBox="1">
            <a:spLocks noGrp="1"/>
          </p:cNvSpPr>
          <p:nvPr>
            <p:ph type="title"/>
          </p:nvPr>
        </p:nvSpPr>
        <p:spPr>
          <a:xfrm>
            <a:off x="2186940" y="1318260"/>
            <a:ext cx="39517201" cy="54864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Design Specifications</a:t>
            </a:r>
            <a:endParaRPr>
              <a:solidFill>
                <a:srgbClr val="FFFFFF"/>
              </a:solidFill>
              <a:latin typeface="Arial Rounded"/>
              <a:ea typeface="Arial Rounded"/>
              <a:cs typeface="Arial Rounded"/>
              <a:sym typeface="Arial Rounded"/>
            </a:endParaRPr>
          </a:p>
        </p:txBody>
      </p:sp>
      <p:sp>
        <p:nvSpPr>
          <p:cNvPr id="150" name="Google Shape;150;g74c03d007a_4_3"/>
          <p:cNvSpPr txBox="1">
            <a:spLocks noGrp="1"/>
          </p:cNvSpPr>
          <p:nvPr>
            <p:ph type="body" idx="1"/>
          </p:nvPr>
        </p:nvSpPr>
        <p:spPr>
          <a:xfrm>
            <a:off x="2186940" y="7658100"/>
            <a:ext cx="39517201" cy="21777901"/>
          </a:xfrm>
          <a:prstGeom prst="rect">
            <a:avLst/>
          </a:prstGeom>
          <a:noFill/>
          <a:ln>
            <a:noFill/>
          </a:ln>
        </p:spPr>
        <p:txBody>
          <a:bodyPr spcFirstLastPara="1" wrap="square" lIns="365700" tIns="182850" rIns="365700" bIns="1828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0" dirty="0"/>
              <a:t>The designed system must:</a:t>
            </a:r>
            <a:endParaRPr sz="11000" dirty="0"/>
          </a:p>
          <a:p>
            <a:pPr marL="457200" lvl="0" indent="-457200" algn="l" rtl="0">
              <a:lnSpc>
                <a:spcPct val="100000"/>
              </a:lnSpc>
              <a:spcBef>
                <a:spcPts val="0"/>
              </a:spcBef>
              <a:spcAft>
                <a:spcPts val="0"/>
              </a:spcAft>
              <a:buSzPts val="11000"/>
              <a:buChar char="●"/>
            </a:pPr>
            <a:r>
              <a:rPr lang="en-US" sz="11000" dirty="0"/>
              <a:t>Take equal or less time than the current method used at Charlotte Pipe and Foundry</a:t>
            </a:r>
            <a:endParaRPr sz="11000" dirty="0"/>
          </a:p>
          <a:p>
            <a:pPr marL="457200" lvl="0" indent="-457200" algn="l" rtl="0">
              <a:lnSpc>
                <a:spcPct val="100000"/>
              </a:lnSpc>
              <a:spcBef>
                <a:spcPts val="0"/>
              </a:spcBef>
              <a:spcAft>
                <a:spcPts val="0"/>
              </a:spcAft>
              <a:buSzPts val="11000"/>
              <a:buChar char="●"/>
            </a:pPr>
            <a:r>
              <a:rPr lang="en-US" sz="11000" dirty="0"/>
              <a:t>Take equal or less workers as the current method used at Charlotte Pipe and Foundry</a:t>
            </a:r>
            <a:endParaRPr sz="11000" dirty="0"/>
          </a:p>
          <a:p>
            <a:pPr marL="457200" lvl="0" indent="-457200" algn="l" rtl="0">
              <a:lnSpc>
                <a:spcPct val="100000"/>
              </a:lnSpc>
              <a:spcBef>
                <a:spcPts val="0"/>
              </a:spcBef>
              <a:spcAft>
                <a:spcPts val="0"/>
              </a:spcAft>
              <a:buSzPts val="11000"/>
              <a:buChar char="●"/>
            </a:pPr>
            <a:r>
              <a:rPr lang="en-US" sz="11000" dirty="0"/>
              <a:t>Have 100% reliability when removing flash</a:t>
            </a:r>
            <a:endParaRPr sz="11000" dirty="0"/>
          </a:p>
          <a:p>
            <a:pPr marL="457200" lvl="0" indent="-457200" algn="l" rtl="0">
              <a:lnSpc>
                <a:spcPct val="100000"/>
              </a:lnSpc>
              <a:spcBef>
                <a:spcPts val="0"/>
              </a:spcBef>
              <a:spcAft>
                <a:spcPts val="0"/>
              </a:spcAft>
              <a:buSzPts val="11000"/>
              <a:buChar char="●"/>
            </a:pPr>
            <a:r>
              <a:rPr lang="en-US" sz="11000" dirty="0"/>
              <a:t>Be liked and accepted by foundry workers</a:t>
            </a:r>
            <a:endParaRPr sz="11000" dirty="0"/>
          </a:p>
        </p:txBody>
      </p:sp>
      <p:sp>
        <p:nvSpPr>
          <p:cNvPr id="151" name="Google Shape;151;g74c03d007a_4_3"/>
          <p:cNvSpPr txBox="1"/>
          <p:nvPr/>
        </p:nvSpPr>
        <p:spPr>
          <a:xfrm>
            <a:off x="18043590" y="30181140"/>
            <a:ext cx="78039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7200" b="0" i="0" u="none" strike="noStrike" cap="none" dirty="0">
              <a:solidFill>
                <a:srgbClr val="000000"/>
              </a:solidFill>
              <a:latin typeface="Arial"/>
              <a:ea typeface="Arial"/>
              <a:cs typeface="Arial"/>
              <a:sym typeface="Arial"/>
            </a:endParaRPr>
          </a:p>
        </p:txBody>
      </p:sp>
      <p:pic>
        <p:nvPicPr>
          <p:cNvPr id="152" name="Google Shape;152;g74c03d007a_4_3" title="Design Specifications.wav">
            <a:hlinkClick r:id="rId5"/>
          </p:cNvPr>
          <p:cNvPicPr preferRelativeResize="0"/>
          <p:nvPr/>
        </p:nvPicPr>
        <p:blipFill>
          <a:blip r:embed="rId6">
            <a:alphaModFix/>
          </a:blip>
          <a:stretch>
            <a:fillRect/>
          </a:stretch>
        </p:blipFill>
        <p:spPr>
          <a:xfrm>
            <a:off x="152400" y="29588401"/>
            <a:ext cx="457200" cy="457200"/>
          </a:xfrm>
          <a:prstGeom prst="rect">
            <a:avLst/>
          </a:prstGeom>
          <a:noFill/>
          <a:ln>
            <a:noFill/>
          </a:ln>
        </p:spPr>
      </p:pic>
      <p:pic>
        <p:nvPicPr>
          <p:cNvPr id="2" name="Design Specification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847490" y="29857368"/>
            <a:ext cx="2066544" cy="2066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74c03d007a_5_53"/>
          <p:cNvSpPr txBox="1">
            <a:spLocks noGrp="1"/>
          </p:cNvSpPr>
          <p:nvPr>
            <p:ph type="title"/>
          </p:nvPr>
        </p:nvSpPr>
        <p:spPr>
          <a:xfrm>
            <a:off x="2186940" y="1318260"/>
            <a:ext cx="39517201" cy="54864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Implementations</a:t>
            </a:r>
            <a:endParaRPr>
              <a:solidFill>
                <a:srgbClr val="FFFFFF"/>
              </a:solidFill>
              <a:latin typeface="Arial Rounded"/>
              <a:ea typeface="Arial Rounded"/>
              <a:cs typeface="Arial Rounded"/>
              <a:sym typeface="Arial Rounded"/>
            </a:endParaRPr>
          </a:p>
        </p:txBody>
      </p:sp>
      <p:sp>
        <p:nvSpPr>
          <p:cNvPr id="159" name="Google Shape;159;g74c03d007a_5_53"/>
          <p:cNvSpPr txBox="1">
            <a:spLocks noGrp="1"/>
          </p:cNvSpPr>
          <p:nvPr>
            <p:ph type="body" idx="1"/>
          </p:nvPr>
        </p:nvSpPr>
        <p:spPr>
          <a:xfrm>
            <a:off x="2186940" y="7658100"/>
            <a:ext cx="39517201" cy="21777901"/>
          </a:xfrm>
          <a:prstGeom prst="rect">
            <a:avLst/>
          </a:prstGeom>
          <a:noFill/>
          <a:ln>
            <a:noFill/>
          </a:ln>
        </p:spPr>
        <p:txBody>
          <a:bodyPr spcFirstLastPara="1" wrap="square" lIns="365700" tIns="182850" rIns="365700" bIns="182850" anchor="t" anchorCtr="0">
            <a:noAutofit/>
          </a:bodyPr>
          <a:lstStyle/>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Finished Prototype before the end of August 2020</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Finished Design with all cutouts by Fall Semester Expo</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100% reliability</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No wasted Sand Cast Molds</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Reduced workload for Filers</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100% Parting Line removal</a:t>
            </a:r>
            <a:endParaRPr sz="11000" dirty="0">
              <a:solidFill>
                <a:srgbClr val="000000"/>
              </a:solidFill>
            </a:endParaRPr>
          </a:p>
          <a:p>
            <a:pPr marL="457200" lvl="0" indent="-457200" algn="l" rtl="0">
              <a:lnSpc>
                <a:spcPct val="100000"/>
              </a:lnSpc>
              <a:spcBef>
                <a:spcPts val="0"/>
              </a:spcBef>
              <a:spcAft>
                <a:spcPts val="0"/>
              </a:spcAft>
              <a:buClr>
                <a:srgbClr val="000000"/>
              </a:buClr>
              <a:buSzPts val="11000"/>
              <a:buChar char="●"/>
            </a:pPr>
            <a:r>
              <a:rPr lang="en-US" sz="11000" dirty="0">
                <a:solidFill>
                  <a:srgbClr val="000000"/>
                </a:solidFill>
              </a:rPr>
              <a:t>Ability to be applied to all sand cast molds produced at Charlotte Pipe and Foundry</a:t>
            </a:r>
            <a:endParaRPr sz="11000" dirty="0">
              <a:solidFill>
                <a:srgbClr val="000000"/>
              </a:solidFill>
            </a:endParaRPr>
          </a:p>
          <a:p>
            <a:pPr marL="0" lvl="0" indent="0" algn="l" rtl="0">
              <a:lnSpc>
                <a:spcPct val="100000"/>
              </a:lnSpc>
              <a:spcBef>
                <a:spcPts val="0"/>
              </a:spcBef>
              <a:spcAft>
                <a:spcPts val="0"/>
              </a:spcAft>
              <a:buSzPts val="1800"/>
              <a:buNone/>
            </a:pPr>
            <a:endParaRPr sz="11000" dirty="0">
              <a:solidFill>
                <a:srgbClr val="000000"/>
              </a:solidFill>
            </a:endParaRPr>
          </a:p>
          <a:p>
            <a:pPr marL="0" lvl="0" indent="0" algn="l" rtl="0">
              <a:lnSpc>
                <a:spcPct val="100000"/>
              </a:lnSpc>
              <a:spcBef>
                <a:spcPts val="0"/>
              </a:spcBef>
              <a:spcAft>
                <a:spcPts val="0"/>
              </a:spcAft>
              <a:buSzPts val="1800"/>
              <a:buNone/>
            </a:pPr>
            <a:endParaRPr lang="en-US" sz="11000" dirty="0">
              <a:solidFill>
                <a:srgbClr val="000000"/>
              </a:solidFill>
            </a:endParaRPr>
          </a:p>
          <a:p>
            <a:pPr marL="0" lvl="0" indent="0" algn="l" rtl="0">
              <a:lnSpc>
                <a:spcPct val="100000"/>
              </a:lnSpc>
              <a:spcBef>
                <a:spcPts val="0"/>
              </a:spcBef>
              <a:spcAft>
                <a:spcPts val="0"/>
              </a:spcAft>
              <a:buSzPts val="1800"/>
              <a:buNone/>
            </a:pPr>
            <a:endParaRPr lang="en-US" sz="11000" dirty="0">
              <a:solidFill>
                <a:srgbClr val="000000"/>
              </a:solidFill>
            </a:endParaRPr>
          </a:p>
          <a:p>
            <a:pPr marL="0" lvl="0" indent="0" algn="ctr" rtl="0">
              <a:lnSpc>
                <a:spcPct val="100000"/>
              </a:lnSpc>
              <a:spcBef>
                <a:spcPts val="0"/>
              </a:spcBef>
              <a:spcAft>
                <a:spcPts val="0"/>
              </a:spcAft>
              <a:buSzPts val="1800"/>
              <a:buNone/>
            </a:pPr>
            <a:endParaRPr sz="7200" dirty="0">
              <a:solidFill>
                <a:srgbClr val="000000"/>
              </a:solidFill>
            </a:endParaRPr>
          </a:p>
          <a:p>
            <a:pPr marL="0" lvl="0" indent="0" algn="l" rtl="0">
              <a:lnSpc>
                <a:spcPct val="100000"/>
              </a:lnSpc>
              <a:spcBef>
                <a:spcPts val="360"/>
              </a:spcBef>
              <a:spcAft>
                <a:spcPts val="0"/>
              </a:spcAft>
              <a:buSzPts val="1800"/>
              <a:buNone/>
            </a:pPr>
            <a:endParaRPr dirty="0"/>
          </a:p>
        </p:txBody>
      </p:sp>
      <p:pic>
        <p:nvPicPr>
          <p:cNvPr id="2" name="Implementation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47490" y="29857368"/>
            <a:ext cx="2066544" cy="2066544"/>
          </a:xfrm>
          <a:prstGeom prst="rect">
            <a:avLst/>
          </a:prstGeom>
        </p:spPr>
      </p:pic>
      <p:sp>
        <p:nvSpPr>
          <p:cNvPr id="5" name="Google Shape;151;g74c03d007a_4_3">
            <a:extLst>
              <a:ext uri="{FF2B5EF4-FFF2-40B4-BE49-F238E27FC236}">
                <a16:creationId xmlns:a16="http://schemas.microsoft.com/office/drawing/2014/main" id="{0385409D-6F17-43AC-A04F-F4A302AA1730}"/>
              </a:ext>
            </a:extLst>
          </p:cNvPr>
          <p:cNvSpPr txBox="1"/>
          <p:nvPr/>
        </p:nvSpPr>
        <p:spPr>
          <a:xfrm>
            <a:off x="18043590" y="30181140"/>
            <a:ext cx="78039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72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74c03d007a_5_6"/>
          <p:cNvSpPr txBox="1">
            <a:spLocks noGrp="1"/>
          </p:cNvSpPr>
          <p:nvPr>
            <p:ph type="ctrTitle"/>
          </p:nvPr>
        </p:nvSpPr>
        <p:spPr>
          <a:xfrm>
            <a:off x="3291925" y="1694273"/>
            <a:ext cx="37873801" cy="55578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Components</a:t>
            </a:r>
            <a:endParaRPr>
              <a:solidFill>
                <a:srgbClr val="FFFFFF"/>
              </a:solidFill>
              <a:latin typeface="Arial Rounded"/>
              <a:ea typeface="Arial Rounded"/>
              <a:cs typeface="Arial Rounded"/>
              <a:sym typeface="Arial Rounded"/>
            </a:endParaRPr>
          </a:p>
        </p:txBody>
      </p:sp>
      <p:sp>
        <p:nvSpPr>
          <p:cNvPr id="167" name="Google Shape;167;g74c03d007a_5_6"/>
          <p:cNvSpPr txBox="1">
            <a:spLocks noGrp="1"/>
          </p:cNvSpPr>
          <p:nvPr>
            <p:ph type="subTitle" idx="1"/>
          </p:nvPr>
        </p:nvSpPr>
        <p:spPr>
          <a:xfrm>
            <a:off x="3291925" y="7252075"/>
            <a:ext cx="22516800" cy="3813300"/>
          </a:xfrm>
          <a:prstGeom prst="rect">
            <a:avLst/>
          </a:prstGeom>
          <a:noFill/>
          <a:ln>
            <a:noFill/>
          </a:ln>
        </p:spPr>
        <p:txBody>
          <a:bodyPr spcFirstLastPara="1" wrap="square" lIns="365700" tIns="182850" rIns="365700" bIns="182850" anchor="t" anchorCtr="0">
            <a:noAutofit/>
          </a:bodyPr>
          <a:lstStyle/>
          <a:p>
            <a:pPr marL="0" lvl="0" indent="0" algn="l" rtl="0">
              <a:lnSpc>
                <a:spcPct val="100000"/>
              </a:lnSpc>
              <a:spcBef>
                <a:spcPts val="3216"/>
              </a:spcBef>
              <a:spcAft>
                <a:spcPts val="0"/>
              </a:spcAft>
              <a:buSzPts val="16080"/>
              <a:buNone/>
            </a:pPr>
            <a:r>
              <a:rPr lang="en-US"/>
              <a:t>Example Core Cutouts:</a:t>
            </a:r>
            <a:endParaRPr/>
          </a:p>
          <a:p>
            <a:pPr marL="0" lvl="0" indent="0" algn="ctr" rtl="0">
              <a:lnSpc>
                <a:spcPct val="100000"/>
              </a:lnSpc>
              <a:spcBef>
                <a:spcPts val="3216"/>
              </a:spcBef>
              <a:spcAft>
                <a:spcPts val="0"/>
              </a:spcAft>
              <a:buSzPts val="16080"/>
              <a:buNone/>
            </a:pPr>
            <a:endParaRPr/>
          </a:p>
        </p:txBody>
      </p:sp>
      <p:pic>
        <p:nvPicPr>
          <p:cNvPr id="168" name="Google Shape;168;g74c03d007a_5_6" descr="4_8nh1-4_pattern.pdf"/>
          <p:cNvPicPr preferRelativeResize="0"/>
          <p:nvPr/>
        </p:nvPicPr>
        <p:blipFill rotWithShape="1">
          <a:blip r:embed="rId5">
            <a:alphaModFix/>
          </a:blip>
          <a:srcRect l="17351" t="23918" r="18359" b="27017"/>
          <a:stretch/>
        </p:blipFill>
        <p:spPr>
          <a:xfrm>
            <a:off x="8145100" y="11585075"/>
            <a:ext cx="8637749" cy="8289351"/>
          </a:xfrm>
          <a:prstGeom prst="rect">
            <a:avLst/>
          </a:prstGeom>
          <a:noFill/>
          <a:ln>
            <a:noFill/>
          </a:ln>
        </p:spPr>
      </p:pic>
      <p:pic>
        <p:nvPicPr>
          <p:cNvPr id="169" name="Google Shape;169;g74c03d007a_5_6" descr="3_4nh1-4_pattern.pdf"/>
          <p:cNvPicPr preferRelativeResize="0"/>
          <p:nvPr/>
        </p:nvPicPr>
        <p:blipFill rotWithShape="1">
          <a:blip r:embed="rId6">
            <a:alphaModFix/>
          </a:blip>
          <a:srcRect l="19177" t="24804" r="18959" b="27394"/>
          <a:stretch/>
        </p:blipFill>
        <p:spPr>
          <a:xfrm>
            <a:off x="17204600" y="11618100"/>
            <a:ext cx="8241926" cy="8289000"/>
          </a:xfrm>
          <a:prstGeom prst="rect">
            <a:avLst/>
          </a:prstGeom>
          <a:noFill/>
          <a:ln>
            <a:noFill/>
          </a:ln>
        </p:spPr>
      </p:pic>
      <p:pic>
        <p:nvPicPr>
          <p:cNvPr id="170" name="Google Shape;170;g74c03d007a_5_6" descr="2_2x1_5santaptcore_pattern(1).pdf"/>
          <p:cNvPicPr preferRelativeResize="0"/>
          <p:nvPr/>
        </p:nvPicPr>
        <p:blipFill rotWithShape="1">
          <a:blip r:embed="rId7">
            <a:alphaModFix/>
          </a:blip>
          <a:srcRect l="21513" t="24804" r="18958" b="27394"/>
          <a:stretch/>
        </p:blipFill>
        <p:spPr>
          <a:xfrm>
            <a:off x="25868275" y="11618100"/>
            <a:ext cx="8637749" cy="8289351"/>
          </a:xfrm>
          <a:prstGeom prst="rect">
            <a:avLst/>
          </a:prstGeom>
          <a:noFill/>
          <a:ln>
            <a:noFill/>
          </a:ln>
        </p:spPr>
      </p:pic>
      <p:sp>
        <p:nvSpPr>
          <p:cNvPr id="171" name="Google Shape;171;g74c03d007a_5_6"/>
          <p:cNvSpPr txBox="1"/>
          <p:nvPr/>
        </p:nvSpPr>
        <p:spPr>
          <a:xfrm>
            <a:off x="3291925" y="21038175"/>
            <a:ext cx="37873801" cy="892260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chemeClr val="dk1"/>
              </a:buClr>
              <a:buSzPts val="9600"/>
              <a:buFont typeface="Arial"/>
              <a:buChar char="•"/>
            </a:pPr>
            <a:r>
              <a:rPr lang="en-US" sz="9600" dirty="0">
                <a:solidFill>
                  <a:schemeClr val="dk1"/>
                </a:solidFill>
              </a:rPr>
              <a:t>Edges of core cutout</a:t>
            </a:r>
            <a:r>
              <a:rPr lang="en-US" sz="9600" i="0" u="none" strike="noStrike" cap="none" dirty="0">
                <a:solidFill>
                  <a:schemeClr val="dk1"/>
                </a:solidFill>
                <a:latin typeface="Arial"/>
                <a:ea typeface="Arial"/>
                <a:cs typeface="Arial"/>
                <a:sym typeface="Arial"/>
              </a:rPr>
              <a:t> shear off excess flash</a:t>
            </a:r>
            <a:endParaRPr sz="960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9600"/>
              <a:buFont typeface="Arial"/>
              <a:buChar char="•"/>
            </a:pPr>
            <a:r>
              <a:rPr lang="en-US" sz="9600" i="0" u="none" strike="noStrike" cap="none" dirty="0">
                <a:solidFill>
                  <a:schemeClr val="dk1"/>
                </a:solidFill>
                <a:latin typeface="Arial"/>
                <a:ea typeface="Arial"/>
                <a:cs typeface="Arial"/>
                <a:sym typeface="Arial"/>
              </a:rPr>
              <a:t>Vibrational system connected underneath cutout </a:t>
            </a:r>
            <a:r>
              <a:rPr lang="en-US" sz="9600" dirty="0">
                <a:solidFill>
                  <a:schemeClr val="dk1"/>
                </a:solidFill>
              </a:rPr>
              <a:t>transmits</a:t>
            </a:r>
            <a:r>
              <a:rPr lang="en-US" sz="9600" i="0" u="none" strike="noStrike" cap="none" dirty="0">
                <a:solidFill>
                  <a:schemeClr val="dk1"/>
                </a:solidFill>
                <a:latin typeface="Arial"/>
                <a:ea typeface="Arial"/>
                <a:cs typeface="Arial"/>
                <a:sym typeface="Arial"/>
              </a:rPr>
              <a:t> downward vibrational force</a:t>
            </a:r>
            <a:endParaRPr sz="960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9600"/>
              <a:buFont typeface="Arial"/>
              <a:buChar char="•"/>
            </a:pPr>
            <a:r>
              <a:rPr lang="en-US" sz="9600" i="0" u="none" strike="noStrike" cap="none" dirty="0">
                <a:solidFill>
                  <a:schemeClr val="dk1"/>
                </a:solidFill>
                <a:latin typeface="Arial"/>
                <a:ea typeface="Arial"/>
                <a:cs typeface="Arial"/>
                <a:sym typeface="Arial"/>
              </a:rPr>
              <a:t>Pin and spring attachment </a:t>
            </a:r>
            <a:r>
              <a:rPr lang="en-US" sz="9600" dirty="0">
                <a:solidFill>
                  <a:schemeClr val="dk1"/>
                </a:solidFill>
              </a:rPr>
              <a:t>for faster interchangeability</a:t>
            </a:r>
            <a:endParaRPr sz="9600" dirty="0">
              <a:solidFill>
                <a:schemeClr val="dk1"/>
              </a:solidFill>
            </a:endParaRPr>
          </a:p>
          <a:p>
            <a:pPr marL="0" marR="0" lvl="0" indent="0" algn="l" rtl="0">
              <a:lnSpc>
                <a:spcPct val="100000"/>
              </a:lnSpc>
              <a:spcBef>
                <a:spcPts val="0"/>
              </a:spcBef>
              <a:spcAft>
                <a:spcPts val="0"/>
              </a:spcAft>
              <a:buNone/>
            </a:pPr>
            <a:endParaRPr sz="9600" dirty="0">
              <a:solidFill>
                <a:schemeClr val="dk1"/>
              </a:solidFill>
            </a:endParaRPr>
          </a:p>
        </p:txBody>
      </p:sp>
      <p:pic>
        <p:nvPicPr>
          <p:cNvPr id="172" name="Google Shape;172;g74c03d007a_5_6" title="Expo_Poster_Audio.wav">
            <a:hlinkClick r:id="rId8"/>
          </p:cNvPr>
          <p:cNvPicPr preferRelativeResize="0"/>
          <p:nvPr/>
        </p:nvPicPr>
        <p:blipFill rotWithShape="1">
          <a:blip r:embed="rId9">
            <a:alphaModFix/>
          </a:blip>
          <a:srcRect/>
          <a:stretch/>
        </p:blipFill>
        <p:spPr>
          <a:xfrm>
            <a:off x="152400" y="30113175"/>
            <a:ext cx="457200" cy="457200"/>
          </a:xfrm>
          <a:prstGeom prst="rect">
            <a:avLst/>
          </a:prstGeom>
          <a:noFill/>
          <a:ln>
            <a:noFill/>
          </a:ln>
        </p:spPr>
      </p:pic>
      <p:pic>
        <p:nvPicPr>
          <p:cNvPr id="2" name="Eli_Poster_Audi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130775" y="29890962"/>
            <a:ext cx="2066544" cy="2066544"/>
          </a:xfrm>
          <a:prstGeom prst="rect">
            <a:avLst/>
          </a:prstGeom>
        </p:spPr>
      </p:pic>
      <p:sp>
        <p:nvSpPr>
          <p:cNvPr id="10" name="Google Shape;151;g74c03d007a_4_3">
            <a:extLst>
              <a:ext uri="{FF2B5EF4-FFF2-40B4-BE49-F238E27FC236}">
                <a16:creationId xmlns:a16="http://schemas.microsoft.com/office/drawing/2014/main" id="{56481488-1BB5-491F-922C-6006DB2021A9}"/>
              </a:ext>
            </a:extLst>
          </p:cNvPr>
          <p:cNvSpPr txBox="1"/>
          <p:nvPr/>
        </p:nvSpPr>
        <p:spPr>
          <a:xfrm>
            <a:off x="18326875" y="30514627"/>
            <a:ext cx="78039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72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74c03d007a_0_3"/>
          <p:cNvSpPr txBox="1">
            <a:spLocks noGrp="1"/>
          </p:cNvSpPr>
          <p:nvPr>
            <p:ph type="ctrTitle"/>
          </p:nvPr>
        </p:nvSpPr>
        <p:spPr>
          <a:xfrm>
            <a:off x="3291925" y="1694273"/>
            <a:ext cx="37873801" cy="55578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Components</a:t>
            </a:r>
            <a:endParaRPr>
              <a:solidFill>
                <a:srgbClr val="FFFFFF"/>
              </a:solidFill>
              <a:latin typeface="Arial Rounded"/>
              <a:ea typeface="Arial Rounded"/>
              <a:cs typeface="Arial Rounded"/>
              <a:sym typeface="Arial Rounded"/>
            </a:endParaRPr>
          </a:p>
        </p:txBody>
      </p:sp>
      <p:sp>
        <p:nvSpPr>
          <p:cNvPr id="179" name="Google Shape;179;g74c03d007a_0_3"/>
          <p:cNvSpPr txBox="1">
            <a:spLocks noGrp="1"/>
          </p:cNvSpPr>
          <p:nvPr>
            <p:ph type="subTitle" idx="1"/>
          </p:nvPr>
        </p:nvSpPr>
        <p:spPr>
          <a:xfrm>
            <a:off x="3291925" y="7252075"/>
            <a:ext cx="25147199" cy="3813300"/>
          </a:xfrm>
          <a:prstGeom prst="rect">
            <a:avLst/>
          </a:prstGeom>
          <a:noFill/>
          <a:ln>
            <a:noFill/>
          </a:ln>
        </p:spPr>
        <p:txBody>
          <a:bodyPr spcFirstLastPara="1" wrap="square" lIns="365700" tIns="182850" rIns="365700" bIns="182850" anchor="t" anchorCtr="0">
            <a:noAutofit/>
          </a:bodyPr>
          <a:lstStyle/>
          <a:p>
            <a:pPr marL="0" lvl="0" indent="0" algn="l" rtl="0">
              <a:lnSpc>
                <a:spcPct val="100000"/>
              </a:lnSpc>
              <a:spcBef>
                <a:spcPts val="3216"/>
              </a:spcBef>
              <a:spcAft>
                <a:spcPts val="0"/>
              </a:spcAft>
              <a:buSzPts val="16080"/>
              <a:buNone/>
            </a:pPr>
            <a:r>
              <a:rPr lang="en-US"/>
              <a:t>Vibrational System Setup:</a:t>
            </a:r>
            <a:endParaRPr/>
          </a:p>
          <a:p>
            <a:pPr marL="0" lvl="0" indent="0" algn="ctr" rtl="0">
              <a:lnSpc>
                <a:spcPct val="100000"/>
              </a:lnSpc>
              <a:spcBef>
                <a:spcPts val="3216"/>
              </a:spcBef>
              <a:spcAft>
                <a:spcPts val="0"/>
              </a:spcAft>
              <a:buSzPts val="16080"/>
              <a:buNone/>
            </a:pPr>
            <a:endParaRPr/>
          </a:p>
        </p:txBody>
      </p:sp>
      <p:pic>
        <p:nvPicPr>
          <p:cNvPr id="180" name="Google Shape;180;g74c03d007a_0_3"/>
          <p:cNvPicPr preferRelativeResize="0"/>
          <p:nvPr/>
        </p:nvPicPr>
        <p:blipFill rotWithShape="1">
          <a:blip r:embed="rId5">
            <a:alphaModFix/>
          </a:blip>
          <a:srcRect/>
          <a:stretch/>
        </p:blipFill>
        <p:spPr>
          <a:xfrm>
            <a:off x="1398544" y="10635341"/>
            <a:ext cx="27280250" cy="20516552"/>
          </a:xfrm>
          <a:prstGeom prst="rect">
            <a:avLst/>
          </a:prstGeom>
          <a:noFill/>
          <a:ln>
            <a:noFill/>
          </a:ln>
        </p:spPr>
      </p:pic>
      <p:pic>
        <p:nvPicPr>
          <p:cNvPr id="181" name="Google Shape;181;g74c03d007a_0_3"/>
          <p:cNvPicPr preferRelativeResize="0"/>
          <p:nvPr/>
        </p:nvPicPr>
        <p:blipFill rotWithShape="1">
          <a:blip r:embed="rId6">
            <a:alphaModFix/>
          </a:blip>
          <a:srcRect/>
          <a:stretch/>
        </p:blipFill>
        <p:spPr>
          <a:xfrm>
            <a:off x="31670397" y="8186727"/>
            <a:ext cx="9495325" cy="7919099"/>
          </a:xfrm>
          <a:prstGeom prst="rect">
            <a:avLst/>
          </a:prstGeom>
          <a:noFill/>
          <a:ln>
            <a:noFill/>
          </a:ln>
        </p:spPr>
      </p:pic>
      <p:sp>
        <p:nvSpPr>
          <p:cNvPr id="182" name="Google Shape;182;g74c03d007a_0_3"/>
          <p:cNvSpPr txBox="1"/>
          <p:nvPr/>
        </p:nvSpPr>
        <p:spPr>
          <a:xfrm>
            <a:off x="31025125" y="16105825"/>
            <a:ext cx="10140600" cy="775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a:solidFill>
                  <a:srgbClr val="000000"/>
                </a:solidFill>
                <a:latin typeface="Arial"/>
                <a:ea typeface="Arial"/>
                <a:cs typeface="Arial"/>
                <a:sym typeface="Arial"/>
              </a:rPr>
              <a:t>To left: Prototype example circuit.</a:t>
            </a:r>
            <a:endParaRPr sz="6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a:solidFill>
                  <a:srgbClr val="000000"/>
                </a:solidFill>
                <a:latin typeface="Arial"/>
                <a:ea typeface="Arial"/>
                <a:cs typeface="Arial"/>
                <a:sym typeface="Arial"/>
              </a:rPr>
              <a:t>Above: Transducer to be used in final circuit.</a:t>
            </a:r>
            <a:endParaRPr sz="6000" b="0" i="0" u="none" strike="noStrike" cap="none" dirty="0">
              <a:solidFill>
                <a:srgbClr val="000000"/>
              </a:solidFill>
              <a:latin typeface="Arial"/>
              <a:ea typeface="Arial"/>
              <a:cs typeface="Arial"/>
              <a:sym typeface="Arial"/>
            </a:endParaRPr>
          </a:p>
        </p:txBody>
      </p:sp>
      <p:sp>
        <p:nvSpPr>
          <p:cNvPr id="183" name="Google Shape;183;g74c03d007a_0_3"/>
          <p:cNvSpPr txBox="1"/>
          <p:nvPr/>
        </p:nvSpPr>
        <p:spPr>
          <a:xfrm>
            <a:off x="29793781" y="21197950"/>
            <a:ext cx="13248555" cy="10502582"/>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Design based off modified Buck Converter.</a:t>
            </a:r>
            <a:endParaRPr sz="6000" i="0" u="none" strike="noStrike" cap="none" dirty="0">
              <a:solidFill>
                <a:srgbClr val="000000"/>
              </a:solidFill>
              <a:latin typeface="Arial Rounded"/>
              <a:ea typeface="Arial Rounded"/>
              <a:cs typeface="Arial Rounded"/>
              <a:sym typeface="Arial Rounded"/>
            </a:endParaRPr>
          </a:p>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Connects to two 8 ohm transducers.</a:t>
            </a:r>
            <a:endParaRPr sz="6000" i="0" u="none" strike="noStrike" cap="none" dirty="0">
              <a:solidFill>
                <a:srgbClr val="000000"/>
              </a:solidFill>
              <a:latin typeface="Arial Rounded"/>
              <a:ea typeface="Arial Rounded"/>
              <a:cs typeface="Arial Rounded"/>
              <a:sym typeface="Arial Rounded"/>
            </a:endParaRPr>
          </a:p>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Produces 20W power.</a:t>
            </a:r>
            <a:endParaRPr sz="6000" i="0" u="none" strike="noStrike" cap="none" dirty="0">
              <a:solidFill>
                <a:srgbClr val="000000"/>
              </a:solidFill>
              <a:latin typeface="Arial Rounded"/>
              <a:ea typeface="Arial Rounded"/>
              <a:cs typeface="Arial Rounded"/>
              <a:sym typeface="Arial Rounded"/>
            </a:endParaRPr>
          </a:p>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Simulated model operates at &gt;2% THD AVG.</a:t>
            </a:r>
            <a:endParaRPr sz="6000" i="0" u="none" strike="noStrike" cap="none" dirty="0">
              <a:solidFill>
                <a:srgbClr val="000000"/>
              </a:solidFill>
              <a:latin typeface="Arial Rounded"/>
              <a:ea typeface="Arial Rounded"/>
              <a:cs typeface="Arial Rounded"/>
              <a:sym typeface="Arial Rounded"/>
            </a:endParaRPr>
          </a:p>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Simulated model operates with 89.8% AVG efficiency.</a:t>
            </a:r>
            <a:endParaRPr sz="6000" i="0" u="none" strike="noStrike" cap="none" dirty="0">
              <a:solidFill>
                <a:srgbClr val="000000"/>
              </a:solidFill>
              <a:latin typeface="Arial Rounded"/>
              <a:ea typeface="Arial Rounded"/>
              <a:cs typeface="Arial Rounded"/>
              <a:sym typeface="Arial Rounded"/>
            </a:endParaRPr>
          </a:p>
          <a:p>
            <a:pPr marL="457200" marR="0" lvl="0" indent="-457200" algn="l" rtl="0">
              <a:lnSpc>
                <a:spcPct val="100000"/>
              </a:lnSpc>
              <a:spcBef>
                <a:spcPts val="0"/>
              </a:spcBef>
              <a:spcAft>
                <a:spcPts val="0"/>
              </a:spcAft>
              <a:buClr>
                <a:srgbClr val="000000"/>
              </a:buClr>
              <a:buSzPts val="6000"/>
              <a:buFont typeface="Arial Rounded"/>
              <a:buChar char="●"/>
            </a:pPr>
            <a:r>
              <a:rPr lang="en-US" sz="6000" i="0" u="none" strike="noStrike" cap="none" dirty="0">
                <a:solidFill>
                  <a:srgbClr val="000000"/>
                </a:solidFill>
                <a:latin typeface="Arial Rounded"/>
                <a:ea typeface="Arial Rounded"/>
                <a:cs typeface="Arial Rounded"/>
                <a:sym typeface="Arial Rounded"/>
              </a:rPr>
              <a:t>Will operate off external 120V 60Hz AC.</a:t>
            </a:r>
            <a:endParaRPr sz="6000" i="0" u="none" strike="noStrike" cap="none" dirty="0">
              <a:solidFill>
                <a:srgbClr val="000000"/>
              </a:solidFill>
              <a:latin typeface="Arial Rounded"/>
              <a:ea typeface="Arial Rounded"/>
              <a:cs typeface="Arial Rounded"/>
              <a:sym typeface="Arial Rounded"/>
            </a:endParaRPr>
          </a:p>
        </p:txBody>
      </p:sp>
      <p:sp>
        <p:nvSpPr>
          <p:cNvPr id="184" name="Google Shape;184;g74c03d007a_0_3"/>
          <p:cNvSpPr txBox="1"/>
          <p:nvPr/>
        </p:nvSpPr>
        <p:spPr>
          <a:xfrm>
            <a:off x="31670397" y="30591689"/>
            <a:ext cx="6907200" cy="161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1400" b="0" i="0" u="none" strike="noStrike" cap="none" dirty="0">
              <a:solidFill>
                <a:srgbClr val="000000"/>
              </a:solidFill>
              <a:latin typeface="Arial"/>
              <a:ea typeface="Arial"/>
              <a:cs typeface="Arial"/>
              <a:sym typeface="Arial"/>
            </a:endParaRPr>
          </a:p>
        </p:txBody>
      </p:sp>
      <p:pic>
        <p:nvPicPr>
          <p:cNvPr id="185" name="Google Shape;185;g74c03d007a_0_3" title="Audio_001_DUNHAM.wav">
            <a:hlinkClick r:id="rId7"/>
          </p:cNvPr>
          <p:cNvPicPr preferRelativeResize="0"/>
          <p:nvPr/>
        </p:nvPicPr>
        <p:blipFill>
          <a:blip r:embed="rId8">
            <a:alphaModFix/>
          </a:blip>
          <a:stretch>
            <a:fillRect/>
          </a:stretch>
        </p:blipFill>
        <p:spPr>
          <a:xfrm>
            <a:off x="152400" y="152400"/>
            <a:ext cx="457200" cy="457200"/>
          </a:xfrm>
          <a:prstGeom prst="rect">
            <a:avLst/>
          </a:prstGeom>
          <a:noFill/>
          <a:ln>
            <a:noFill/>
          </a:ln>
        </p:spPr>
      </p:pic>
      <p:pic>
        <p:nvPicPr>
          <p:cNvPr id="2" name="Audio_001_DUNHA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099178" y="30411064"/>
            <a:ext cx="2066544" cy="1979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74c03d007a_5_26"/>
          <p:cNvSpPr txBox="1">
            <a:spLocks noGrp="1"/>
          </p:cNvSpPr>
          <p:nvPr>
            <p:ph type="ctrTitle"/>
          </p:nvPr>
        </p:nvSpPr>
        <p:spPr>
          <a:xfrm>
            <a:off x="3291925" y="1694273"/>
            <a:ext cx="37873801" cy="55578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Components</a:t>
            </a:r>
            <a:endParaRPr>
              <a:solidFill>
                <a:srgbClr val="FFFFFF"/>
              </a:solidFill>
              <a:latin typeface="Arial Rounded"/>
              <a:ea typeface="Arial Rounded"/>
              <a:cs typeface="Arial Rounded"/>
              <a:sym typeface="Arial Rounded"/>
            </a:endParaRPr>
          </a:p>
        </p:txBody>
      </p:sp>
      <p:sp>
        <p:nvSpPr>
          <p:cNvPr id="192" name="Google Shape;192;g74c03d007a_5_26"/>
          <p:cNvSpPr txBox="1">
            <a:spLocks noGrp="1"/>
          </p:cNvSpPr>
          <p:nvPr>
            <p:ph type="subTitle" idx="1"/>
          </p:nvPr>
        </p:nvSpPr>
        <p:spPr>
          <a:xfrm>
            <a:off x="3291925" y="7252075"/>
            <a:ext cx="22516800" cy="3813300"/>
          </a:xfrm>
          <a:prstGeom prst="rect">
            <a:avLst/>
          </a:prstGeom>
          <a:noFill/>
          <a:ln>
            <a:noFill/>
          </a:ln>
        </p:spPr>
        <p:txBody>
          <a:bodyPr spcFirstLastPara="1" wrap="square" lIns="365700" tIns="182850" rIns="365700" bIns="182850" anchor="t" anchorCtr="0">
            <a:noAutofit/>
          </a:bodyPr>
          <a:lstStyle/>
          <a:p>
            <a:pPr marL="0" lvl="0" indent="0" algn="l" rtl="0">
              <a:lnSpc>
                <a:spcPct val="100000"/>
              </a:lnSpc>
              <a:spcBef>
                <a:spcPts val="3216"/>
              </a:spcBef>
              <a:spcAft>
                <a:spcPts val="0"/>
              </a:spcAft>
              <a:buSzPts val="16080"/>
              <a:buNone/>
            </a:pPr>
            <a:r>
              <a:rPr lang="en-US"/>
              <a:t>Base &amp; Catchpan:</a:t>
            </a:r>
            <a:endParaRPr/>
          </a:p>
          <a:p>
            <a:pPr marL="0" lvl="0" indent="0" algn="ctr" rtl="0">
              <a:lnSpc>
                <a:spcPct val="100000"/>
              </a:lnSpc>
              <a:spcBef>
                <a:spcPts val="3216"/>
              </a:spcBef>
              <a:spcAft>
                <a:spcPts val="0"/>
              </a:spcAft>
              <a:buSzPts val="16080"/>
              <a:buNone/>
            </a:pPr>
            <a:endParaRPr/>
          </a:p>
        </p:txBody>
      </p:sp>
      <p:sp>
        <p:nvSpPr>
          <p:cNvPr id="193" name="Google Shape;193;g74c03d007a_5_26"/>
          <p:cNvSpPr txBox="1"/>
          <p:nvPr/>
        </p:nvSpPr>
        <p:spPr>
          <a:xfrm>
            <a:off x="18153300" y="31224127"/>
            <a:ext cx="7584600" cy="16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1400" b="0" i="0" u="none" strike="noStrike" cap="none" dirty="0">
              <a:solidFill>
                <a:srgbClr val="000000"/>
              </a:solidFill>
              <a:latin typeface="Arial"/>
              <a:ea typeface="Arial"/>
              <a:cs typeface="Arial"/>
              <a:sym typeface="Arial"/>
            </a:endParaRPr>
          </a:p>
        </p:txBody>
      </p:sp>
      <p:pic>
        <p:nvPicPr>
          <p:cNvPr id="194" name="Google Shape;194;g74c03d007a_5_26"/>
          <p:cNvPicPr preferRelativeResize="0"/>
          <p:nvPr/>
        </p:nvPicPr>
        <p:blipFill>
          <a:blip r:embed="rId5">
            <a:alphaModFix/>
          </a:blip>
          <a:stretch>
            <a:fillRect/>
          </a:stretch>
        </p:blipFill>
        <p:spPr>
          <a:xfrm>
            <a:off x="5317325" y="10496924"/>
            <a:ext cx="11113450" cy="11924525"/>
          </a:xfrm>
          <a:prstGeom prst="rect">
            <a:avLst/>
          </a:prstGeom>
          <a:noFill/>
          <a:ln>
            <a:noFill/>
          </a:ln>
        </p:spPr>
      </p:pic>
      <p:pic>
        <p:nvPicPr>
          <p:cNvPr id="195" name="Google Shape;195;g74c03d007a_5_26"/>
          <p:cNvPicPr preferRelativeResize="0"/>
          <p:nvPr/>
        </p:nvPicPr>
        <p:blipFill>
          <a:blip r:embed="rId6">
            <a:alphaModFix/>
          </a:blip>
          <a:stretch>
            <a:fillRect/>
          </a:stretch>
        </p:blipFill>
        <p:spPr>
          <a:xfrm>
            <a:off x="19194787" y="10504309"/>
            <a:ext cx="6068097" cy="11924525"/>
          </a:xfrm>
          <a:prstGeom prst="rect">
            <a:avLst/>
          </a:prstGeom>
          <a:noFill/>
          <a:ln>
            <a:noFill/>
          </a:ln>
        </p:spPr>
      </p:pic>
      <p:pic>
        <p:nvPicPr>
          <p:cNvPr id="196" name="Google Shape;196;g74c03d007a_5_26"/>
          <p:cNvPicPr preferRelativeResize="0"/>
          <p:nvPr/>
        </p:nvPicPr>
        <p:blipFill>
          <a:blip r:embed="rId7">
            <a:alphaModFix/>
          </a:blip>
          <a:stretch>
            <a:fillRect/>
          </a:stretch>
        </p:blipFill>
        <p:spPr>
          <a:xfrm>
            <a:off x="28879675" y="10496925"/>
            <a:ext cx="8035233" cy="11924524"/>
          </a:xfrm>
          <a:prstGeom prst="rect">
            <a:avLst/>
          </a:prstGeom>
          <a:noFill/>
          <a:ln>
            <a:noFill/>
          </a:ln>
        </p:spPr>
      </p:pic>
      <p:sp>
        <p:nvSpPr>
          <p:cNvPr id="197" name="Google Shape;197;g74c03d007a_5_26"/>
          <p:cNvSpPr txBox="1"/>
          <p:nvPr/>
        </p:nvSpPr>
        <p:spPr>
          <a:xfrm>
            <a:off x="1023375" y="23598325"/>
            <a:ext cx="42167700" cy="5334600"/>
          </a:xfrm>
          <a:prstGeom prst="rect">
            <a:avLst/>
          </a:prstGeom>
          <a:noFill/>
          <a:ln>
            <a:noFill/>
          </a:ln>
        </p:spPr>
        <p:txBody>
          <a:bodyPr spcFirstLastPara="1" wrap="square" lIns="91425" tIns="91425" rIns="91425" bIns="91425" anchor="t" anchorCtr="0">
            <a:noAutofit/>
          </a:bodyPr>
          <a:lstStyle/>
          <a:p>
            <a:pPr marL="457200" marR="0" lvl="0" indent="-838200" algn="l" rtl="0">
              <a:lnSpc>
                <a:spcPct val="100000"/>
              </a:lnSpc>
              <a:spcBef>
                <a:spcPts val="0"/>
              </a:spcBef>
              <a:spcAft>
                <a:spcPts val="0"/>
              </a:spcAft>
              <a:buClr>
                <a:srgbClr val="000000"/>
              </a:buClr>
              <a:buSzPts val="9600"/>
              <a:buFont typeface="Arial"/>
              <a:buChar char="●"/>
            </a:pPr>
            <a:r>
              <a:rPr lang="en-US" sz="9600" b="0" i="0" u="none" strike="noStrike" cap="none" dirty="0">
                <a:solidFill>
                  <a:srgbClr val="000000"/>
                </a:solidFill>
                <a:latin typeface="Arial"/>
                <a:ea typeface="Arial"/>
                <a:cs typeface="Arial"/>
                <a:sym typeface="Arial"/>
              </a:rPr>
              <a:t>Base </a:t>
            </a:r>
            <a:r>
              <a:rPr lang="en-US" sz="9600" dirty="0"/>
              <a:t>is </a:t>
            </a:r>
            <a:r>
              <a:rPr lang="en-US" sz="9600" b="0" i="0" u="none" strike="noStrike" cap="none" dirty="0">
                <a:solidFill>
                  <a:srgbClr val="000000"/>
                </a:solidFill>
                <a:latin typeface="Arial"/>
                <a:ea typeface="Arial"/>
                <a:cs typeface="Arial"/>
                <a:sym typeface="Arial"/>
              </a:rPr>
              <a:t>designed to withstand any and all forces that the system will undergo</a:t>
            </a:r>
            <a:endParaRPr sz="9600" b="0" i="0" u="none" strike="noStrike" cap="none" dirty="0">
              <a:solidFill>
                <a:srgbClr val="000000"/>
              </a:solidFill>
              <a:latin typeface="Arial"/>
              <a:ea typeface="Arial"/>
              <a:cs typeface="Arial"/>
              <a:sym typeface="Arial"/>
            </a:endParaRPr>
          </a:p>
          <a:p>
            <a:pPr marL="457200" marR="0" lvl="0" indent="-838200" algn="l" rtl="0">
              <a:lnSpc>
                <a:spcPct val="100000"/>
              </a:lnSpc>
              <a:spcBef>
                <a:spcPts val="0"/>
              </a:spcBef>
              <a:spcAft>
                <a:spcPts val="0"/>
              </a:spcAft>
              <a:buClr>
                <a:srgbClr val="000000"/>
              </a:buClr>
              <a:buSzPts val="9600"/>
              <a:buFont typeface="Arial"/>
              <a:buChar char="●"/>
            </a:pPr>
            <a:r>
              <a:rPr lang="en-US" sz="9600" b="0" i="0" u="none" strike="noStrike" cap="none" dirty="0">
                <a:solidFill>
                  <a:srgbClr val="000000"/>
                </a:solidFill>
                <a:latin typeface="Arial"/>
                <a:ea typeface="Arial"/>
                <a:cs typeface="Arial"/>
                <a:sym typeface="Arial"/>
              </a:rPr>
              <a:t>Base features pins for catch pan adjustment</a:t>
            </a:r>
            <a:endParaRPr sz="9600" b="0" i="0" u="none" strike="noStrike" cap="none" dirty="0">
              <a:solidFill>
                <a:srgbClr val="000000"/>
              </a:solidFill>
              <a:latin typeface="Arial"/>
              <a:ea typeface="Arial"/>
              <a:cs typeface="Arial"/>
              <a:sym typeface="Arial"/>
            </a:endParaRPr>
          </a:p>
          <a:p>
            <a:pPr marL="457200" marR="0" lvl="0" indent="-838200" algn="l" rtl="0">
              <a:lnSpc>
                <a:spcPct val="100000"/>
              </a:lnSpc>
              <a:spcBef>
                <a:spcPts val="0"/>
              </a:spcBef>
              <a:spcAft>
                <a:spcPts val="0"/>
              </a:spcAft>
              <a:buClr>
                <a:srgbClr val="000000"/>
              </a:buClr>
              <a:buSzPts val="9600"/>
              <a:buFont typeface="Arial"/>
              <a:buChar char="●"/>
            </a:pPr>
            <a:r>
              <a:rPr lang="en-US" sz="9600" dirty="0"/>
              <a:t>Interchangeable mold cutouts aligned with pins will rest on four springs, allowing vibrations to be transferred to the core</a:t>
            </a:r>
            <a:endParaRPr sz="9600" b="0" i="0" u="none" strike="noStrike" cap="none" dirty="0">
              <a:solidFill>
                <a:srgbClr val="000000"/>
              </a:solidFill>
              <a:latin typeface="Arial"/>
              <a:ea typeface="Arial"/>
              <a:cs typeface="Arial"/>
              <a:sym typeface="Arial"/>
            </a:endParaRPr>
          </a:p>
        </p:txBody>
      </p:sp>
      <p:pic>
        <p:nvPicPr>
          <p:cNvPr id="3" name="Base and Catchpan.m4a">
            <a:hlinkClick r:id="" action="ppaction://media"/>
            <a:extLst>
              <a:ext uri="{FF2B5EF4-FFF2-40B4-BE49-F238E27FC236}">
                <a16:creationId xmlns:a16="http://schemas.microsoft.com/office/drawing/2014/main" id="{B43DE59A-019F-5346-A4EF-E12D9C87D36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25737900" y="31024721"/>
            <a:ext cx="2066544" cy="2066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74c03d007a_5_37"/>
          <p:cNvSpPr txBox="1">
            <a:spLocks noGrp="1"/>
          </p:cNvSpPr>
          <p:nvPr>
            <p:ph type="title"/>
          </p:nvPr>
        </p:nvSpPr>
        <p:spPr>
          <a:xfrm>
            <a:off x="2186940" y="1318260"/>
            <a:ext cx="39517201" cy="5486400"/>
          </a:xfrm>
          <a:prstGeom prst="rect">
            <a:avLst/>
          </a:prstGeom>
          <a:solidFill>
            <a:srgbClr val="008000"/>
          </a:solidFill>
          <a:ln>
            <a:noFill/>
          </a:ln>
        </p:spPr>
        <p:txBody>
          <a:bodyPr spcFirstLastPara="1" wrap="square" lIns="365700" tIns="182850" rIns="365700" bIns="182850" anchor="ctr" anchorCtr="0">
            <a:noAutofit/>
          </a:bodyPr>
          <a:lstStyle/>
          <a:p>
            <a:pPr marL="0" lvl="0" indent="0" algn="ctr" rtl="0">
              <a:lnSpc>
                <a:spcPct val="100000"/>
              </a:lnSpc>
              <a:spcBef>
                <a:spcPts val="0"/>
              </a:spcBef>
              <a:spcAft>
                <a:spcPts val="0"/>
              </a:spcAft>
              <a:buSzPts val="1400"/>
              <a:buNone/>
            </a:pPr>
            <a:r>
              <a:rPr lang="en-US">
                <a:solidFill>
                  <a:srgbClr val="FFFFFF"/>
                </a:solidFill>
                <a:latin typeface="Arial Rounded"/>
                <a:ea typeface="Arial Rounded"/>
                <a:cs typeface="Arial Rounded"/>
                <a:sym typeface="Arial Rounded"/>
              </a:rPr>
              <a:t>Finished Design</a:t>
            </a:r>
            <a:endParaRPr>
              <a:solidFill>
                <a:srgbClr val="FFFFFF"/>
              </a:solidFill>
              <a:latin typeface="Arial Rounded"/>
              <a:ea typeface="Arial Rounded"/>
              <a:cs typeface="Arial Rounded"/>
              <a:sym typeface="Arial Rounded"/>
            </a:endParaRPr>
          </a:p>
        </p:txBody>
      </p:sp>
      <p:sp>
        <p:nvSpPr>
          <p:cNvPr id="204" name="Google Shape;204;g74c03d007a_5_37"/>
          <p:cNvSpPr txBox="1"/>
          <p:nvPr/>
        </p:nvSpPr>
        <p:spPr>
          <a:xfrm>
            <a:off x="17519040" y="30281940"/>
            <a:ext cx="8853000" cy="13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sng" strike="noStrike" cap="none" dirty="0">
                <a:solidFill>
                  <a:schemeClr val="hlink"/>
                </a:solidFill>
                <a:latin typeface="Arial"/>
                <a:ea typeface="Arial"/>
                <a:cs typeface="Arial"/>
                <a:sym typeface="Arial"/>
                <a:hlinkClick r:id="" action="ppaction://hlinkshowjump?jump=firstslide"/>
              </a:rPr>
              <a:t>Back To Poster</a:t>
            </a:r>
            <a:endParaRPr sz="1400" b="0" i="0" u="none" strike="noStrike" cap="none" dirty="0">
              <a:solidFill>
                <a:srgbClr val="000000"/>
              </a:solidFill>
              <a:latin typeface="Arial"/>
              <a:ea typeface="Arial"/>
              <a:cs typeface="Arial"/>
              <a:sym typeface="Arial"/>
            </a:endParaRPr>
          </a:p>
        </p:txBody>
      </p:sp>
      <p:pic>
        <p:nvPicPr>
          <p:cNvPr id="205" name="Google Shape;205;g74c03d007a_5_37"/>
          <p:cNvPicPr preferRelativeResize="0"/>
          <p:nvPr/>
        </p:nvPicPr>
        <p:blipFill>
          <a:blip r:embed="rId5">
            <a:alphaModFix/>
          </a:blip>
          <a:stretch>
            <a:fillRect/>
          </a:stretch>
        </p:blipFill>
        <p:spPr>
          <a:xfrm>
            <a:off x="5666905" y="7976642"/>
            <a:ext cx="14254439" cy="17836062"/>
          </a:xfrm>
          <a:prstGeom prst="rect">
            <a:avLst/>
          </a:prstGeom>
          <a:noFill/>
          <a:ln>
            <a:noFill/>
          </a:ln>
        </p:spPr>
      </p:pic>
      <p:sp>
        <p:nvSpPr>
          <p:cNvPr id="206" name="Google Shape;206;g74c03d007a_5_37"/>
          <p:cNvSpPr txBox="1"/>
          <p:nvPr/>
        </p:nvSpPr>
        <p:spPr>
          <a:xfrm>
            <a:off x="25582553" y="8233479"/>
            <a:ext cx="16121700" cy="20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9600" b="0" i="0" u="none" strike="noStrike" cap="none" dirty="0">
                <a:solidFill>
                  <a:srgbClr val="000000"/>
                </a:solidFill>
                <a:latin typeface="Arial"/>
                <a:ea typeface="Arial"/>
                <a:cs typeface="Arial"/>
                <a:sym typeface="Arial"/>
              </a:rPr>
              <a:t>The finalized design will feature a </a:t>
            </a:r>
            <a:r>
              <a:rPr lang="en-US" sz="9600" dirty="0">
                <a:solidFill>
                  <a:srgbClr val="000000"/>
                </a:solidFill>
              </a:rPr>
              <a:t>negative cutout </a:t>
            </a:r>
            <a:r>
              <a:rPr lang="en-US" sz="9600" b="0" i="0" u="none" strike="noStrike" cap="none" dirty="0">
                <a:solidFill>
                  <a:srgbClr val="000000"/>
                </a:solidFill>
                <a:latin typeface="Arial"/>
                <a:ea typeface="Arial"/>
                <a:cs typeface="Arial"/>
                <a:sym typeface="Arial"/>
              </a:rPr>
              <a:t>of the </a:t>
            </a:r>
            <a:r>
              <a:rPr lang="en-US" sz="9600" dirty="0">
                <a:solidFill>
                  <a:srgbClr val="000000"/>
                </a:solidFill>
              </a:rPr>
              <a:t>core</a:t>
            </a:r>
            <a:r>
              <a:rPr lang="en-US" sz="9600" b="0" i="0" u="none" strike="noStrike" cap="none" dirty="0">
                <a:solidFill>
                  <a:srgbClr val="000000"/>
                </a:solidFill>
                <a:latin typeface="Arial"/>
                <a:ea typeface="Arial"/>
                <a:cs typeface="Arial"/>
                <a:sym typeface="Arial"/>
              </a:rPr>
              <a:t>. The sand cast</a:t>
            </a:r>
            <a:r>
              <a:rPr lang="en-US" sz="9600" dirty="0">
                <a:solidFill>
                  <a:srgbClr val="000000"/>
                </a:solidFill>
              </a:rPr>
              <a:t>ed cores </a:t>
            </a:r>
            <a:r>
              <a:rPr lang="en-US" sz="9600" b="0" i="0" u="none" strike="noStrike" cap="none" dirty="0">
                <a:solidFill>
                  <a:srgbClr val="000000"/>
                </a:solidFill>
                <a:latin typeface="Arial"/>
                <a:ea typeface="Arial"/>
                <a:cs typeface="Arial"/>
                <a:sym typeface="Arial"/>
              </a:rPr>
              <a:t>will be fed through the cut out</a:t>
            </a:r>
            <a:r>
              <a:rPr lang="en-US" sz="9600" dirty="0">
                <a:solidFill>
                  <a:srgbClr val="000000"/>
                </a:solidFill>
              </a:rPr>
              <a:t>, using its weight and the normal force of the springs to shear off the flash</a:t>
            </a:r>
            <a:r>
              <a:rPr lang="en-US" sz="9600" b="0" i="0" u="none" strike="noStrike" cap="none" dirty="0">
                <a:solidFill>
                  <a:srgbClr val="000000"/>
                </a:solidFill>
                <a:latin typeface="Arial"/>
                <a:ea typeface="Arial"/>
                <a:cs typeface="Arial"/>
                <a:sym typeface="Arial"/>
              </a:rPr>
              <a:t>. The catch pan will then catch the finished sand cast</a:t>
            </a:r>
            <a:r>
              <a:rPr lang="en-US" sz="9600" dirty="0">
                <a:solidFill>
                  <a:srgbClr val="000000"/>
                </a:solidFill>
              </a:rPr>
              <a:t>ed core. Due to fragile nature of the cores, the catch pan is fitted with a closed cell foam to soften the transition and avoid losses.</a:t>
            </a:r>
            <a:endParaRPr sz="9600" b="0" i="0" u="none" strike="noStrike" cap="none" dirty="0">
              <a:solidFill>
                <a:srgbClr val="FF0000"/>
              </a:solidFill>
              <a:latin typeface="Arial"/>
              <a:ea typeface="Arial"/>
              <a:cs typeface="Arial"/>
              <a:sym typeface="Arial"/>
            </a:endParaRPr>
          </a:p>
        </p:txBody>
      </p:sp>
      <p:grpSp>
        <p:nvGrpSpPr>
          <p:cNvPr id="207" name="Google Shape;207;g74c03d007a_5_37"/>
          <p:cNvGrpSpPr/>
          <p:nvPr/>
        </p:nvGrpSpPr>
        <p:grpSpPr>
          <a:xfrm>
            <a:off x="1137075" y="7747875"/>
            <a:ext cx="24674676" cy="11958282"/>
            <a:chOff x="14421876" y="10038588"/>
            <a:chExt cx="20884195" cy="12316698"/>
          </a:xfrm>
        </p:grpSpPr>
        <p:cxnSp>
          <p:nvCxnSpPr>
            <p:cNvPr id="208" name="Google Shape;208;g74c03d007a_5_37"/>
            <p:cNvCxnSpPr>
              <a:endCxn id="209" idx="1"/>
            </p:cNvCxnSpPr>
            <p:nvPr/>
          </p:nvCxnSpPr>
          <p:spPr>
            <a:xfrm rot="10800000" flipH="1">
              <a:off x="26288971" y="11875038"/>
              <a:ext cx="4356900" cy="2888400"/>
            </a:xfrm>
            <a:prstGeom prst="straightConnector1">
              <a:avLst/>
            </a:prstGeom>
            <a:solidFill>
              <a:srgbClr val="BBE0E3"/>
            </a:solidFill>
            <a:ln w="38100" cap="flat" cmpd="sng">
              <a:solidFill>
                <a:srgbClr val="000000"/>
              </a:solidFill>
              <a:prstDash val="solid"/>
              <a:round/>
              <a:headEnd type="none" w="sm" len="sm"/>
              <a:tailEnd type="none" w="sm" len="sm"/>
            </a:ln>
          </p:spPr>
        </p:cxnSp>
        <p:sp>
          <p:nvSpPr>
            <p:cNvPr id="209" name="Google Shape;209;g74c03d007a_5_37"/>
            <p:cNvSpPr txBox="1"/>
            <p:nvPr/>
          </p:nvSpPr>
          <p:spPr>
            <a:xfrm>
              <a:off x="30645871" y="10038588"/>
              <a:ext cx="4660200" cy="3672900"/>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9600" dirty="0"/>
                <a:t>Core Cutout</a:t>
              </a:r>
              <a:endParaRPr sz="9600" b="0" i="0" u="none" strike="noStrike" cap="none" dirty="0">
                <a:solidFill>
                  <a:srgbClr val="000000"/>
                </a:solidFill>
                <a:latin typeface="Arial"/>
                <a:ea typeface="Arial"/>
                <a:cs typeface="Arial"/>
                <a:sym typeface="Arial"/>
              </a:endParaRPr>
            </a:p>
          </p:txBody>
        </p:sp>
        <p:cxnSp>
          <p:nvCxnSpPr>
            <p:cNvPr id="210" name="Google Shape;210;g74c03d007a_5_37"/>
            <p:cNvCxnSpPr>
              <a:endCxn id="211" idx="1"/>
            </p:cNvCxnSpPr>
            <p:nvPr/>
          </p:nvCxnSpPr>
          <p:spPr>
            <a:xfrm>
              <a:off x="26576733" y="20510587"/>
              <a:ext cx="3946200" cy="1044600"/>
            </a:xfrm>
            <a:prstGeom prst="straightConnector1">
              <a:avLst/>
            </a:prstGeom>
            <a:solidFill>
              <a:srgbClr val="BBE0E3"/>
            </a:solidFill>
            <a:ln w="38100" cap="flat" cmpd="sng">
              <a:solidFill>
                <a:srgbClr val="000000"/>
              </a:solidFill>
              <a:prstDash val="solid"/>
              <a:round/>
              <a:headEnd type="none" w="sm" len="sm"/>
              <a:tailEnd type="none" w="sm" len="sm"/>
            </a:ln>
          </p:spPr>
        </p:cxnSp>
        <p:sp>
          <p:nvSpPr>
            <p:cNvPr id="211" name="Google Shape;211;g74c03d007a_5_37"/>
            <p:cNvSpPr txBox="1"/>
            <p:nvPr/>
          </p:nvSpPr>
          <p:spPr>
            <a:xfrm>
              <a:off x="30522933" y="20755087"/>
              <a:ext cx="3200400" cy="1600200"/>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9600" b="0" i="0" u="none" strike="noStrike" cap="none" dirty="0">
                  <a:solidFill>
                    <a:srgbClr val="000000"/>
                  </a:solidFill>
                  <a:latin typeface="Arial"/>
                  <a:ea typeface="Arial"/>
                  <a:cs typeface="Arial"/>
                  <a:sym typeface="Arial"/>
                </a:rPr>
                <a:t>Base</a:t>
              </a:r>
              <a:endParaRPr sz="9600" b="0" i="0" u="none" strike="noStrike" cap="none" dirty="0">
                <a:solidFill>
                  <a:srgbClr val="000000"/>
                </a:solidFill>
                <a:latin typeface="Arial"/>
                <a:ea typeface="Arial"/>
                <a:cs typeface="Arial"/>
                <a:sym typeface="Arial"/>
              </a:endParaRPr>
            </a:p>
          </p:txBody>
        </p:sp>
        <p:cxnSp>
          <p:nvCxnSpPr>
            <p:cNvPr id="212" name="Google Shape;212;g74c03d007a_5_37"/>
            <p:cNvCxnSpPr>
              <a:endCxn id="213" idx="3"/>
            </p:cNvCxnSpPr>
            <p:nvPr/>
          </p:nvCxnSpPr>
          <p:spPr>
            <a:xfrm flipH="1">
              <a:off x="18053676" y="18574970"/>
              <a:ext cx="5142000" cy="1033500"/>
            </a:xfrm>
            <a:prstGeom prst="straightConnector1">
              <a:avLst/>
            </a:prstGeom>
            <a:solidFill>
              <a:srgbClr val="BBE0E3"/>
            </a:solidFill>
            <a:ln w="38100" cap="flat" cmpd="sng">
              <a:solidFill>
                <a:srgbClr val="000000"/>
              </a:solidFill>
              <a:prstDash val="solid"/>
              <a:round/>
              <a:headEnd type="none" w="sm" len="sm"/>
              <a:tailEnd type="none" w="sm" len="sm"/>
            </a:ln>
          </p:spPr>
        </p:cxnSp>
        <p:sp>
          <p:nvSpPr>
            <p:cNvPr id="213" name="Google Shape;213;g74c03d007a_5_37"/>
            <p:cNvSpPr txBox="1"/>
            <p:nvPr/>
          </p:nvSpPr>
          <p:spPr>
            <a:xfrm>
              <a:off x="14421876" y="18164270"/>
              <a:ext cx="3631800" cy="2888400"/>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9600" b="0" i="0" u="none" strike="noStrike" cap="none" dirty="0">
                  <a:solidFill>
                    <a:srgbClr val="000000"/>
                  </a:solidFill>
                  <a:latin typeface="Arial"/>
                  <a:ea typeface="Arial"/>
                  <a:cs typeface="Arial"/>
                  <a:sym typeface="Arial"/>
                </a:rPr>
                <a:t>Catch Pan</a:t>
              </a:r>
              <a:endParaRPr sz="9600" b="0" i="0" u="none" strike="noStrike" cap="none" dirty="0">
                <a:solidFill>
                  <a:srgbClr val="000000"/>
                </a:solidFill>
                <a:latin typeface="Arial"/>
                <a:ea typeface="Arial"/>
                <a:cs typeface="Arial"/>
                <a:sym typeface="Arial"/>
              </a:endParaRPr>
            </a:p>
          </p:txBody>
        </p:sp>
      </p:grpSp>
      <p:pic>
        <p:nvPicPr>
          <p:cNvPr id="2" name="Finished Design.m4a">
            <a:hlinkClick r:id="" action="ppaction://media"/>
            <a:extLst>
              <a:ext uri="{FF2B5EF4-FFF2-40B4-BE49-F238E27FC236}">
                <a16:creationId xmlns:a16="http://schemas.microsoft.com/office/drawing/2014/main" id="{6E372030-3D85-4B4A-93B2-4BE973E829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25811751" y="29907768"/>
            <a:ext cx="2066544" cy="2066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804</Words>
  <Application>Microsoft Office PowerPoint</Application>
  <PresentationFormat>Custom</PresentationFormat>
  <Paragraphs>105</Paragraphs>
  <Slides>8</Slides>
  <Notes>8</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 Rounded</vt:lpstr>
      <vt:lpstr>Noto Sans Symbols</vt:lpstr>
      <vt:lpstr>Default Design</vt:lpstr>
      <vt:lpstr>PowerPoint Presentation</vt:lpstr>
      <vt:lpstr>Project Overview</vt:lpstr>
      <vt:lpstr>Design Specifications</vt:lpstr>
      <vt:lpstr>Implementations</vt:lpstr>
      <vt:lpstr>Components</vt:lpstr>
      <vt:lpstr>Components</vt:lpstr>
      <vt:lpstr>Components</vt:lpstr>
      <vt:lpstr>Finished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gabriela kanode</cp:lastModifiedBy>
  <cp:revision>16</cp:revision>
  <dcterms:created xsi:type="dcterms:W3CDTF">2005-10-27T22:02:18Z</dcterms:created>
  <dcterms:modified xsi:type="dcterms:W3CDTF">2020-04-27T03:16:42Z</dcterms:modified>
</cp:coreProperties>
</file>