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f+mFAeonF1VC9y9PD73ozVa9J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4d13675a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74d13675a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d13675a4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2" name="Google Shape;172;g74d13675a4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4d13675a4_1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1" name="Google Shape;221;g74d13675a4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4d13675a4_1_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74d13675a4_1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74d13675a4_1_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74d13675a4_1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4d13675a4_1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74d13675a4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thende24@uncc.edu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microsoft.com/office/2007/relationships/hdphoto" Target="../media/hdphoto1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hyperlink" Target="mailto:anguru@uncc.edu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hyperlink" Target="mailto:ktietz@unc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mailto:llee61@uncc.edu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hyperlink" Target="mailto:aungrad1@uncc.edu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hende24@uncc.edu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hyperlink" Target="mailto:anguru@uncc.edu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7.png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openxmlformats.org/officeDocument/2006/relationships/hyperlink" Target="mailto:ktietz@unc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mailto:llee61@uncc.edu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hyperlink" Target="mailto:aungrad1@uncc.edu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thende24@uncc.edu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hyperlink" Target="mailto:anguru@uncc.edu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8.png"/><Relationship Id="rId2" Type="http://schemas.openxmlformats.org/officeDocument/2006/relationships/audio" Target="../media/media3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hyperlink" Target="mailto:ktietz@unc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mailto:llee61@uncc.edu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hyperlink" Target="mailto:aungrad1@uncc.edu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thende24@uncc.edu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hyperlink" Target="mailto:anguru@uncc.edu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9.png"/><Relationship Id="rId2" Type="http://schemas.openxmlformats.org/officeDocument/2006/relationships/audio" Target="../media/media4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11" Type="http://schemas.openxmlformats.org/officeDocument/2006/relationships/hyperlink" Target="mailto:ktietz@unc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mailto:llee61@uncc.edu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hyperlink" Target="mailto:aungrad1@uncc.edu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thende24@uncc.edu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hyperlink" Target="mailto:anguru@uncc.edu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20.png"/><Relationship Id="rId2" Type="http://schemas.openxmlformats.org/officeDocument/2006/relationships/audio" Target="../media/media5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11" Type="http://schemas.openxmlformats.org/officeDocument/2006/relationships/hyperlink" Target="mailto:ktietz@unc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mailto:llee61@uncc.edu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openxmlformats.org/officeDocument/2006/relationships/hyperlink" Target="mailto:aungrad1@uncc.edu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thende24@uncc.edu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hyperlink" Target="mailto:anguru@uncc.edu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21.png"/><Relationship Id="rId2" Type="http://schemas.openxmlformats.org/officeDocument/2006/relationships/audio" Target="../media/media6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11" Type="http://schemas.openxmlformats.org/officeDocument/2006/relationships/hyperlink" Target="mailto:ktietz@unc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mailto:llee61@uncc.edu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6.xml"/><Relationship Id="rId9" Type="http://schemas.openxmlformats.org/officeDocument/2006/relationships/hyperlink" Target="mailto:aungrad1@uncc.edu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thende24@uncc.edu" TargetMode="Externa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7" Type="http://schemas.openxmlformats.org/officeDocument/2006/relationships/hyperlink" Target="mailto:anguru@uncc.edu" TargetMode="Externa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22.png"/><Relationship Id="rId2" Type="http://schemas.openxmlformats.org/officeDocument/2006/relationships/audio" Target="../media/media7.mp3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11" Type="http://schemas.openxmlformats.org/officeDocument/2006/relationships/hyperlink" Target="mailto:ktietz@unc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23" Type="http://schemas.openxmlformats.org/officeDocument/2006/relationships/image" Target="../media/image14.png"/><Relationship Id="rId10" Type="http://schemas.openxmlformats.org/officeDocument/2006/relationships/hyperlink" Target="mailto:llee61@uncc.edu" TargetMode="External"/><Relationship Id="rId19" Type="http://schemas.openxmlformats.org/officeDocument/2006/relationships/image" Target="../media/image10.png"/><Relationship Id="rId4" Type="http://schemas.openxmlformats.org/officeDocument/2006/relationships/notesSlide" Target="../notesSlides/notesSlide7.xml"/><Relationship Id="rId9" Type="http://schemas.openxmlformats.org/officeDocument/2006/relationships/hyperlink" Target="mailto:aungrad1@uncc.edu" TargetMode="Externa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/>
          <p:nvPr/>
        </p:nvSpPr>
        <p:spPr>
          <a:xfrm>
            <a:off x="8003126" y="1194600"/>
            <a:ext cx="41889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4117338" y="1196006"/>
            <a:ext cx="38760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0" y="1194600"/>
            <a:ext cx="4108500" cy="566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411" y="728"/>
            <a:ext cx="1741589" cy="10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6">
            <a:alphaModFix/>
          </a:blip>
          <a:srcRect t="19609" r="-2103" b="19205"/>
          <a:stretch/>
        </p:blipFill>
        <p:spPr>
          <a:xfrm>
            <a:off x="144366" y="2528358"/>
            <a:ext cx="3914045" cy="103531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820537" y="799871"/>
            <a:ext cx="109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Nguru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anguru@uncc.edu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Tyler Henderson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thende24@uncc.edu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Alexandria Ungrady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aungrad1@uncc.edu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Lou Lee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llee61@uncc.edu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Kyle Tietz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ktietz@uncc.edu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Seth Martin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smart143@uncc.edu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Mentor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Dr. Michael Smith 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Project Supporters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Charlotte-Douglas International Airport: Andy Williams, Randy Garrell, Chris Hazen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1981325" y="54027"/>
            <a:ext cx="821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Baggage Handling Load Balancing and System Optimization</a:t>
            </a:r>
            <a:endParaRPr sz="2000" b="0" i="0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1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Senior Design I– Spring 2020</a:t>
            </a:r>
            <a:endParaRPr sz="2000" b="1" i="1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94453" y="12523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 &amp; Problem Statement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94453" y="4684303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Solution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204663" y="3616795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Deliverables / Specifications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4283741" y="4097270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Processing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8368625" y="51332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108806" y="1523564"/>
            <a:ext cx="3967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Charlotte Douglas Airport Facilities Maintenance team supports operation of the Checked Baggage Inspection System (CBIS)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Seek to optimize and implement improvements to the CBIS system by automating the vertical sorter between RC1 &amp; RC2 baggage conveyor lines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4258" y="3909594"/>
            <a:ext cx="3853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baggage jams on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ft or more space between baggage on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 to automate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8052450" y="5344344"/>
            <a:ext cx="31404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activities are subject to COVID-19 crisis.</a:t>
            </a:r>
            <a:endParaRPr sz="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collect and analyze accurate baggage data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and interpret data to update arena model simulation created by CLT_LOAD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PLC program to reduce baggage jams on RC1 &amp; RC2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71" y="0"/>
            <a:ext cx="1741590" cy="7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-8752" y="4991368"/>
            <a:ext cx="1736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Develop, implement, and install baggage counters at specific locations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analyze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gathered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4269574" y="1247707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Fabrication/ Assembly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8164114" y="124242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Analysis/ Interpretation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7004" y="1644301"/>
            <a:ext cx="1100621" cy="6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011684" y="4334146"/>
            <a:ext cx="15045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Arbitrary rough data simulation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testing for prototype parts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constant temperature, humidity, and power input 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5971" y="1549273"/>
            <a:ext cx="1815637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 rot="-5400000">
            <a:off x="10067142" y="2118079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15">
            <a:alphaModFix/>
          </a:blip>
          <a:srcRect b="5517"/>
          <a:stretch/>
        </p:blipFill>
        <p:spPr>
          <a:xfrm>
            <a:off x="1653497" y="5020596"/>
            <a:ext cx="2534686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6794015" y="1614084"/>
            <a:ext cx="703951" cy="8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46110" y="1704116"/>
            <a:ext cx="1097850" cy="6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62653" y="2795165"/>
            <a:ext cx="962632" cy="7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5583041" y="2679522"/>
            <a:ext cx="747030" cy="1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303" y="2738469"/>
            <a:ext cx="906227" cy="8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5377168" y="6394527"/>
            <a:ext cx="2455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corrected and baggage timestamp data collected.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84947" y="6058129"/>
            <a:ext cx="985733" cy="7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4208090" y="2396045"/>
            <a:ext cx="1110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 Enclosure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322014" y="2426310"/>
            <a:ext cx="12828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6593985" y="2334327"/>
            <a:ext cx="1111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 Distance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196210" y="3528131"/>
            <a:ext cx="1046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 Reader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252653" y="3472926"/>
            <a:ext cx="128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Humidity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6515200" y="3540290"/>
            <a:ext cx="1221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Clock Module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37064" y="4610916"/>
            <a:ext cx="2483898" cy="18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92925" y="3557912"/>
            <a:ext cx="1908610" cy="13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10976480" y="3284190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8008375" y="3594927"/>
            <a:ext cx="20997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9725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Baggage data analyzed from load schedule will determine the best load balancing algorithm which will be used to design the PLC program to reduce baggage jams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8219641" y="3089605"/>
            <a:ext cx="1777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Data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0083422" y="3035140"/>
            <a:ext cx="2010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 Model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0150045" y="4876178"/>
            <a:ext cx="1877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9158" y="1594972"/>
            <a:ext cx="1926574" cy="14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ntroduction_Anna (online-audio-converter.com) (1)">
            <a:hlinkClick r:id="" action="ppaction://media"/>
            <a:extLst>
              <a:ext uri="{FF2B5EF4-FFF2-40B4-BE49-F238E27FC236}">
                <a16:creationId xmlns:a16="http://schemas.microsoft.com/office/drawing/2014/main" id="{504EA10E-516C-4005-97C6-32FBFD940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948" y="229158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6000"/>
    </mc:Choice>
    <mc:Fallback xmlns="">
      <p:transition advClick="0" advTm="7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4d13675a4_1_0"/>
          <p:cNvSpPr/>
          <p:nvPr/>
        </p:nvSpPr>
        <p:spPr>
          <a:xfrm>
            <a:off x="8003126" y="1194600"/>
            <a:ext cx="41889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74d13675a4_1_0"/>
          <p:cNvSpPr/>
          <p:nvPr/>
        </p:nvSpPr>
        <p:spPr>
          <a:xfrm>
            <a:off x="4117338" y="1196006"/>
            <a:ext cx="38760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74d13675a4_1_0"/>
          <p:cNvSpPr/>
          <p:nvPr/>
        </p:nvSpPr>
        <p:spPr>
          <a:xfrm>
            <a:off x="0" y="1194600"/>
            <a:ext cx="4108500" cy="566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74d13675a4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411" y="728"/>
            <a:ext cx="1741589" cy="10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74d13675a4_1_0"/>
          <p:cNvPicPr preferRelativeResize="0"/>
          <p:nvPr/>
        </p:nvPicPr>
        <p:blipFill rotWithShape="1">
          <a:blip r:embed="rId6">
            <a:alphaModFix/>
          </a:blip>
          <a:srcRect t="19609" r="-2103" b="19205"/>
          <a:stretch/>
        </p:blipFill>
        <p:spPr>
          <a:xfrm>
            <a:off x="144366" y="2528358"/>
            <a:ext cx="3914045" cy="103531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74d13675a4_1_0"/>
          <p:cNvSpPr txBox="1"/>
          <p:nvPr/>
        </p:nvSpPr>
        <p:spPr>
          <a:xfrm>
            <a:off x="820537" y="799871"/>
            <a:ext cx="109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Nguru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anguru@uncc.edu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Tyler Henderson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thende24@uncc.edu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Alexandria Ungrady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aungrad1@uncc.edu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Lou Lee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llee61@uncc.edu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Kyle Tietz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ktietz@uncc.edu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Seth Martin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smart143@uncc.edu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Mentor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Dr. Michael Smith 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Project Supporters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Charlotte-Douglas International Airport: Andy Williams, Randy Garrell, Chris Hazen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74d13675a4_1_0"/>
          <p:cNvSpPr txBox="1"/>
          <p:nvPr/>
        </p:nvSpPr>
        <p:spPr>
          <a:xfrm>
            <a:off x="1981325" y="54027"/>
            <a:ext cx="821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Baggage Handling Load Balancing and System Optimization</a:t>
            </a:r>
            <a:endParaRPr sz="2000" b="0" i="0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1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Senior Design I– Spring 2020</a:t>
            </a:r>
            <a:endParaRPr sz="2000" b="1" i="1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74d13675a4_1_0"/>
          <p:cNvSpPr/>
          <p:nvPr/>
        </p:nvSpPr>
        <p:spPr>
          <a:xfrm>
            <a:off x="194453" y="12523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 &amp; Problem Statement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74d13675a4_1_0"/>
          <p:cNvSpPr/>
          <p:nvPr/>
        </p:nvSpPr>
        <p:spPr>
          <a:xfrm>
            <a:off x="194453" y="4684303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Solution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74d13675a4_1_0"/>
          <p:cNvSpPr/>
          <p:nvPr/>
        </p:nvSpPr>
        <p:spPr>
          <a:xfrm>
            <a:off x="204663" y="3616795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Deliverables / Specifications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74d13675a4_1_0"/>
          <p:cNvSpPr/>
          <p:nvPr/>
        </p:nvSpPr>
        <p:spPr>
          <a:xfrm>
            <a:off x="4283741" y="4097270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Processing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74d13675a4_1_0"/>
          <p:cNvSpPr/>
          <p:nvPr/>
        </p:nvSpPr>
        <p:spPr>
          <a:xfrm>
            <a:off x="8368625" y="51332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74d13675a4_1_0"/>
          <p:cNvSpPr txBox="1"/>
          <p:nvPr/>
        </p:nvSpPr>
        <p:spPr>
          <a:xfrm>
            <a:off x="108806" y="1523564"/>
            <a:ext cx="3967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Charlotte Douglas Airport Facilities Maintenance team supports operation of the Checked Baggage Inspection System (CBIS)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Seek to optimize and implement improvements to the CBIS system by automating the vertical sorter between RC1 &amp; RC2 baggage conveyor lines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74d13675a4_1_0"/>
          <p:cNvSpPr txBox="1"/>
          <p:nvPr/>
        </p:nvSpPr>
        <p:spPr>
          <a:xfrm>
            <a:off x="54258" y="3909594"/>
            <a:ext cx="3853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baggage jams on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ft or more space between baggage on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 to automate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74d13675a4_1_0"/>
          <p:cNvSpPr txBox="1"/>
          <p:nvPr/>
        </p:nvSpPr>
        <p:spPr>
          <a:xfrm>
            <a:off x="8052450" y="5344344"/>
            <a:ext cx="31404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activities are subject to COVID-19 crisis.</a:t>
            </a:r>
            <a:endParaRPr sz="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collect and analyze accurate baggage data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and interpret data to update arena model simulation created by CLT_LOAD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PLC program to reduce baggage jams on RC1 &amp; RC2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74d13675a4_1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71" y="0"/>
            <a:ext cx="1741590" cy="7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74d13675a4_1_0"/>
          <p:cNvSpPr txBox="1"/>
          <p:nvPr/>
        </p:nvSpPr>
        <p:spPr>
          <a:xfrm>
            <a:off x="-8752" y="4991368"/>
            <a:ext cx="1736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Develop, implement, and install baggage counters at specific locations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analyze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gathered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74d13675a4_1_0"/>
          <p:cNvSpPr/>
          <p:nvPr/>
        </p:nvSpPr>
        <p:spPr>
          <a:xfrm>
            <a:off x="4269574" y="1247707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Fabrication/ Assembly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74d13675a4_1_0"/>
          <p:cNvSpPr/>
          <p:nvPr/>
        </p:nvSpPr>
        <p:spPr>
          <a:xfrm>
            <a:off x="8164114" y="124242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Analysis/ Interpretation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74d13675a4_1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7004" y="1644301"/>
            <a:ext cx="1100621" cy="6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74d13675a4_1_0"/>
          <p:cNvSpPr txBox="1"/>
          <p:nvPr/>
        </p:nvSpPr>
        <p:spPr>
          <a:xfrm>
            <a:off x="4011684" y="4334146"/>
            <a:ext cx="15045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Arbitrary rough data simulation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testing for prototype parts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constant temperature, humidity, and power input </a:t>
            </a:r>
            <a:endParaRPr/>
          </a:p>
        </p:txBody>
      </p:sp>
      <p:pic>
        <p:nvPicPr>
          <p:cNvPr id="146" name="Google Shape;146;g74d13675a4_1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5971" y="1549273"/>
            <a:ext cx="1815637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74d13675a4_1_0"/>
          <p:cNvSpPr/>
          <p:nvPr/>
        </p:nvSpPr>
        <p:spPr>
          <a:xfrm rot="-5400000">
            <a:off x="10067142" y="2118079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74d13675a4_1_0"/>
          <p:cNvPicPr preferRelativeResize="0"/>
          <p:nvPr/>
        </p:nvPicPr>
        <p:blipFill rotWithShape="1">
          <a:blip r:embed="rId15">
            <a:alphaModFix/>
          </a:blip>
          <a:srcRect b="5517"/>
          <a:stretch/>
        </p:blipFill>
        <p:spPr>
          <a:xfrm>
            <a:off x="1653497" y="5020596"/>
            <a:ext cx="2534686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74d13675a4_1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6794015" y="1614084"/>
            <a:ext cx="703951" cy="8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74d13675a4_1_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46110" y="1704116"/>
            <a:ext cx="1097850" cy="6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74d13675a4_1_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62653" y="2795165"/>
            <a:ext cx="962632" cy="7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74d13675a4_1_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5583041" y="2679522"/>
            <a:ext cx="747030" cy="1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74d13675a4_1_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303" y="2738469"/>
            <a:ext cx="906227" cy="8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74d13675a4_1_0"/>
          <p:cNvSpPr txBox="1"/>
          <p:nvPr/>
        </p:nvSpPr>
        <p:spPr>
          <a:xfrm>
            <a:off x="5377168" y="6394527"/>
            <a:ext cx="2455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corrected and baggage timestamp data collected.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74d13675a4_1_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84947" y="6058129"/>
            <a:ext cx="985733" cy="7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74d13675a4_1_0"/>
          <p:cNvSpPr txBox="1"/>
          <p:nvPr/>
        </p:nvSpPr>
        <p:spPr>
          <a:xfrm>
            <a:off x="4208090" y="2396045"/>
            <a:ext cx="1110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 Enclosure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74d13675a4_1_0"/>
          <p:cNvSpPr txBox="1"/>
          <p:nvPr/>
        </p:nvSpPr>
        <p:spPr>
          <a:xfrm>
            <a:off x="5322014" y="2426310"/>
            <a:ext cx="12828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74d13675a4_1_0"/>
          <p:cNvSpPr txBox="1"/>
          <p:nvPr/>
        </p:nvSpPr>
        <p:spPr>
          <a:xfrm>
            <a:off x="6593985" y="2334327"/>
            <a:ext cx="1111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 Distance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74d13675a4_1_0"/>
          <p:cNvSpPr txBox="1"/>
          <p:nvPr/>
        </p:nvSpPr>
        <p:spPr>
          <a:xfrm>
            <a:off x="4196210" y="3528131"/>
            <a:ext cx="1046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 Reader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74d13675a4_1_0"/>
          <p:cNvSpPr txBox="1"/>
          <p:nvPr/>
        </p:nvSpPr>
        <p:spPr>
          <a:xfrm>
            <a:off x="5252653" y="3472926"/>
            <a:ext cx="128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Humidity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74d13675a4_1_0"/>
          <p:cNvSpPr txBox="1"/>
          <p:nvPr/>
        </p:nvSpPr>
        <p:spPr>
          <a:xfrm>
            <a:off x="6515200" y="3540290"/>
            <a:ext cx="1221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Clock Module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74d13675a4_1_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37064" y="4610916"/>
            <a:ext cx="2483898" cy="18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74d13675a4_1_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92925" y="3557912"/>
            <a:ext cx="1908610" cy="13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74d13675a4_1_0"/>
          <p:cNvSpPr/>
          <p:nvPr/>
        </p:nvSpPr>
        <p:spPr>
          <a:xfrm>
            <a:off x="10976480" y="3284190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74d13675a4_1_0"/>
          <p:cNvSpPr txBox="1"/>
          <p:nvPr/>
        </p:nvSpPr>
        <p:spPr>
          <a:xfrm>
            <a:off x="8008375" y="3594927"/>
            <a:ext cx="20997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9725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Baggage data analyzed from load schedule will determine the best load balancing algorithm which will be used to design the PLC program to reduce baggage jams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4d13675a4_1_0"/>
          <p:cNvSpPr txBox="1"/>
          <p:nvPr/>
        </p:nvSpPr>
        <p:spPr>
          <a:xfrm>
            <a:off x="8219641" y="3089605"/>
            <a:ext cx="1777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Data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74d13675a4_1_0"/>
          <p:cNvSpPr txBox="1"/>
          <p:nvPr/>
        </p:nvSpPr>
        <p:spPr>
          <a:xfrm>
            <a:off x="10083422" y="3035140"/>
            <a:ext cx="2010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 Model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74d13675a4_1_0"/>
          <p:cNvSpPr txBox="1"/>
          <p:nvPr/>
        </p:nvSpPr>
        <p:spPr>
          <a:xfrm>
            <a:off x="10150045" y="4876178"/>
            <a:ext cx="1877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74d13675a4_1_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9158" y="1594972"/>
            <a:ext cx="1926574" cy="14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091ECD-ECFF-4FD0-A031-2AC49D0B980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81511" y="1164652"/>
            <a:ext cx="9948605" cy="2784909"/>
          </a:xfrm>
          <a:prstGeom prst="rect">
            <a:avLst/>
          </a:prstGeom>
        </p:spPr>
      </p:pic>
      <p:pic>
        <p:nvPicPr>
          <p:cNvPr id="4" name="Lou Lee (Project Deliverables) (1)">
            <a:hlinkClick r:id="" action="ppaction://media"/>
            <a:extLst>
              <a:ext uri="{FF2B5EF4-FFF2-40B4-BE49-F238E27FC236}">
                <a16:creationId xmlns:a16="http://schemas.microsoft.com/office/drawing/2014/main" id="{7A5B7764-22C7-4FF6-8CB3-5D0E31627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2516" y="3438289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000"/>
    </mc:Choice>
    <mc:Fallback xmlns="">
      <p:transition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4d13675a4_1_48"/>
          <p:cNvSpPr/>
          <p:nvPr/>
        </p:nvSpPr>
        <p:spPr>
          <a:xfrm>
            <a:off x="8003126" y="1194600"/>
            <a:ext cx="41889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74d13675a4_1_48"/>
          <p:cNvSpPr/>
          <p:nvPr/>
        </p:nvSpPr>
        <p:spPr>
          <a:xfrm>
            <a:off x="4117338" y="1196006"/>
            <a:ext cx="38760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74d13675a4_1_48"/>
          <p:cNvSpPr/>
          <p:nvPr/>
        </p:nvSpPr>
        <p:spPr>
          <a:xfrm>
            <a:off x="0" y="1194600"/>
            <a:ext cx="4108500" cy="566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74d13675a4_1_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411" y="728"/>
            <a:ext cx="1741589" cy="10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74d13675a4_1_48"/>
          <p:cNvPicPr preferRelativeResize="0"/>
          <p:nvPr/>
        </p:nvPicPr>
        <p:blipFill rotWithShape="1">
          <a:blip r:embed="rId6">
            <a:alphaModFix/>
          </a:blip>
          <a:srcRect t="19609" r="-2103" b="19205"/>
          <a:stretch/>
        </p:blipFill>
        <p:spPr>
          <a:xfrm>
            <a:off x="144366" y="2528358"/>
            <a:ext cx="3914045" cy="1035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74d13675a4_1_48"/>
          <p:cNvSpPr txBox="1"/>
          <p:nvPr/>
        </p:nvSpPr>
        <p:spPr>
          <a:xfrm>
            <a:off x="820537" y="799871"/>
            <a:ext cx="109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Nguru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anguru@uncc.edu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Tyler Henderson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thende24@uncc.edu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Alexandria Ungrady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aungrad1@uncc.edu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Lou Lee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llee61@uncc.edu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Kyle Tietz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ktietz@uncc.edu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Seth Martin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smart143@uncc.edu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Mentor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Dr. Michael Smith 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Project Supporters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Charlotte-Douglas International Airport: Andy Williams, Randy Garrell, Chris Hazen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74d13675a4_1_48"/>
          <p:cNvSpPr txBox="1"/>
          <p:nvPr/>
        </p:nvSpPr>
        <p:spPr>
          <a:xfrm>
            <a:off x="1981325" y="54027"/>
            <a:ext cx="821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Baggage Handling Load Balancing and System Optimization</a:t>
            </a:r>
            <a:endParaRPr sz="2000" b="0" i="0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1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Senior Design I– Spring 2020</a:t>
            </a:r>
            <a:endParaRPr sz="2000" b="1" i="1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74d13675a4_1_48"/>
          <p:cNvSpPr/>
          <p:nvPr/>
        </p:nvSpPr>
        <p:spPr>
          <a:xfrm>
            <a:off x="194453" y="12523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 &amp; Problem Statement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74d13675a4_1_48"/>
          <p:cNvSpPr/>
          <p:nvPr/>
        </p:nvSpPr>
        <p:spPr>
          <a:xfrm>
            <a:off x="194453" y="4684303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Solution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74d13675a4_1_48"/>
          <p:cNvSpPr/>
          <p:nvPr/>
        </p:nvSpPr>
        <p:spPr>
          <a:xfrm>
            <a:off x="204663" y="3616795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Deliverables / Specifications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4d13675a4_1_48"/>
          <p:cNvSpPr/>
          <p:nvPr/>
        </p:nvSpPr>
        <p:spPr>
          <a:xfrm>
            <a:off x="4283741" y="4097270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Processing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74d13675a4_1_48"/>
          <p:cNvSpPr/>
          <p:nvPr/>
        </p:nvSpPr>
        <p:spPr>
          <a:xfrm>
            <a:off x="8368625" y="51332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4d13675a4_1_48"/>
          <p:cNvSpPr txBox="1"/>
          <p:nvPr/>
        </p:nvSpPr>
        <p:spPr>
          <a:xfrm>
            <a:off x="108806" y="1523564"/>
            <a:ext cx="3967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Charlotte Douglas Airport Facilities Maintenance team supports operation of the Checked Baggage Inspection System (CBIS)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Seek to optimize and implement improvements to the CBIS system by automating the vertical sorter between RC1 &amp; RC2 baggage conveyor lines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4d13675a4_1_48"/>
          <p:cNvSpPr txBox="1"/>
          <p:nvPr/>
        </p:nvSpPr>
        <p:spPr>
          <a:xfrm>
            <a:off x="54258" y="3909594"/>
            <a:ext cx="3853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baggage jams on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ft or more space between baggage on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 to automate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74d13675a4_1_48"/>
          <p:cNvSpPr txBox="1"/>
          <p:nvPr/>
        </p:nvSpPr>
        <p:spPr>
          <a:xfrm>
            <a:off x="8052450" y="5344344"/>
            <a:ext cx="31404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activities are subject to COVID-19 crisis.</a:t>
            </a:r>
            <a:endParaRPr sz="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collect and analyze accurate baggage data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and interpret data to update arena model simulation created by CLT_LOAD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PLC program to reduce baggage jams on RC1 &amp; RC2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74d13675a4_1_4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71" y="0"/>
            <a:ext cx="1741590" cy="7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74d13675a4_1_48"/>
          <p:cNvSpPr txBox="1"/>
          <p:nvPr/>
        </p:nvSpPr>
        <p:spPr>
          <a:xfrm>
            <a:off x="-8752" y="4991368"/>
            <a:ext cx="1736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Develop, implement, and install baggage counters at specific locations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analyze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gathered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74d13675a4_1_48"/>
          <p:cNvSpPr/>
          <p:nvPr/>
        </p:nvSpPr>
        <p:spPr>
          <a:xfrm>
            <a:off x="4269574" y="1247707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Fabrication/ Assembly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74d13675a4_1_48"/>
          <p:cNvSpPr/>
          <p:nvPr/>
        </p:nvSpPr>
        <p:spPr>
          <a:xfrm>
            <a:off x="8164114" y="124242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Analysis/ Interpretation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74d13675a4_1_4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7004" y="1644301"/>
            <a:ext cx="1100621" cy="6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74d13675a4_1_48"/>
          <p:cNvSpPr txBox="1"/>
          <p:nvPr/>
        </p:nvSpPr>
        <p:spPr>
          <a:xfrm>
            <a:off x="4011684" y="4334146"/>
            <a:ext cx="15045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Arbitrary rough data simulation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testing for prototype parts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constant temperature, humidity, and power input </a:t>
            </a:r>
            <a:endParaRPr/>
          </a:p>
        </p:txBody>
      </p:sp>
      <p:pic>
        <p:nvPicPr>
          <p:cNvPr id="195" name="Google Shape;195;g74d13675a4_1_4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5971" y="1549273"/>
            <a:ext cx="1815637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74d13675a4_1_48"/>
          <p:cNvSpPr/>
          <p:nvPr/>
        </p:nvSpPr>
        <p:spPr>
          <a:xfrm rot="-5400000">
            <a:off x="10067142" y="2118079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74d13675a4_1_48"/>
          <p:cNvPicPr preferRelativeResize="0"/>
          <p:nvPr/>
        </p:nvPicPr>
        <p:blipFill rotWithShape="1">
          <a:blip r:embed="rId15">
            <a:alphaModFix/>
          </a:blip>
          <a:srcRect b="5517"/>
          <a:stretch/>
        </p:blipFill>
        <p:spPr>
          <a:xfrm>
            <a:off x="1653497" y="5020596"/>
            <a:ext cx="2534686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74d13675a4_1_4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6794015" y="1614084"/>
            <a:ext cx="703951" cy="8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74d13675a4_1_4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46110" y="1704116"/>
            <a:ext cx="1097850" cy="6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74d13675a4_1_4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62653" y="2795165"/>
            <a:ext cx="962632" cy="7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74d13675a4_1_4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5583041" y="2679522"/>
            <a:ext cx="747030" cy="1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74d13675a4_1_4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303" y="2738469"/>
            <a:ext cx="906227" cy="8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74d13675a4_1_48"/>
          <p:cNvSpPr txBox="1"/>
          <p:nvPr/>
        </p:nvSpPr>
        <p:spPr>
          <a:xfrm>
            <a:off x="5377168" y="6394527"/>
            <a:ext cx="2455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corrected and baggage timestamp data collected.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74d13675a4_1_4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84947" y="6058129"/>
            <a:ext cx="985733" cy="7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74d13675a4_1_48"/>
          <p:cNvSpPr txBox="1"/>
          <p:nvPr/>
        </p:nvSpPr>
        <p:spPr>
          <a:xfrm>
            <a:off x="4208090" y="2396045"/>
            <a:ext cx="1110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 Enclosure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74d13675a4_1_48"/>
          <p:cNvSpPr txBox="1"/>
          <p:nvPr/>
        </p:nvSpPr>
        <p:spPr>
          <a:xfrm>
            <a:off x="5322014" y="2426310"/>
            <a:ext cx="12828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74d13675a4_1_48"/>
          <p:cNvSpPr txBox="1"/>
          <p:nvPr/>
        </p:nvSpPr>
        <p:spPr>
          <a:xfrm>
            <a:off x="6593985" y="2334327"/>
            <a:ext cx="1111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 Distance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74d13675a4_1_48"/>
          <p:cNvSpPr txBox="1"/>
          <p:nvPr/>
        </p:nvSpPr>
        <p:spPr>
          <a:xfrm>
            <a:off x="4196210" y="3528131"/>
            <a:ext cx="1046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 Reader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74d13675a4_1_48"/>
          <p:cNvSpPr txBox="1"/>
          <p:nvPr/>
        </p:nvSpPr>
        <p:spPr>
          <a:xfrm>
            <a:off x="5252653" y="3472926"/>
            <a:ext cx="128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Humidity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74d13675a4_1_48"/>
          <p:cNvSpPr txBox="1"/>
          <p:nvPr/>
        </p:nvSpPr>
        <p:spPr>
          <a:xfrm>
            <a:off x="6515200" y="3540290"/>
            <a:ext cx="1221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Clock Module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g74d13675a4_1_4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37064" y="4610916"/>
            <a:ext cx="2483898" cy="18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74d13675a4_1_4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92925" y="3557912"/>
            <a:ext cx="1908610" cy="13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74d13675a4_1_48"/>
          <p:cNvSpPr/>
          <p:nvPr/>
        </p:nvSpPr>
        <p:spPr>
          <a:xfrm>
            <a:off x="10976480" y="3284190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74d13675a4_1_48"/>
          <p:cNvSpPr txBox="1"/>
          <p:nvPr/>
        </p:nvSpPr>
        <p:spPr>
          <a:xfrm>
            <a:off x="8008375" y="3594927"/>
            <a:ext cx="20997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9725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Baggage data analyzed from load schedule will determine the best load balancing algorithm which will be used to design the PLC program to reduce baggage jams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74d13675a4_1_48"/>
          <p:cNvSpPr txBox="1"/>
          <p:nvPr/>
        </p:nvSpPr>
        <p:spPr>
          <a:xfrm>
            <a:off x="8219641" y="3089605"/>
            <a:ext cx="1777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Data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74d13675a4_1_48"/>
          <p:cNvSpPr txBox="1"/>
          <p:nvPr/>
        </p:nvSpPr>
        <p:spPr>
          <a:xfrm>
            <a:off x="10083422" y="3035140"/>
            <a:ext cx="2010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 Model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74d13675a4_1_48"/>
          <p:cNvSpPr txBox="1"/>
          <p:nvPr/>
        </p:nvSpPr>
        <p:spPr>
          <a:xfrm>
            <a:off x="10150045" y="4876178"/>
            <a:ext cx="1877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74d13675a4_1_4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9158" y="1594972"/>
            <a:ext cx="1926574" cy="14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9AD47-89BF-4733-A3B1-2DD8D3D225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68885" y="1247707"/>
            <a:ext cx="8249977" cy="4477375"/>
          </a:xfrm>
          <a:prstGeom prst="rect">
            <a:avLst/>
          </a:prstGeom>
        </p:spPr>
      </p:pic>
      <p:pic>
        <p:nvPicPr>
          <p:cNvPr id="3" name="Design Solution (Tyler) (1)">
            <a:hlinkClick r:id="" action="ppaction://media"/>
            <a:extLst>
              <a:ext uri="{FF2B5EF4-FFF2-40B4-BE49-F238E27FC236}">
                <a16:creationId xmlns:a16="http://schemas.microsoft.com/office/drawing/2014/main" id="{5338E055-D3AF-4625-BD26-BAC8A2EC94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6590" y="508102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5000"/>
    </mc:Choice>
    <mc:Fallback xmlns="">
      <p:transition advClick="0"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4d13675a4_1_96"/>
          <p:cNvSpPr/>
          <p:nvPr/>
        </p:nvSpPr>
        <p:spPr>
          <a:xfrm>
            <a:off x="8003126" y="1194600"/>
            <a:ext cx="41889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74d13675a4_1_96"/>
          <p:cNvSpPr/>
          <p:nvPr/>
        </p:nvSpPr>
        <p:spPr>
          <a:xfrm>
            <a:off x="4117338" y="1196006"/>
            <a:ext cx="38760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74d13675a4_1_96"/>
          <p:cNvSpPr/>
          <p:nvPr/>
        </p:nvSpPr>
        <p:spPr>
          <a:xfrm>
            <a:off x="0" y="1194600"/>
            <a:ext cx="4108500" cy="566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74d13675a4_1_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411" y="728"/>
            <a:ext cx="1741589" cy="10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74d13675a4_1_96"/>
          <p:cNvPicPr preferRelativeResize="0"/>
          <p:nvPr/>
        </p:nvPicPr>
        <p:blipFill rotWithShape="1">
          <a:blip r:embed="rId6">
            <a:alphaModFix/>
          </a:blip>
          <a:srcRect t="19609" r="-2103" b="19205"/>
          <a:stretch/>
        </p:blipFill>
        <p:spPr>
          <a:xfrm>
            <a:off x="144366" y="2528358"/>
            <a:ext cx="3914045" cy="103531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74d13675a4_1_96"/>
          <p:cNvSpPr txBox="1"/>
          <p:nvPr/>
        </p:nvSpPr>
        <p:spPr>
          <a:xfrm>
            <a:off x="820537" y="799871"/>
            <a:ext cx="109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Nguru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anguru@uncc.edu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Tyler Henderson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thende24@uncc.edu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Alexandria Ungrady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aungrad1@uncc.edu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Lou Lee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llee61@uncc.edu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Kyle Tietz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ktietz@uncc.edu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Seth Martin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smart143@uncc.edu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Mentor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Dr. Michael Smith 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Project Supporters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Charlotte-Douglas International Airport: Andy Williams, Randy Garrell, Chris Hazen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74d13675a4_1_96"/>
          <p:cNvSpPr txBox="1"/>
          <p:nvPr/>
        </p:nvSpPr>
        <p:spPr>
          <a:xfrm>
            <a:off x="1981325" y="54027"/>
            <a:ext cx="821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Baggage Handling Load Balancing and System Optimization</a:t>
            </a:r>
            <a:endParaRPr sz="2000" b="0" i="0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1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Senior Design I– Spring 2020</a:t>
            </a:r>
            <a:endParaRPr sz="2000" b="1" i="1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74d13675a4_1_96"/>
          <p:cNvSpPr/>
          <p:nvPr/>
        </p:nvSpPr>
        <p:spPr>
          <a:xfrm>
            <a:off x="194453" y="12523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 &amp; Problem Statement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74d13675a4_1_96"/>
          <p:cNvSpPr/>
          <p:nvPr/>
        </p:nvSpPr>
        <p:spPr>
          <a:xfrm>
            <a:off x="194453" y="4684303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Solution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74d13675a4_1_96"/>
          <p:cNvSpPr/>
          <p:nvPr/>
        </p:nvSpPr>
        <p:spPr>
          <a:xfrm>
            <a:off x="204663" y="3616795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Deliverables / Specifications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74d13675a4_1_96"/>
          <p:cNvSpPr/>
          <p:nvPr/>
        </p:nvSpPr>
        <p:spPr>
          <a:xfrm>
            <a:off x="4283741" y="4097270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Processing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74d13675a4_1_96"/>
          <p:cNvSpPr/>
          <p:nvPr/>
        </p:nvSpPr>
        <p:spPr>
          <a:xfrm>
            <a:off x="8368625" y="51332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74d13675a4_1_96"/>
          <p:cNvSpPr txBox="1"/>
          <p:nvPr/>
        </p:nvSpPr>
        <p:spPr>
          <a:xfrm>
            <a:off x="108806" y="1523564"/>
            <a:ext cx="3967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Charlotte Douglas Airport Facilities Maintenance team supports operation of the Checked Baggage Inspection System (CBIS)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Seek to optimize and implement improvements to the CBIS system by automating the vertical sorter between RC1 &amp; RC2 baggage conveyor lines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74d13675a4_1_96"/>
          <p:cNvSpPr txBox="1"/>
          <p:nvPr/>
        </p:nvSpPr>
        <p:spPr>
          <a:xfrm>
            <a:off x="54258" y="3909594"/>
            <a:ext cx="3853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baggage jams on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ft or more space between baggage on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 to automate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74d13675a4_1_96"/>
          <p:cNvSpPr txBox="1"/>
          <p:nvPr/>
        </p:nvSpPr>
        <p:spPr>
          <a:xfrm>
            <a:off x="8052450" y="5344344"/>
            <a:ext cx="31404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activities are subject to COVID-19 crisis.</a:t>
            </a:r>
            <a:endParaRPr sz="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collect and analyze accurate baggage data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and interpret data to update arena model simulation created by CLT_LOAD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PLC program to reduce baggage jams on RC1 &amp; RC2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74d13675a4_1_9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71" y="0"/>
            <a:ext cx="1741590" cy="7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74d13675a4_1_96"/>
          <p:cNvSpPr txBox="1"/>
          <p:nvPr/>
        </p:nvSpPr>
        <p:spPr>
          <a:xfrm>
            <a:off x="-8752" y="4991368"/>
            <a:ext cx="1736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Develop, implement, and install baggage counters at specific locations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analyze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gathered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4d13675a4_1_96"/>
          <p:cNvSpPr/>
          <p:nvPr/>
        </p:nvSpPr>
        <p:spPr>
          <a:xfrm>
            <a:off x="4269574" y="1247707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Fabrication/ Assembly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74d13675a4_1_96"/>
          <p:cNvSpPr/>
          <p:nvPr/>
        </p:nvSpPr>
        <p:spPr>
          <a:xfrm>
            <a:off x="8164114" y="124242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Analysis/ Interpretation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74d13675a4_1_9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7004" y="1644301"/>
            <a:ext cx="1100621" cy="6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74d13675a4_1_96"/>
          <p:cNvSpPr txBox="1"/>
          <p:nvPr/>
        </p:nvSpPr>
        <p:spPr>
          <a:xfrm>
            <a:off x="4011684" y="4334146"/>
            <a:ext cx="15045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Arbitrary rough data simulation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testing for prototype parts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constant temperature, humidity, and power input </a:t>
            </a:r>
            <a:endParaRPr/>
          </a:p>
        </p:txBody>
      </p:sp>
      <p:pic>
        <p:nvPicPr>
          <p:cNvPr id="244" name="Google Shape;244;g74d13675a4_1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5971" y="1549273"/>
            <a:ext cx="1815637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74d13675a4_1_96"/>
          <p:cNvSpPr/>
          <p:nvPr/>
        </p:nvSpPr>
        <p:spPr>
          <a:xfrm rot="-5400000">
            <a:off x="10067142" y="2118079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g74d13675a4_1_96"/>
          <p:cNvPicPr preferRelativeResize="0"/>
          <p:nvPr/>
        </p:nvPicPr>
        <p:blipFill rotWithShape="1">
          <a:blip r:embed="rId15">
            <a:alphaModFix/>
          </a:blip>
          <a:srcRect b="5517"/>
          <a:stretch/>
        </p:blipFill>
        <p:spPr>
          <a:xfrm>
            <a:off x="1653497" y="5020596"/>
            <a:ext cx="2534686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74d13675a4_1_9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6794015" y="1614084"/>
            <a:ext cx="703951" cy="8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74d13675a4_1_9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46110" y="1704116"/>
            <a:ext cx="1097850" cy="6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74d13675a4_1_9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62653" y="2795165"/>
            <a:ext cx="962632" cy="7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74d13675a4_1_9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5583041" y="2679522"/>
            <a:ext cx="747030" cy="1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74d13675a4_1_9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303" y="2738469"/>
            <a:ext cx="906227" cy="8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74d13675a4_1_96"/>
          <p:cNvSpPr txBox="1"/>
          <p:nvPr/>
        </p:nvSpPr>
        <p:spPr>
          <a:xfrm>
            <a:off x="5377168" y="6394527"/>
            <a:ext cx="2455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corrected and baggage timestamp data collected.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g74d13675a4_1_9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84947" y="6058129"/>
            <a:ext cx="985733" cy="7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74d13675a4_1_96"/>
          <p:cNvSpPr txBox="1"/>
          <p:nvPr/>
        </p:nvSpPr>
        <p:spPr>
          <a:xfrm>
            <a:off x="4208090" y="2396045"/>
            <a:ext cx="1110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 Enclosure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74d13675a4_1_96"/>
          <p:cNvSpPr txBox="1"/>
          <p:nvPr/>
        </p:nvSpPr>
        <p:spPr>
          <a:xfrm>
            <a:off x="5322014" y="2426310"/>
            <a:ext cx="12828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74d13675a4_1_96"/>
          <p:cNvSpPr txBox="1"/>
          <p:nvPr/>
        </p:nvSpPr>
        <p:spPr>
          <a:xfrm>
            <a:off x="6593985" y="2334327"/>
            <a:ext cx="1111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 Distance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74d13675a4_1_96"/>
          <p:cNvSpPr txBox="1"/>
          <p:nvPr/>
        </p:nvSpPr>
        <p:spPr>
          <a:xfrm>
            <a:off x="4196210" y="3528131"/>
            <a:ext cx="1046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 Reader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74d13675a4_1_96"/>
          <p:cNvSpPr txBox="1"/>
          <p:nvPr/>
        </p:nvSpPr>
        <p:spPr>
          <a:xfrm>
            <a:off x="5252653" y="3472926"/>
            <a:ext cx="128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Humidity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74d13675a4_1_96"/>
          <p:cNvSpPr txBox="1"/>
          <p:nvPr/>
        </p:nvSpPr>
        <p:spPr>
          <a:xfrm>
            <a:off x="6515200" y="3540290"/>
            <a:ext cx="1221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Clock Module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74d13675a4_1_96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37064" y="4610916"/>
            <a:ext cx="2483898" cy="18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74d13675a4_1_96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92925" y="3557912"/>
            <a:ext cx="1908610" cy="13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74d13675a4_1_96"/>
          <p:cNvSpPr/>
          <p:nvPr/>
        </p:nvSpPr>
        <p:spPr>
          <a:xfrm>
            <a:off x="10976480" y="3284190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74d13675a4_1_96"/>
          <p:cNvSpPr txBox="1"/>
          <p:nvPr/>
        </p:nvSpPr>
        <p:spPr>
          <a:xfrm>
            <a:off x="8008375" y="3594927"/>
            <a:ext cx="20997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9725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Baggage data analyzed from load schedule will determine the best load balancing algorithm which will be used to design the PLC program to reduce baggage jams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74d13675a4_1_96"/>
          <p:cNvSpPr txBox="1"/>
          <p:nvPr/>
        </p:nvSpPr>
        <p:spPr>
          <a:xfrm>
            <a:off x="8219641" y="3089605"/>
            <a:ext cx="1777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Data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74d13675a4_1_96"/>
          <p:cNvSpPr txBox="1"/>
          <p:nvPr/>
        </p:nvSpPr>
        <p:spPr>
          <a:xfrm>
            <a:off x="10083422" y="3035140"/>
            <a:ext cx="2010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 Model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74d13675a4_1_96"/>
          <p:cNvSpPr txBox="1"/>
          <p:nvPr/>
        </p:nvSpPr>
        <p:spPr>
          <a:xfrm>
            <a:off x="10150045" y="4876178"/>
            <a:ext cx="1877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g74d13675a4_1_96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9158" y="1594972"/>
            <a:ext cx="1926574" cy="14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A30E6A-1C5F-4F66-9892-87FB60666CB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771400" y="1194600"/>
            <a:ext cx="6631450" cy="4883158"/>
          </a:xfrm>
          <a:prstGeom prst="rect">
            <a:avLst/>
          </a:prstGeom>
        </p:spPr>
      </p:pic>
      <p:pic>
        <p:nvPicPr>
          <p:cNvPr id="4" name="SethMartin_Fabrication&amp;assembly (1)">
            <a:hlinkClick r:id="" action="ppaction://media"/>
            <a:extLst>
              <a:ext uri="{FF2B5EF4-FFF2-40B4-BE49-F238E27FC236}">
                <a16:creationId xmlns:a16="http://schemas.microsoft.com/office/drawing/2014/main" id="{3F012FA5-4832-4F3B-AE04-4C412F29D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1870" y="552508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4000"/>
    </mc:Choice>
    <mc:Fallback xmlns="">
      <p:transition advClick="0" advTm="6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4d13675a4_1_144"/>
          <p:cNvSpPr/>
          <p:nvPr/>
        </p:nvSpPr>
        <p:spPr>
          <a:xfrm>
            <a:off x="8003126" y="1194600"/>
            <a:ext cx="41889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74d13675a4_1_144"/>
          <p:cNvSpPr/>
          <p:nvPr/>
        </p:nvSpPr>
        <p:spPr>
          <a:xfrm>
            <a:off x="4117338" y="1196006"/>
            <a:ext cx="38760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74d13675a4_1_144"/>
          <p:cNvSpPr/>
          <p:nvPr/>
        </p:nvSpPr>
        <p:spPr>
          <a:xfrm>
            <a:off x="0" y="1194600"/>
            <a:ext cx="4108500" cy="566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74d13675a4_1_1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411" y="728"/>
            <a:ext cx="1741589" cy="10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74d13675a4_1_144"/>
          <p:cNvPicPr preferRelativeResize="0"/>
          <p:nvPr/>
        </p:nvPicPr>
        <p:blipFill rotWithShape="1">
          <a:blip r:embed="rId6">
            <a:alphaModFix/>
          </a:blip>
          <a:srcRect t="19609" r="-2103" b="19205"/>
          <a:stretch/>
        </p:blipFill>
        <p:spPr>
          <a:xfrm>
            <a:off x="144366" y="2528358"/>
            <a:ext cx="3914045" cy="103531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74d13675a4_1_144"/>
          <p:cNvSpPr txBox="1"/>
          <p:nvPr/>
        </p:nvSpPr>
        <p:spPr>
          <a:xfrm>
            <a:off x="820537" y="799871"/>
            <a:ext cx="109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Nguru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anguru@uncc.edu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Tyler Henderson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thende24@uncc.edu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Alexandria Ungrady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aungrad1@uncc.edu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Lou Lee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llee61@uncc.edu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Kyle Tietz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ktietz@uncc.edu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Seth Martin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smart143@uncc.edu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Mentor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Dr. Michael Smith 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Project Supporters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Charlotte-Douglas International Airport: Andy Williams, Randy Garrell, Chris Hazen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74d13675a4_1_144"/>
          <p:cNvSpPr txBox="1"/>
          <p:nvPr/>
        </p:nvSpPr>
        <p:spPr>
          <a:xfrm>
            <a:off x="1981325" y="54027"/>
            <a:ext cx="821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Baggage Handling Load Balancing and System Optimization</a:t>
            </a:r>
            <a:endParaRPr sz="2000" b="0" i="0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1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Senior Design I– Spring 2020</a:t>
            </a:r>
            <a:endParaRPr sz="2000" b="1" i="1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74d13675a4_1_144"/>
          <p:cNvSpPr/>
          <p:nvPr/>
        </p:nvSpPr>
        <p:spPr>
          <a:xfrm>
            <a:off x="194453" y="12523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 &amp; Problem Statement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74d13675a4_1_144"/>
          <p:cNvSpPr/>
          <p:nvPr/>
        </p:nvSpPr>
        <p:spPr>
          <a:xfrm>
            <a:off x="194453" y="4684303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Solution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74d13675a4_1_144"/>
          <p:cNvSpPr/>
          <p:nvPr/>
        </p:nvSpPr>
        <p:spPr>
          <a:xfrm>
            <a:off x="204663" y="3616795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Deliverables / Specifications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74d13675a4_1_144"/>
          <p:cNvSpPr/>
          <p:nvPr/>
        </p:nvSpPr>
        <p:spPr>
          <a:xfrm>
            <a:off x="4283741" y="4097270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Processing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74d13675a4_1_144"/>
          <p:cNvSpPr/>
          <p:nvPr/>
        </p:nvSpPr>
        <p:spPr>
          <a:xfrm>
            <a:off x="8368625" y="51332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74d13675a4_1_144"/>
          <p:cNvSpPr txBox="1"/>
          <p:nvPr/>
        </p:nvSpPr>
        <p:spPr>
          <a:xfrm>
            <a:off x="108806" y="1523564"/>
            <a:ext cx="3967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Charlotte Douglas Airport Facilities Maintenance team supports operation of the Checked Baggage Inspection System (CBIS)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Seek to optimize and implement improvements to the CBIS system by automating the vertical sorter between RC1 &amp; RC2 baggage conveyor lines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74d13675a4_1_144"/>
          <p:cNvSpPr txBox="1"/>
          <p:nvPr/>
        </p:nvSpPr>
        <p:spPr>
          <a:xfrm>
            <a:off x="54258" y="3909594"/>
            <a:ext cx="3853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baggage jams on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ft or more space between baggage on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 to automate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74d13675a4_1_144"/>
          <p:cNvSpPr txBox="1"/>
          <p:nvPr/>
        </p:nvSpPr>
        <p:spPr>
          <a:xfrm>
            <a:off x="8052450" y="5344344"/>
            <a:ext cx="31404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activities are subject to COVID-19 crisis.</a:t>
            </a:r>
            <a:endParaRPr sz="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collect and analyze accurate baggage data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and interpret data to update arena model simulation created by CLT_LOAD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PLC program to reduce baggage jams on RC1 &amp; RC2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74d13675a4_1_14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71" y="0"/>
            <a:ext cx="1741590" cy="7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74d13675a4_1_144"/>
          <p:cNvSpPr txBox="1"/>
          <p:nvPr/>
        </p:nvSpPr>
        <p:spPr>
          <a:xfrm>
            <a:off x="-8752" y="4991368"/>
            <a:ext cx="1736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Develop, implement, and install baggage counters at specific locations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analyze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gathered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74d13675a4_1_144"/>
          <p:cNvSpPr/>
          <p:nvPr/>
        </p:nvSpPr>
        <p:spPr>
          <a:xfrm>
            <a:off x="4269574" y="1247707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Fabrication/ Assembly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74d13675a4_1_144"/>
          <p:cNvSpPr/>
          <p:nvPr/>
        </p:nvSpPr>
        <p:spPr>
          <a:xfrm>
            <a:off x="8164114" y="124242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Analysis/ Interpretation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g74d13675a4_1_14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7004" y="1644301"/>
            <a:ext cx="1100621" cy="6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74d13675a4_1_144"/>
          <p:cNvSpPr txBox="1"/>
          <p:nvPr/>
        </p:nvSpPr>
        <p:spPr>
          <a:xfrm>
            <a:off x="4011684" y="4334146"/>
            <a:ext cx="15045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Arbitrary rough data simulation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testing for prototype parts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constant temperature, humidity, and power input </a:t>
            </a:r>
            <a:endParaRPr/>
          </a:p>
        </p:txBody>
      </p:sp>
      <p:pic>
        <p:nvPicPr>
          <p:cNvPr id="293" name="Google Shape;293;g74d13675a4_1_14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5971" y="1549273"/>
            <a:ext cx="1815637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74d13675a4_1_144"/>
          <p:cNvSpPr/>
          <p:nvPr/>
        </p:nvSpPr>
        <p:spPr>
          <a:xfrm rot="-5400000">
            <a:off x="10067142" y="2118079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74d13675a4_1_144"/>
          <p:cNvPicPr preferRelativeResize="0"/>
          <p:nvPr/>
        </p:nvPicPr>
        <p:blipFill rotWithShape="1">
          <a:blip r:embed="rId15">
            <a:alphaModFix/>
          </a:blip>
          <a:srcRect b="5517"/>
          <a:stretch/>
        </p:blipFill>
        <p:spPr>
          <a:xfrm>
            <a:off x="1653497" y="5020596"/>
            <a:ext cx="2534686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74d13675a4_1_14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6794015" y="1614084"/>
            <a:ext cx="703951" cy="8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74d13675a4_1_14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46110" y="1704116"/>
            <a:ext cx="1097850" cy="6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74d13675a4_1_14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62653" y="2795165"/>
            <a:ext cx="962632" cy="7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74d13675a4_1_144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5583041" y="2679522"/>
            <a:ext cx="747030" cy="1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74d13675a4_1_144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303" y="2738469"/>
            <a:ext cx="906227" cy="8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74d13675a4_1_144"/>
          <p:cNvSpPr txBox="1"/>
          <p:nvPr/>
        </p:nvSpPr>
        <p:spPr>
          <a:xfrm>
            <a:off x="5377168" y="6394527"/>
            <a:ext cx="2455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corrected and baggage timestamp data collected.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g74d13675a4_1_14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84947" y="6058129"/>
            <a:ext cx="985733" cy="7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74d13675a4_1_144"/>
          <p:cNvSpPr txBox="1"/>
          <p:nvPr/>
        </p:nvSpPr>
        <p:spPr>
          <a:xfrm>
            <a:off x="4208090" y="2396045"/>
            <a:ext cx="1110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 Enclosure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74d13675a4_1_144"/>
          <p:cNvSpPr txBox="1"/>
          <p:nvPr/>
        </p:nvSpPr>
        <p:spPr>
          <a:xfrm>
            <a:off x="5322014" y="2426310"/>
            <a:ext cx="12828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74d13675a4_1_144"/>
          <p:cNvSpPr txBox="1"/>
          <p:nvPr/>
        </p:nvSpPr>
        <p:spPr>
          <a:xfrm>
            <a:off x="6593985" y="2334327"/>
            <a:ext cx="1111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 Distance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74d13675a4_1_144"/>
          <p:cNvSpPr txBox="1"/>
          <p:nvPr/>
        </p:nvSpPr>
        <p:spPr>
          <a:xfrm>
            <a:off x="4196210" y="3528131"/>
            <a:ext cx="1046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 Reader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74d13675a4_1_144"/>
          <p:cNvSpPr txBox="1"/>
          <p:nvPr/>
        </p:nvSpPr>
        <p:spPr>
          <a:xfrm>
            <a:off x="5252653" y="3472926"/>
            <a:ext cx="128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Humidity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74d13675a4_1_144"/>
          <p:cNvSpPr txBox="1"/>
          <p:nvPr/>
        </p:nvSpPr>
        <p:spPr>
          <a:xfrm>
            <a:off x="6515200" y="3540290"/>
            <a:ext cx="1221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Clock Module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74d13675a4_1_14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37064" y="4610916"/>
            <a:ext cx="2483898" cy="18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74d13675a4_1_144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92925" y="3557912"/>
            <a:ext cx="1908610" cy="13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74d13675a4_1_144"/>
          <p:cNvSpPr/>
          <p:nvPr/>
        </p:nvSpPr>
        <p:spPr>
          <a:xfrm>
            <a:off x="10976480" y="3284190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74d13675a4_1_144"/>
          <p:cNvSpPr txBox="1"/>
          <p:nvPr/>
        </p:nvSpPr>
        <p:spPr>
          <a:xfrm>
            <a:off x="8008375" y="3594927"/>
            <a:ext cx="20997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9725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Baggage data analyzed from load schedule will determine the best load balancing algorithm which will be used to design the PLC program to reduce baggage jams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74d13675a4_1_144"/>
          <p:cNvSpPr txBox="1"/>
          <p:nvPr/>
        </p:nvSpPr>
        <p:spPr>
          <a:xfrm>
            <a:off x="8219641" y="3089605"/>
            <a:ext cx="1777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Data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74d13675a4_1_144"/>
          <p:cNvSpPr txBox="1"/>
          <p:nvPr/>
        </p:nvSpPr>
        <p:spPr>
          <a:xfrm>
            <a:off x="10083422" y="3035140"/>
            <a:ext cx="2010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 Model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74d13675a4_1_144"/>
          <p:cNvSpPr txBox="1"/>
          <p:nvPr/>
        </p:nvSpPr>
        <p:spPr>
          <a:xfrm>
            <a:off x="10150045" y="4876178"/>
            <a:ext cx="1877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g74d13675a4_1_144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9158" y="1594972"/>
            <a:ext cx="1926574" cy="14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FA04C9-D318-4A74-BCE8-FC1ED64DFB1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00468" y="1223948"/>
            <a:ext cx="6510691" cy="4716687"/>
          </a:xfrm>
          <a:prstGeom prst="rect">
            <a:avLst/>
          </a:prstGeom>
        </p:spPr>
      </p:pic>
      <p:pic>
        <p:nvPicPr>
          <p:cNvPr id="4" name="Data Processing (Alex) (1)">
            <a:hlinkClick r:id="" action="ppaction://media"/>
            <a:extLst>
              <a:ext uri="{FF2B5EF4-FFF2-40B4-BE49-F238E27FC236}">
                <a16:creationId xmlns:a16="http://schemas.microsoft.com/office/drawing/2014/main" id="{96C5F21D-E35D-4AB0-968F-AD8D60655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844" y="541009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9000"/>
    </mc:Choice>
    <mc:Fallback xmlns="">
      <p:transition advClick="0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74d13675a4_1_240"/>
          <p:cNvSpPr/>
          <p:nvPr/>
        </p:nvSpPr>
        <p:spPr>
          <a:xfrm>
            <a:off x="8003126" y="1194600"/>
            <a:ext cx="41889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74d13675a4_1_240"/>
          <p:cNvSpPr/>
          <p:nvPr/>
        </p:nvSpPr>
        <p:spPr>
          <a:xfrm>
            <a:off x="4117338" y="1196006"/>
            <a:ext cx="38760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74d13675a4_1_240"/>
          <p:cNvSpPr/>
          <p:nvPr/>
        </p:nvSpPr>
        <p:spPr>
          <a:xfrm>
            <a:off x="0" y="1194600"/>
            <a:ext cx="4108500" cy="566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74d13675a4_1_2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411" y="728"/>
            <a:ext cx="1741589" cy="10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74d13675a4_1_240"/>
          <p:cNvPicPr preferRelativeResize="0"/>
          <p:nvPr/>
        </p:nvPicPr>
        <p:blipFill rotWithShape="1">
          <a:blip r:embed="rId6">
            <a:alphaModFix/>
          </a:blip>
          <a:srcRect t="19609" r="-2103" b="19205"/>
          <a:stretch/>
        </p:blipFill>
        <p:spPr>
          <a:xfrm>
            <a:off x="144366" y="2528358"/>
            <a:ext cx="3914045" cy="103531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74d13675a4_1_240"/>
          <p:cNvSpPr txBox="1"/>
          <p:nvPr/>
        </p:nvSpPr>
        <p:spPr>
          <a:xfrm>
            <a:off x="820537" y="799871"/>
            <a:ext cx="109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Nguru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anguru@uncc.edu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Tyler Henderson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thende24@uncc.edu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Alexandria Ungrady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aungrad1@uncc.edu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Lou Lee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llee61@uncc.edu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Kyle Tietz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ktietz@uncc.edu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Seth Martin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smart143@uncc.edu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Mentor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Dr. Michael Smith 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Project Supporters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Charlotte-Douglas International Airport: Andy Williams, Randy Garrell, Chris Hazen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74d13675a4_1_240"/>
          <p:cNvSpPr txBox="1"/>
          <p:nvPr/>
        </p:nvSpPr>
        <p:spPr>
          <a:xfrm>
            <a:off x="1981325" y="54027"/>
            <a:ext cx="821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Baggage Handling Load Balancing and System Optimization</a:t>
            </a:r>
            <a:endParaRPr sz="2000" b="0" i="0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1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Senior Design I– Spring 2020</a:t>
            </a:r>
            <a:endParaRPr sz="2000" b="1" i="1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74d13675a4_1_240"/>
          <p:cNvSpPr/>
          <p:nvPr/>
        </p:nvSpPr>
        <p:spPr>
          <a:xfrm>
            <a:off x="194453" y="12523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 &amp; Problem Statement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74d13675a4_1_240"/>
          <p:cNvSpPr/>
          <p:nvPr/>
        </p:nvSpPr>
        <p:spPr>
          <a:xfrm>
            <a:off x="194453" y="4684303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Solution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74d13675a4_1_240"/>
          <p:cNvSpPr/>
          <p:nvPr/>
        </p:nvSpPr>
        <p:spPr>
          <a:xfrm>
            <a:off x="204663" y="3616795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Deliverables / Specifications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74d13675a4_1_240"/>
          <p:cNvSpPr/>
          <p:nvPr/>
        </p:nvSpPr>
        <p:spPr>
          <a:xfrm>
            <a:off x="4283741" y="4097270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Processing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74d13675a4_1_240"/>
          <p:cNvSpPr/>
          <p:nvPr/>
        </p:nvSpPr>
        <p:spPr>
          <a:xfrm>
            <a:off x="8368625" y="51332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74d13675a4_1_240"/>
          <p:cNvSpPr txBox="1"/>
          <p:nvPr/>
        </p:nvSpPr>
        <p:spPr>
          <a:xfrm>
            <a:off x="108806" y="1523564"/>
            <a:ext cx="3967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Charlotte Douglas Airport Facilities Maintenance team supports operation of the Checked Baggage Inspection System (CBIS)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Seek to optimize and implement improvements to the CBIS system by automating the vertical sorter between RC1 &amp; RC2 baggage conveyor lines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74d13675a4_1_240"/>
          <p:cNvSpPr txBox="1"/>
          <p:nvPr/>
        </p:nvSpPr>
        <p:spPr>
          <a:xfrm>
            <a:off x="54258" y="3909594"/>
            <a:ext cx="3853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baggage jams on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ft or more space between baggage on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 to automate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74d13675a4_1_240"/>
          <p:cNvSpPr txBox="1"/>
          <p:nvPr/>
        </p:nvSpPr>
        <p:spPr>
          <a:xfrm>
            <a:off x="8052450" y="5344344"/>
            <a:ext cx="31404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activities are subject to COVID-19 crisis.</a:t>
            </a:r>
            <a:endParaRPr sz="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collect and analyze accurate baggage data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and interpret data to update arena model simulation created by CLT_LOAD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PLC program to reduce baggage jams on RC1 &amp; RC2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74d13675a4_1_24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71" y="0"/>
            <a:ext cx="1741590" cy="7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74d13675a4_1_240"/>
          <p:cNvSpPr txBox="1"/>
          <p:nvPr/>
        </p:nvSpPr>
        <p:spPr>
          <a:xfrm>
            <a:off x="-8752" y="4991368"/>
            <a:ext cx="1736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Develop, implement, and install baggage counters at specific locations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analyze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gathered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74d13675a4_1_240"/>
          <p:cNvSpPr/>
          <p:nvPr/>
        </p:nvSpPr>
        <p:spPr>
          <a:xfrm>
            <a:off x="4269574" y="1247707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Fabrication/ Assembly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74d13675a4_1_240"/>
          <p:cNvSpPr/>
          <p:nvPr/>
        </p:nvSpPr>
        <p:spPr>
          <a:xfrm>
            <a:off x="8164114" y="124242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Analysis/ Interpretation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g74d13675a4_1_2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7004" y="1644301"/>
            <a:ext cx="1100621" cy="6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74d13675a4_1_240"/>
          <p:cNvSpPr txBox="1"/>
          <p:nvPr/>
        </p:nvSpPr>
        <p:spPr>
          <a:xfrm>
            <a:off x="4011684" y="4334146"/>
            <a:ext cx="15045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Arbitrary rough data simulation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testing for prototype parts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constant temperature, humidity, and power input </a:t>
            </a:r>
            <a:endParaRPr/>
          </a:p>
        </p:txBody>
      </p:sp>
      <p:pic>
        <p:nvPicPr>
          <p:cNvPr id="342" name="Google Shape;342;g74d13675a4_1_2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5971" y="1549273"/>
            <a:ext cx="1815637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74d13675a4_1_240"/>
          <p:cNvSpPr/>
          <p:nvPr/>
        </p:nvSpPr>
        <p:spPr>
          <a:xfrm rot="-5400000">
            <a:off x="10067142" y="2118079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74d13675a4_1_240"/>
          <p:cNvPicPr preferRelativeResize="0"/>
          <p:nvPr/>
        </p:nvPicPr>
        <p:blipFill rotWithShape="1">
          <a:blip r:embed="rId15">
            <a:alphaModFix/>
          </a:blip>
          <a:srcRect b="5517"/>
          <a:stretch/>
        </p:blipFill>
        <p:spPr>
          <a:xfrm>
            <a:off x="1653497" y="5020596"/>
            <a:ext cx="2534686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74d13675a4_1_24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6794015" y="1614084"/>
            <a:ext cx="703951" cy="8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74d13675a4_1_24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46110" y="1704116"/>
            <a:ext cx="1097850" cy="6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74d13675a4_1_24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62653" y="2795165"/>
            <a:ext cx="962632" cy="7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74d13675a4_1_24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5583041" y="2679522"/>
            <a:ext cx="747030" cy="1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74d13675a4_1_24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303" y="2738469"/>
            <a:ext cx="906227" cy="8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74d13675a4_1_240"/>
          <p:cNvSpPr txBox="1"/>
          <p:nvPr/>
        </p:nvSpPr>
        <p:spPr>
          <a:xfrm>
            <a:off x="5377168" y="6394527"/>
            <a:ext cx="2455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corrected and baggage timestamp data collected.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74d13675a4_1_24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84947" y="6058129"/>
            <a:ext cx="985733" cy="7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74d13675a4_1_240"/>
          <p:cNvSpPr txBox="1"/>
          <p:nvPr/>
        </p:nvSpPr>
        <p:spPr>
          <a:xfrm>
            <a:off x="4208090" y="2396045"/>
            <a:ext cx="1110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 Enclosure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74d13675a4_1_240"/>
          <p:cNvSpPr txBox="1"/>
          <p:nvPr/>
        </p:nvSpPr>
        <p:spPr>
          <a:xfrm>
            <a:off x="5322014" y="2426310"/>
            <a:ext cx="12828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74d13675a4_1_240"/>
          <p:cNvSpPr txBox="1"/>
          <p:nvPr/>
        </p:nvSpPr>
        <p:spPr>
          <a:xfrm>
            <a:off x="6593985" y="2334327"/>
            <a:ext cx="1111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 Distance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74d13675a4_1_240"/>
          <p:cNvSpPr txBox="1"/>
          <p:nvPr/>
        </p:nvSpPr>
        <p:spPr>
          <a:xfrm>
            <a:off x="4196210" y="3528131"/>
            <a:ext cx="1046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 Reader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74d13675a4_1_240"/>
          <p:cNvSpPr txBox="1"/>
          <p:nvPr/>
        </p:nvSpPr>
        <p:spPr>
          <a:xfrm>
            <a:off x="5252653" y="3472926"/>
            <a:ext cx="128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Humidity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74d13675a4_1_240"/>
          <p:cNvSpPr txBox="1"/>
          <p:nvPr/>
        </p:nvSpPr>
        <p:spPr>
          <a:xfrm>
            <a:off x="6515200" y="3540290"/>
            <a:ext cx="1221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Clock Module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74d13675a4_1_240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37064" y="4610916"/>
            <a:ext cx="2483898" cy="18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74d13675a4_1_240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92925" y="3557912"/>
            <a:ext cx="1908610" cy="13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74d13675a4_1_240"/>
          <p:cNvSpPr/>
          <p:nvPr/>
        </p:nvSpPr>
        <p:spPr>
          <a:xfrm>
            <a:off x="10976480" y="3284190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74d13675a4_1_240"/>
          <p:cNvSpPr txBox="1"/>
          <p:nvPr/>
        </p:nvSpPr>
        <p:spPr>
          <a:xfrm>
            <a:off x="8008375" y="3594927"/>
            <a:ext cx="20997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9725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Baggage data analyzed from load schedule will determine the best load balancing algorithm which will be used to design the PLC program to reduce baggage jams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74d13675a4_1_240"/>
          <p:cNvSpPr txBox="1"/>
          <p:nvPr/>
        </p:nvSpPr>
        <p:spPr>
          <a:xfrm>
            <a:off x="8219641" y="3089605"/>
            <a:ext cx="1777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Data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74d13675a4_1_240"/>
          <p:cNvSpPr txBox="1"/>
          <p:nvPr/>
        </p:nvSpPr>
        <p:spPr>
          <a:xfrm>
            <a:off x="10083422" y="3035140"/>
            <a:ext cx="2010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 Model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74d13675a4_1_240"/>
          <p:cNvSpPr txBox="1"/>
          <p:nvPr/>
        </p:nvSpPr>
        <p:spPr>
          <a:xfrm>
            <a:off x="10150045" y="4876178"/>
            <a:ext cx="1877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74d13675a4_1_24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9158" y="1594972"/>
            <a:ext cx="1926574" cy="14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A06AE3-CA39-4407-A692-C14A241728F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41900" y="1025641"/>
            <a:ext cx="6188286" cy="5841574"/>
          </a:xfrm>
          <a:prstGeom prst="rect">
            <a:avLst/>
          </a:prstGeom>
        </p:spPr>
      </p:pic>
      <p:pic>
        <p:nvPicPr>
          <p:cNvPr id="2" name="Data Analysis Kyle">
            <a:hlinkClick r:id="" action="ppaction://media"/>
            <a:extLst>
              <a:ext uri="{FF2B5EF4-FFF2-40B4-BE49-F238E27FC236}">
                <a16:creationId xmlns:a16="http://schemas.microsoft.com/office/drawing/2014/main" id="{424DE208-2FCB-4DF9-924B-6C0B51DC5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6138" y="6322255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0"/>
    </mc:Choice>
    <mc:Fallback xmlns="">
      <p:transition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4d13675a4_1_192"/>
          <p:cNvSpPr/>
          <p:nvPr/>
        </p:nvSpPr>
        <p:spPr>
          <a:xfrm>
            <a:off x="8003126" y="1194600"/>
            <a:ext cx="41889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74d13675a4_1_192"/>
          <p:cNvSpPr/>
          <p:nvPr/>
        </p:nvSpPr>
        <p:spPr>
          <a:xfrm>
            <a:off x="4117338" y="1196006"/>
            <a:ext cx="3876000" cy="56619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74d13675a4_1_192"/>
          <p:cNvSpPr/>
          <p:nvPr/>
        </p:nvSpPr>
        <p:spPr>
          <a:xfrm>
            <a:off x="0" y="1194600"/>
            <a:ext cx="4108500" cy="56634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74d13675a4_1_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0411" y="728"/>
            <a:ext cx="1741589" cy="10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74d13675a4_1_192"/>
          <p:cNvPicPr preferRelativeResize="0"/>
          <p:nvPr/>
        </p:nvPicPr>
        <p:blipFill rotWithShape="1">
          <a:blip r:embed="rId6">
            <a:alphaModFix/>
          </a:blip>
          <a:srcRect t="19609" r="-2103" b="19205"/>
          <a:stretch/>
        </p:blipFill>
        <p:spPr>
          <a:xfrm>
            <a:off x="144366" y="2528358"/>
            <a:ext cx="3914045" cy="103531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74d13675a4_1_192"/>
          <p:cNvSpPr txBox="1"/>
          <p:nvPr/>
        </p:nvSpPr>
        <p:spPr>
          <a:xfrm>
            <a:off x="820537" y="799871"/>
            <a:ext cx="1095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Anna Nguru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anguru@uncc.edu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Tyler Henderson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thende24@uncc.edu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Alexandria Ungrady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aungrad1@uncc.edu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Lou Lee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llee61@uncc.edu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Kyle Tietz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ktietz@uncc.edu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Seth Martin [</a:t>
            </a:r>
            <a:r>
              <a:rPr lang="en-US" sz="8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smart143@uncc.edu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sz="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Mentor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Dr. Michael Smith </a:t>
            </a:r>
            <a:r>
              <a:rPr lang="en-US" sz="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Project Supporters </a:t>
            </a: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Charlotte-Douglas International Airport: Andy Williams, Randy Garrell, Chris Hazen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74d13675a4_1_192"/>
          <p:cNvSpPr txBox="1"/>
          <p:nvPr/>
        </p:nvSpPr>
        <p:spPr>
          <a:xfrm>
            <a:off x="1981325" y="54027"/>
            <a:ext cx="8211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Baggage Handling Load Balancing and System Optimization</a:t>
            </a:r>
            <a:endParaRPr sz="2000" b="0" i="0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2000" b="1" i="1" u="none" strike="noStrike" cap="none">
                <a:solidFill>
                  <a:srgbClr val="007045"/>
                </a:solidFill>
                <a:latin typeface="Arial"/>
                <a:ea typeface="Arial"/>
                <a:cs typeface="Arial"/>
                <a:sym typeface="Arial"/>
              </a:rPr>
              <a:t>Senior Design I– Spring 2020</a:t>
            </a:r>
            <a:endParaRPr sz="2000" b="1" i="1" u="none" strike="noStrike" cap="none">
              <a:solidFill>
                <a:srgbClr val="0070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74d13675a4_1_192"/>
          <p:cNvSpPr/>
          <p:nvPr/>
        </p:nvSpPr>
        <p:spPr>
          <a:xfrm>
            <a:off x="194453" y="12523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Introduction &amp; Problem Statement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74d13675a4_1_192"/>
          <p:cNvSpPr/>
          <p:nvPr/>
        </p:nvSpPr>
        <p:spPr>
          <a:xfrm>
            <a:off x="194453" y="4684303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Design Solution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74d13675a4_1_192"/>
          <p:cNvSpPr/>
          <p:nvPr/>
        </p:nvSpPr>
        <p:spPr>
          <a:xfrm>
            <a:off x="204663" y="3616795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Deliverables / Specifications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74d13675a4_1_192"/>
          <p:cNvSpPr/>
          <p:nvPr/>
        </p:nvSpPr>
        <p:spPr>
          <a:xfrm>
            <a:off x="4283741" y="4097270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Processing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74d13675a4_1_192"/>
          <p:cNvSpPr/>
          <p:nvPr/>
        </p:nvSpPr>
        <p:spPr>
          <a:xfrm>
            <a:off x="8368625" y="513324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74d13675a4_1_192"/>
          <p:cNvSpPr txBox="1"/>
          <p:nvPr/>
        </p:nvSpPr>
        <p:spPr>
          <a:xfrm>
            <a:off x="108806" y="1523564"/>
            <a:ext cx="3967800" cy="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Charlotte Douglas Airport Facilities Maintenance team supports operation of the Checked Baggage Inspection System (CBIS)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Seek to optimize and implement improvements to the CBIS system by automating the vertical sorter between RC1 &amp; RC2 baggage conveyor lines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74d13675a4_1_192"/>
          <p:cNvSpPr txBox="1"/>
          <p:nvPr/>
        </p:nvSpPr>
        <p:spPr>
          <a:xfrm>
            <a:off x="54258" y="3909594"/>
            <a:ext cx="3853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baggage jams on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ft or more space between baggage on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 to automate RC1 &amp; RC2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74d13675a4_1_192"/>
          <p:cNvSpPr txBox="1"/>
          <p:nvPr/>
        </p:nvSpPr>
        <p:spPr>
          <a:xfrm>
            <a:off x="8052450" y="5344344"/>
            <a:ext cx="3140400" cy="14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activities are subject to COVID-19 crisis.</a:t>
            </a:r>
            <a:endParaRPr sz="9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Install, collect and analyze accurate baggage data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and interpret data to update arena model simulation created by CLT_LOAD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PLC program to reduce baggage jams on RC1 &amp; RC2 conveyors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74d13675a4_1_19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471" y="0"/>
            <a:ext cx="1741590" cy="79986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74d13675a4_1_192"/>
          <p:cNvSpPr txBox="1"/>
          <p:nvPr/>
        </p:nvSpPr>
        <p:spPr>
          <a:xfrm>
            <a:off x="-8752" y="4991368"/>
            <a:ext cx="1736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Develop, implement, and install baggage counters at specific locations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and analyze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gathered data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74d13675a4_1_192"/>
          <p:cNvSpPr/>
          <p:nvPr/>
        </p:nvSpPr>
        <p:spPr>
          <a:xfrm>
            <a:off x="4269574" y="1247707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Fabrication/ Assembly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74d13675a4_1_192"/>
          <p:cNvSpPr/>
          <p:nvPr/>
        </p:nvSpPr>
        <p:spPr>
          <a:xfrm>
            <a:off x="8164114" y="1242426"/>
            <a:ext cx="3648600" cy="26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4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Analysis/ Interpretation 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g74d13675a4_1_19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07004" y="1644301"/>
            <a:ext cx="1100621" cy="6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74d13675a4_1_192"/>
          <p:cNvSpPr txBox="1"/>
          <p:nvPr/>
        </p:nvSpPr>
        <p:spPr>
          <a:xfrm>
            <a:off x="4011684" y="4334146"/>
            <a:ext cx="1504500" cy="21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Arbitrary rough data simulation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Validation testing for prototype parts</a:t>
            </a:r>
            <a:endParaRPr/>
          </a:p>
          <a:p>
            <a:pPr marL="457200" marR="0" lvl="0" indent="-2889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Georgia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constant temperature, humidity, and power input </a:t>
            </a:r>
            <a:endParaRPr/>
          </a:p>
        </p:txBody>
      </p:sp>
      <p:pic>
        <p:nvPicPr>
          <p:cNvPr id="391" name="Google Shape;391;g74d13675a4_1_19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55971" y="1549273"/>
            <a:ext cx="1815637" cy="151312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74d13675a4_1_192"/>
          <p:cNvSpPr/>
          <p:nvPr/>
        </p:nvSpPr>
        <p:spPr>
          <a:xfrm rot="-5400000">
            <a:off x="10067142" y="2118079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74d13675a4_1_192"/>
          <p:cNvPicPr preferRelativeResize="0"/>
          <p:nvPr/>
        </p:nvPicPr>
        <p:blipFill rotWithShape="1">
          <a:blip r:embed="rId15">
            <a:alphaModFix/>
          </a:blip>
          <a:srcRect b="5517"/>
          <a:stretch/>
        </p:blipFill>
        <p:spPr>
          <a:xfrm>
            <a:off x="1653497" y="5020596"/>
            <a:ext cx="2534686" cy="185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74d13675a4_1_19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5400000">
            <a:off x="6794015" y="1614084"/>
            <a:ext cx="703951" cy="89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74d13675a4_1_19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446110" y="1704116"/>
            <a:ext cx="1097850" cy="6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74d13675a4_1_19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262653" y="2795165"/>
            <a:ext cx="962632" cy="72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74d13675a4_1_19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5400000">
            <a:off x="5583041" y="2679522"/>
            <a:ext cx="747030" cy="10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g74d13675a4_1_19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678303" y="2738469"/>
            <a:ext cx="906227" cy="82007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74d13675a4_1_192"/>
          <p:cNvSpPr txBox="1"/>
          <p:nvPr/>
        </p:nvSpPr>
        <p:spPr>
          <a:xfrm>
            <a:off x="5377168" y="6394527"/>
            <a:ext cx="24555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corrected and baggage timestamp data collected.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g74d13675a4_1_192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184947" y="6058129"/>
            <a:ext cx="985733" cy="7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74d13675a4_1_192"/>
          <p:cNvSpPr txBox="1"/>
          <p:nvPr/>
        </p:nvSpPr>
        <p:spPr>
          <a:xfrm>
            <a:off x="4208090" y="2396045"/>
            <a:ext cx="1110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Sensor Enclosure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74d13675a4_1_192"/>
          <p:cNvSpPr txBox="1"/>
          <p:nvPr/>
        </p:nvSpPr>
        <p:spPr>
          <a:xfrm>
            <a:off x="5322014" y="2426310"/>
            <a:ext cx="12828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Arduino Uno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74d13675a4_1_192"/>
          <p:cNvSpPr txBox="1"/>
          <p:nvPr/>
        </p:nvSpPr>
        <p:spPr>
          <a:xfrm>
            <a:off x="6593985" y="2334327"/>
            <a:ext cx="11112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Ultrasonic Distance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74d13675a4_1_192"/>
          <p:cNvSpPr txBox="1"/>
          <p:nvPr/>
        </p:nvSpPr>
        <p:spPr>
          <a:xfrm>
            <a:off x="4196210" y="3528131"/>
            <a:ext cx="10467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 Card Reader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74d13675a4_1_192"/>
          <p:cNvSpPr txBox="1"/>
          <p:nvPr/>
        </p:nvSpPr>
        <p:spPr>
          <a:xfrm>
            <a:off x="5252653" y="3472926"/>
            <a:ext cx="128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Temperature Humidity Sensor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74d13675a4_1_192"/>
          <p:cNvSpPr txBox="1"/>
          <p:nvPr/>
        </p:nvSpPr>
        <p:spPr>
          <a:xfrm>
            <a:off x="6515200" y="3540290"/>
            <a:ext cx="12216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Clock Module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g74d13675a4_1_192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437064" y="4610916"/>
            <a:ext cx="2483898" cy="1886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74d13675a4_1_192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0192925" y="3557912"/>
            <a:ext cx="1908610" cy="139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74d13675a4_1_192"/>
          <p:cNvSpPr/>
          <p:nvPr/>
        </p:nvSpPr>
        <p:spPr>
          <a:xfrm>
            <a:off x="10976480" y="3284190"/>
            <a:ext cx="241200" cy="259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74d13675a4_1_192"/>
          <p:cNvSpPr txBox="1"/>
          <p:nvPr/>
        </p:nvSpPr>
        <p:spPr>
          <a:xfrm>
            <a:off x="8008375" y="3594927"/>
            <a:ext cx="2099700" cy="17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39725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❖"/>
            </a:pPr>
            <a:r>
              <a:rPr lang="en-US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Baggage data analyzed from load schedule will determine the best load balancing algorithm which will be used to design the PLC program to reduce baggage jams</a:t>
            </a:r>
            <a:endParaRPr sz="9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74d13675a4_1_192"/>
          <p:cNvSpPr txBox="1"/>
          <p:nvPr/>
        </p:nvSpPr>
        <p:spPr>
          <a:xfrm>
            <a:off x="8219641" y="3089605"/>
            <a:ext cx="1777200" cy="2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Data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74d13675a4_1_192"/>
          <p:cNvSpPr txBox="1"/>
          <p:nvPr/>
        </p:nvSpPr>
        <p:spPr>
          <a:xfrm>
            <a:off x="10083422" y="3035140"/>
            <a:ext cx="2010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 Model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74d13675a4_1_192"/>
          <p:cNvSpPr txBox="1"/>
          <p:nvPr/>
        </p:nvSpPr>
        <p:spPr>
          <a:xfrm>
            <a:off x="10150045" y="4876178"/>
            <a:ext cx="18771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PLC Program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g74d13675a4_1_19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69158" y="1594972"/>
            <a:ext cx="1926574" cy="146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473F00-6427-4819-925C-BD428556D72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12001" y="1237142"/>
            <a:ext cx="7889109" cy="3286020"/>
          </a:xfrm>
          <a:prstGeom prst="rect">
            <a:avLst/>
          </a:prstGeom>
        </p:spPr>
      </p:pic>
      <p:pic>
        <p:nvPicPr>
          <p:cNvPr id="4" name="Next Steps_Anna (online-audio-converter.com) (1)">
            <a:hlinkClick r:id="" action="ppaction://media"/>
            <a:extLst>
              <a:ext uri="{FF2B5EF4-FFF2-40B4-BE49-F238E27FC236}">
                <a16:creationId xmlns:a16="http://schemas.microsoft.com/office/drawing/2014/main" id="{EB903DA0-8743-4A2C-91EB-35B13BD2AE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734" y="396184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000"/>
    </mc:Choice>
    <mc:Fallback xmlns="">
      <p:transition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2149</Words>
  <Application>Microsoft Office PowerPoint</Application>
  <PresentationFormat>Widescreen</PresentationFormat>
  <Paragraphs>273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Trevor</dc:creator>
  <cp:lastModifiedBy>Nguru, Anna</cp:lastModifiedBy>
  <cp:revision>11</cp:revision>
  <dcterms:created xsi:type="dcterms:W3CDTF">2019-12-01T14:25:09Z</dcterms:created>
  <dcterms:modified xsi:type="dcterms:W3CDTF">2020-04-23T17:13:04Z</dcterms:modified>
</cp:coreProperties>
</file>