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0"/>
  </p:notesMasterIdLst>
  <p:sldIdLst>
    <p:sldId id="273" r:id="rId2"/>
    <p:sldId id="256" r:id="rId3"/>
    <p:sldId id="257" r:id="rId4"/>
    <p:sldId id="274" r:id="rId5"/>
    <p:sldId id="263" r:id="rId6"/>
    <p:sldId id="275" r:id="rId7"/>
    <p:sldId id="276" r:id="rId8"/>
    <p:sldId id="270" r:id="rId9"/>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Harbert" initials="RH" lastIdx="1" clrIdx="0">
    <p:extLst>
      <p:ext uri="{19B8F6BF-5375-455C-9EA6-DF929625EA0E}">
        <p15:presenceInfo xmlns:p15="http://schemas.microsoft.com/office/powerpoint/2012/main" userId="4c2dc71702864c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37050-30AF-4362-918F-2CD82A1B2B3F}" type="slidenum">
              <a:rPr lang="en-US"/>
              <a:pPr/>
              <a:t>1</a:t>
            </a:fld>
            <a:endParaRPr lang="en-US"/>
          </a:p>
        </p:txBody>
      </p:sp>
      <p:sp>
        <p:nvSpPr>
          <p:cNvPr id="4098" name="Rectangle 2"/>
          <p:cNvSpPr>
            <a:spLocks noGrp="1" noRot="1" noChangeAspect="1" noChangeArrowheads="1" noTextEdit="1"/>
          </p:cNvSpPr>
          <p:nvPr>
            <p:ph type="sldImg"/>
          </p:nvPr>
        </p:nvSpPr>
        <p:spPr>
          <a:xfrm>
            <a:off x="2857500" y="514350"/>
            <a:ext cx="3429000" cy="25717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074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Ryan</a:t>
            </a:r>
            <a:endParaRPr/>
          </a:p>
        </p:txBody>
      </p:sp>
      <p:sp>
        <p:nvSpPr>
          <p:cNvPr id="37" name="Google Shape;37;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Ryan</a:t>
            </a:r>
            <a:endParaRPr/>
          </a:p>
        </p:txBody>
      </p:sp>
      <p:sp>
        <p:nvSpPr>
          <p:cNvPr id="45" name="Google Shape;45;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e5dc99ccc_0_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Hunter</a:t>
            </a:r>
            <a:endParaRPr/>
          </a:p>
        </p:txBody>
      </p:sp>
      <p:sp>
        <p:nvSpPr>
          <p:cNvPr id="90" name="Google Shape;90;g6e5dc99ccc_0_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726f9fa0ee_0_1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Ryan</a:t>
            </a:r>
            <a:endParaRPr/>
          </a:p>
        </p:txBody>
      </p:sp>
      <p:sp>
        <p:nvSpPr>
          <p:cNvPr id="51" name="Google Shape;51;g726f9fa0ee_0_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e5dc99ccc_0_9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Kathleen</a:t>
            </a:r>
            <a:endParaRPr/>
          </a:p>
        </p:txBody>
      </p:sp>
      <p:sp>
        <p:nvSpPr>
          <p:cNvPr id="96" name="Google Shape;96;g6e5dc99ccc_0_9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e5dc99ccc_0_7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6e5dc99ccc_0_7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3C"/>
              </a:buClr>
              <a:buSzPts val="4000"/>
              <a:buFont typeface="Arial"/>
              <a:buNone/>
              <a:defRPr sz="4000" b="1">
                <a:solidFill>
                  <a:srgbClr val="0070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0" name="Google Shape;10;p2"/>
          <p:cNvGrpSpPr/>
          <p:nvPr/>
        </p:nvGrpSpPr>
        <p:grpSpPr>
          <a:xfrm>
            <a:off x="457200" y="5867400"/>
            <a:ext cx="8534400" cy="775124"/>
            <a:chOff x="457200" y="5867400"/>
            <a:chExt cx="8534400" cy="775124"/>
          </a:xfrm>
        </p:grpSpPr>
        <p:cxnSp>
          <p:nvCxnSpPr>
            <p:cNvPr id="11" name="Google Shape;11;p2"/>
            <p:cNvCxnSpPr/>
            <p:nvPr/>
          </p:nvCxnSpPr>
          <p:spPr>
            <a:xfrm>
              <a:off x="457200" y="6552905"/>
              <a:ext cx="5334000" cy="1146"/>
            </a:xfrm>
            <a:prstGeom prst="straightConnector1">
              <a:avLst/>
            </a:prstGeom>
            <a:noFill/>
            <a:ln w="31750" cap="flat" cmpd="sng">
              <a:solidFill>
                <a:srgbClr val="00703C"/>
              </a:solidFill>
              <a:prstDash val="solid"/>
              <a:round/>
              <a:headEnd type="none" w="sm" len="sm"/>
              <a:tailEnd type="none" w="sm" len="sm"/>
            </a:ln>
          </p:spPr>
        </p:cxnSp>
        <p:pic>
          <p:nvPicPr>
            <p:cNvPr id="12" name="Google Shape;12;p2" descr="UNCC_WSL_Logo_4c.jpg"/>
            <p:cNvPicPr preferRelativeResize="0"/>
            <p:nvPr/>
          </p:nvPicPr>
          <p:blipFill rotWithShape="1">
            <a:blip r:embed="rId2">
              <a:alphaModFix/>
            </a:blip>
            <a:srcRect/>
            <a:stretch/>
          </p:blipFill>
          <p:spPr>
            <a:xfrm>
              <a:off x="5867400" y="5867400"/>
              <a:ext cx="3124200" cy="775124"/>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3C"/>
              </a:buClr>
              <a:buSzPts val="4000"/>
              <a:buFont typeface="Arial"/>
              <a:buNone/>
              <a:defRPr sz="4000" b="1">
                <a:solidFill>
                  <a:srgbClr val="0070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 name="Google Shape;15;p3"/>
          <p:cNvGrpSpPr/>
          <p:nvPr/>
        </p:nvGrpSpPr>
        <p:grpSpPr>
          <a:xfrm>
            <a:off x="457200" y="5867400"/>
            <a:ext cx="8534400" cy="775124"/>
            <a:chOff x="457200" y="5867400"/>
            <a:chExt cx="8534400" cy="775124"/>
          </a:xfrm>
        </p:grpSpPr>
        <p:cxnSp>
          <p:nvCxnSpPr>
            <p:cNvPr id="16" name="Google Shape;16;p3"/>
            <p:cNvCxnSpPr/>
            <p:nvPr/>
          </p:nvCxnSpPr>
          <p:spPr>
            <a:xfrm>
              <a:off x="457200" y="6552905"/>
              <a:ext cx="5334000" cy="1146"/>
            </a:xfrm>
            <a:prstGeom prst="straightConnector1">
              <a:avLst/>
            </a:prstGeom>
            <a:noFill/>
            <a:ln w="31750" cap="flat" cmpd="sng">
              <a:solidFill>
                <a:srgbClr val="00703C"/>
              </a:solidFill>
              <a:prstDash val="solid"/>
              <a:round/>
              <a:headEnd type="none" w="sm" len="sm"/>
              <a:tailEnd type="none" w="sm" len="sm"/>
            </a:ln>
          </p:spPr>
        </p:cxnSp>
        <p:pic>
          <p:nvPicPr>
            <p:cNvPr id="17" name="Google Shape;17;p3" descr="UNCC_WSL_Logo_4c.jpg"/>
            <p:cNvPicPr preferRelativeResize="0"/>
            <p:nvPr/>
          </p:nvPicPr>
          <p:blipFill rotWithShape="1">
            <a:blip r:embed="rId2">
              <a:alphaModFix/>
            </a:blip>
            <a:srcRect/>
            <a:stretch/>
          </p:blipFill>
          <p:spPr>
            <a:xfrm>
              <a:off x="5867400" y="5867400"/>
              <a:ext cx="3124200" cy="77512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52400" y="274638"/>
            <a:ext cx="8763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152400" y="5410200"/>
            <a:ext cx="8534400" cy="9445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60"/>
              </a:spcBef>
              <a:spcAft>
                <a:spcPts val="0"/>
              </a:spcAft>
              <a:buClr>
                <a:srgbClr val="00703C"/>
              </a:buClr>
              <a:buSzPts val="18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Clr>
                <a:srgbClr val="00703C"/>
              </a:buClr>
              <a:buSzPts val="2800"/>
              <a:buNone/>
              <a:defRPr sz="2800">
                <a:solidFill>
                  <a:srgbClr val="00703C"/>
                </a:solidFill>
                <a:latin typeface="Arial"/>
                <a:ea typeface="Arial"/>
                <a:cs typeface="Arial"/>
                <a:sym typeface="Arial"/>
              </a:defRPr>
            </a:lvl1pPr>
            <a:lvl2pPr marL="914400" lvl="1"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2pPr>
            <a:lvl3pPr marL="1371600" lvl="2"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3pPr>
            <a:lvl4pPr marL="1828800" lvl="3"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4pPr>
            <a:lvl5pPr marL="2286000" lvl="4"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3" name="Google Shape;23;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560"/>
              </a:spcBef>
              <a:spcAft>
                <a:spcPts val="0"/>
              </a:spcAft>
              <a:buClr>
                <a:srgbClr val="00703C"/>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 name="Google Shape;24;p5"/>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3C"/>
              </a:buClr>
              <a:buSzPts val="4000"/>
              <a:buFont typeface="Arial"/>
              <a:buNone/>
              <a:defRPr sz="4000" b="1">
                <a:solidFill>
                  <a:srgbClr val="0070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5" name="Google Shape;25;p5"/>
          <p:cNvGrpSpPr/>
          <p:nvPr/>
        </p:nvGrpSpPr>
        <p:grpSpPr>
          <a:xfrm>
            <a:off x="457200" y="5867400"/>
            <a:ext cx="8534400" cy="775124"/>
            <a:chOff x="457200" y="5867400"/>
            <a:chExt cx="8534400" cy="775124"/>
          </a:xfrm>
        </p:grpSpPr>
        <p:cxnSp>
          <p:nvCxnSpPr>
            <p:cNvPr id="26" name="Google Shape;26;p5"/>
            <p:cNvCxnSpPr/>
            <p:nvPr/>
          </p:nvCxnSpPr>
          <p:spPr>
            <a:xfrm>
              <a:off x="457200" y="6552905"/>
              <a:ext cx="5334000" cy="1146"/>
            </a:xfrm>
            <a:prstGeom prst="straightConnector1">
              <a:avLst/>
            </a:prstGeom>
            <a:noFill/>
            <a:ln w="31750" cap="flat" cmpd="sng">
              <a:solidFill>
                <a:srgbClr val="00703C"/>
              </a:solidFill>
              <a:prstDash val="solid"/>
              <a:round/>
              <a:headEnd type="none" w="sm" len="sm"/>
              <a:tailEnd type="none" w="sm" len="sm"/>
            </a:ln>
          </p:spPr>
        </p:cxnSp>
        <p:pic>
          <p:nvPicPr>
            <p:cNvPr id="27" name="Google Shape;27;p5" descr="UNCC_WSL_Logo_4c.jpg"/>
            <p:cNvPicPr preferRelativeResize="0"/>
            <p:nvPr/>
          </p:nvPicPr>
          <p:blipFill rotWithShape="1">
            <a:blip r:embed="rId2">
              <a:alphaModFix/>
            </a:blip>
            <a:srcRect/>
            <a:stretch/>
          </p:blipFill>
          <p:spPr>
            <a:xfrm>
              <a:off x="5867400" y="5867400"/>
              <a:ext cx="3124200" cy="775124"/>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
        <p:cNvGrpSpPr/>
        <p:nvPr/>
      </p:nvGrpSpPr>
      <p:grpSpPr>
        <a:xfrm>
          <a:off x="0" y="0"/>
          <a:ext cx="0" cy="0"/>
          <a:chOff x="0" y="0"/>
          <a:chExt cx="0" cy="0"/>
        </a:xfrm>
      </p:grpSpPr>
      <p:sp>
        <p:nvSpPr>
          <p:cNvPr id="29" name="Google Shape;29;p6"/>
          <p:cNvSpPr txBox="1">
            <a:spLocks noGrp="1"/>
          </p:cNvSpPr>
          <p:nvPr>
            <p:ph type="body" idx="1"/>
          </p:nvPr>
        </p:nvSpPr>
        <p:spPr>
          <a:xfrm>
            <a:off x="457200" y="1524000"/>
            <a:ext cx="4040188" cy="46021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rgbClr val="00703C"/>
              </a:buClr>
              <a:buSzPts val="2400"/>
              <a:buNone/>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0" name="Google Shape;30;p6"/>
          <p:cNvSpPr txBox="1">
            <a:spLocks noGrp="1"/>
          </p:cNvSpPr>
          <p:nvPr>
            <p:ph type="body" idx="2"/>
          </p:nvPr>
        </p:nvSpPr>
        <p:spPr>
          <a:xfrm>
            <a:off x="4645025" y="1524000"/>
            <a:ext cx="4041775" cy="46021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560"/>
              </a:spcBef>
              <a:spcAft>
                <a:spcPts val="0"/>
              </a:spcAft>
              <a:buClr>
                <a:srgbClr val="00703C"/>
              </a:buClr>
              <a:buSzPts val="2800"/>
              <a:buNone/>
              <a:defRPr sz="2800">
                <a:solidFill>
                  <a:srgbClr val="00703C"/>
                </a:solidFill>
                <a:latin typeface="Arial"/>
                <a:ea typeface="Arial"/>
                <a:cs typeface="Arial"/>
                <a:sym typeface="Arial"/>
              </a:defRPr>
            </a:lvl1pPr>
            <a:lvl2pPr marL="914400" lvl="1"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2pPr>
            <a:lvl3pPr marL="1371600" lvl="2"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3pPr>
            <a:lvl4pPr marL="1828800" lvl="3"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4pPr>
            <a:lvl5pPr marL="2286000" lvl="4" indent="-393700" algn="l">
              <a:spcBef>
                <a:spcPts val="520"/>
              </a:spcBef>
              <a:spcAft>
                <a:spcPts val="0"/>
              </a:spcAft>
              <a:buClr>
                <a:srgbClr val="00703C"/>
              </a:buClr>
              <a:buSzPts val="2600"/>
              <a:buChar char="»"/>
              <a:defRPr sz="2600">
                <a:solidFill>
                  <a:srgbClr val="00703C"/>
                </a:solidFill>
                <a:latin typeface="Arial"/>
                <a:ea typeface="Arial"/>
                <a:cs typeface="Arial"/>
                <a:sym typeface="Aria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6"/>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0703C"/>
              </a:buClr>
              <a:buSzPts val="4000"/>
              <a:buFont typeface="Arial"/>
              <a:buNone/>
              <a:defRPr sz="4000" b="1">
                <a:solidFill>
                  <a:srgbClr val="00703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2" name="Google Shape;32;p6"/>
          <p:cNvGrpSpPr/>
          <p:nvPr/>
        </p:nvGrpSpPr>
        <p:grpSpPr>
          <a:xfrm>
            <a:off x="457200" y="5867400"/>
            <a:ext cx="8534400" cy="775124"/>
            <a:chOff x="457200" y="5867400"/>
            <a:chExt cx="8534400" cy="775124"/>
          </a:xfrm>
        </p:grpSpPr>
        <p:cxnSp>
          <p:nvCxnSpPr>
            <p:cNvPr id="33" name="Google Shape;33;p6"/>
            <p:cNvCxnSpPr/>
            <p:nvPr/>
          </p:nvCxnSpPr>
          <p:spPr>
            <a:xfrm>
              <a:off x="457200" y="6552905"/>
              <a:ext cx="5334000" cy="1146"/>
            </a:xfrm>
            <a:prstGeom prst="straightConnector1">
              <a:avLst/>
            </a:prstGeom>
            <a:noFill/>
            <a:ln w="31750" cap="flat" cmpd="sng">
              <a:solidFill>
                <a:srgbClr val="00703C"/>
              </a:solidFill>
              <a:prstDash val="solid"/>
              <a:round/>
              <a:headEnd type="none" w="sm" len="sm"/>
              <a:tailEnd type="none" w="sm" len="sm"/>
            </a:ln>
          </p:spPr>
        </p:cxnSp>
        <p:pic>
          <p:nvPicPr>
            <p:cNvPr id="34" name="Google Shape;34;p6" descr="UNCC_WSL_Logo_4c.jpg"/>
            <p:cNvPicPr preferRelativeResize="0"/>
            <p:nvPr/>
          </p:nvPicPr>
          <p:blipFill rotWithShape="1">
            <a:blip r:embed="rId2">
              <a:alphaModFix/>
            </a:blip>
            <a:srcRect/>
            <a:stretch/>
          </p:blipFill>
          <p:spPr>
            <a:xfrm>
              <a:off x="5867400" y="5867400"/>
              <a:ext cx="3124200" cy="775124"/>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09BDFC-DCBD-4208-9F22-0A71D6F124CA}" type="slidenum">
              <a:rPr lang="en-US"/>
              <a:pPr/>
              <a:t>‹#›</a:t>
            </a:fld>
            <a:endParaRPr lang="en-US"/>
          </a:p>
        </p:txBody>
      </p:sp>
    </p:spTree>
    <p:extLst>
      <p:ext uri="{BB962C8B-B14F-4D97-AF65-F5344CB8AC3E}">
        <p14:creationId xmlns:p14="http://schemas.microsoft.com/office/powerpoint/2010/main" val="1287651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2400" y="274638"/>
            <a:ext cx="8763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703C"/>
              </a:buClr>
              <a:buSzPts val="4400"/>
              <a:buFont typeface="Calibri"/>
              <a:buNone/>
              <a:defRPr sz="4400" b="0" i="0" u="none" strike="noStrike" cap="none">
                <a:solidFill>
                  <a:srgbClr val="00703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52400" y="5410200"/>
            <a:ext cx="8534400" cy="944563"/>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640"/>
              </a:spcBef>
              <a:spcAft>
                <a:spcPts val="0"/>
              </a:spcAft>
              <a:buClr>
                <a:srgbClr val="00703C"/>
              </a:buClr>
              <a:buSzPts val="3200"/>
              <a:buFont typeface="Arial"/>
              <a:buNone/>
              <a:defRPr sz="3200" b="0" i="0" u="none" strike="noStrike" cap="none">
                <a:solidFill>
                  <a:srgbClr val="00703C"/>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s://isl.uncc.edu/sites/isl.uncc.edu/files/media/Atrium%20Health%20-%20FEA%20in%20Orthopaedic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40;p7">
            <a:extLst>
              <a:ext uri="{FF2B5EF4-FFF2-40B4-BE49-F238E27FC236}">
                <a16:creationId xmlns:a16="http://schemas.microsoft.com/office/drawing/2014/main" id="{CF55F135-CE23-4E6E-A15B-17006AAEF339}"/>
              </a:ext>
            </a:extLst>
          </p:cNvPr>
          <p:cNvSpPr txBox="1">
            <a:spLocks/>
          </p:cNvSpPr>
          <p:nvPr/>
        </p:nvSpPr>
        <p:spPr>
          <a:xfrm>
            <a:off x="458638" y="262390"/>
            <a:ext cx="3365369" cy="7415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703C"/>
              </a:buClr>
              <a:buSzPts val="4400"/>
              <a:buFont typeface="Calibri"/>
              <a:buNone/>
              <a:defRPr sz="4400" b="0" i="0" u="none" strike="noStrike" cap="none">
                <a:solidFill>
                  <a:srgbClr val="00703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buFont typeface="Arial"/>
              <a:buNone/>
            </a:pPr>
            <a:r>
              <a:rPr lang="en-US" sz="2000" b="1" dirty="0">
                <a:latin typeface="Arial"/>
                <a:ea typeface="Arial"/>
                <a:cs typeface="Arial"/>
                <a:sym typeface="Arial"/>
              </a:rPr>
              <a:t>Atrium Health Finite Element Analysis Project</a:t>
            </a:r>
          </a:p>
        </p:txBody>
      </p:sp>
      <p:pic>
        <p:nvPicPr>
          <p:cNvPr id="39" name="Google Shape;73;p11">
            <a:extLst>
              <a:ext uri="{FF2B5EF4-FFF2-40B4-BE49-F238E27FC236}">
                <a16:creationId xmlns:a16="http://schemas.microsoft.com/office/drawing/2014/main" id="{A21F2164-FC27-42C1-AF1D-867CBB585995}"/>
              </a:ext>
            </a:extLst>
          </p:cNvPr>
          <p:cNvPicPr preferRelativeResize="0">
            <a:picLocks noChangeAspect="1"/>
          </p:cNvPicPr>
          <p:nvPr/>
        </p:nvPicPr>
        <p:blipFill rotWithShape="1">
          <a:blip r:embed="rId3">
            <a:alphaModFix/>
          </a:blip>
          <a:srcRect l="18409" t="22648" r="46912" b="46480"/>
          <a:stretch/>
        </p:blipFill>
        <p:spPr>
          <a:xfrm>
            <a:off x="457062" y="1493808"/>
            <a:ext cx="3231842" cy="1618286"/>
          </a:xfrm>
          <a:prstGeom prst="rect">
            <a:avLst/>
          </a:prstGeom>
          <a:noFill/>
          <a:ln>
            <a:noFill/>
          </a:ln>
        </p:spPr>
      </p:pic>
      <p:pic>
        <p:nvPicPr>
          <p:cNvPr id="40" name="Google Shape;55;p9">
            <a:extLst>
              <a:ext uri="{FF2B5EF4-FFF2-40B4-BE49-F238E27FC236}">
                <a16:creationId xmlns:a16="http://schemas.microsoft.com/office/drawing/2014/main" id="{97D27370-F9EA-4861-9629-A542F9B9AF43}"/>
              </a:ext>
            </a:extLst>
          </p:cNvPr>
          <p:cNvPicPr preferRelativeResize="0"/>
          <p:nvPr/>
        </p:nvPicPr>
        <p:blipFill rotWithShape="1">
          <a:blip r:embed="rId4">
            <a:alphaModFix/>
          </a:blip>
          <a:srcRect l="28359" t="26173" r="55410" b="25447"/>
          <a:stretch/>
        </p:blipFill>
        <p:spPr>
          <a:xfrm>
            <a:off x="6197635" y="4236262"/>
            <a:ext cx="920715" cy="1441774"/>
          </a:xfrm>
          <a:prstGeom prst="rect">
            <a:avLst/>
          </a:prstGeom>
          <a:noFill/>
          <a:ln>
            <a:noFill/>
          </a:ln>
        </p:spPr>
      </p:pic>
      <p:pic>
        <p:nvPicPr>
          <p:cNvPr id="41" name="Google Shape;56;p9">
            <a:extLst>
              <a:ext uri="{FF2B5EF4-FFF2-40B4-BE49-F238E27FC236}">
                <a16:creationId xmlns:a16="http://schemas.microsoft.com/office/drawing/2014/main" id="{7C0F3DB4-5374-4D91-89C6-843CC2A8FD10}"/>
              </a:ext>
            </a:extLst>
          </p:cNvPr>
          <p:cNvPicPr preferRelativeResize="0"/>
          <p:nvPr/>
        </p:nvPicPr>
        <p:blipFill rotWithShape="1">
          <a:blip r:embed="rId5">
            <a:alphaModFix/>
          </a:blip>
          <a:srcRect l="29479" t="17385" r="52487" b="15876"/>
          <a:stretch/>
        </p:blipFill>
        <p:spPr>
          <a:xfrm rot="5400000">
            <a:off x="7694980" y="4681173"/>
            <a:ext cx="540885" cy="1452846"/>
          </a:xfrm>
          <a:prstGeom prst="rect">
            <a:avLst/>
          </a:prstGeom>
          <a:noFill/>
          <a:ln>
            <a:noFill/>
          </a:ln>
        </p:spPr>
      </p:pic>
      <p:pic>
        <p:nvPicPr>
          <p:cNvPr id="42" name="Google Shape;64;p10">
            <a:extLst>
              <a:ext uri="{FF2B5EF4-FFF2-40B4-BE49-F238E27FC236}">
                <a16:creationId xmlns:a16="http://schemas.microsoft.com/office/drawing/2014/main" id="{7D7A2804-467B-489A-9DC8-C5FC0F8C32AF}"/>
              </a:ext>
            </a:extLst>
          </p:cNvPr>
          <p:cNvPicPr preferRelativeResize="0"/>
          <p:nvPr/>
        </p:nvPicPr>
        <p:blipFill rotWithShape="1">
          <a:blip r:embed="rId6">
            <a:alphaModFix/>
          </a:blip>
          <a:srcRect l="20821" t="33731" r="43440" b="22553"/>
          <a:stretch/>
        </p:blipFill>
        <p:spPr>
          <a:xfrm>
            <a:off x="457062" y="4674212"/>
            <a:ext cx="2152788" cy="1195320"/>
          </a:xfrm>
          <a:prstGeom prst="rect">
            <a:avLst/>
          </a:prstGeom>
          <a:noFill/>
          <a:ln>
            <a:noFill/>
          </a:ln>
        </p:spPr>
      </p:pic>
      <p:pic>
        <p:nvPicPr>
          <p:cNvPr id="11" name="Google Shape;42;p7" descr="UNCC_WSL_Logo_4c.jpg">
            <a:extLst>
              <a:ext uri="{FF2B5EF4-FFF2-40B4-BE49-F238E27FC236}">
                <a16:creationId xmlns:a16="http://schemas.microsoft.com/office/drawing/2014/main" id="{B1B32275-088C-48C2-B446-AF9B6B39ECE0}"/>
              </a:ext>
            </a:extLst>
          </p:cNvPr>
          <p:cNvPicPr preferRelativeResize="0"/>
          <p:nvPr/>
        </p:nvPicPr>
        <p:blipFill rotWithShape="1">
          <a:blip r:embed="rId7">
            <a:alphaModFix/>
          </a:blip>
          <a:srcRect/>
          <a:stretch/>
        </p:blipFill>
        <p:spPr>
          <a:xfrm>
            <a:off x="5963478" y="5943755"/>
            <a:ext cx="2790160" cy="648282"/>
          </a:xfrm>
          <a:prstGeom prst="rect">
            <a:avLst/>
          </a:prstGeom>
          <a:noFill/>
          <a:ln>
            <a:noFill/>
          </a:ln>
        </p:spPr>
      </p:pic>
      <p:sp>
        <p:nvSpPr>
          <p:cNvPr id="3" name="TextBox 2">
            <a:extLst>
              <a:ext uri="{FF2B5EF4-FFF2-40B4-BE49-F238E27FC236}">
                <a16:creationId xmlns:a16="http://schemas.microsoft.com/office/drawing/2014/main" id="{91D8C19E-3C8C-4717-86E0-8A7838AA4253}"/>
              </a:ext>
            </a:extLst>
          </p:cNvPr>
          <p:cNvSpPr txBox="1"/>
          <p:nvPr/>
        </p:nvSpPr>
        <p:spPr>
          <a:xfrm>
            <a:off x="358256" y="998977"/>
            <a:ext cx="3429454" cy="461665"/>
          </a:xfrm>
          <a:prstGeom prst="rect">
            <a:avLst/>
          </a:prstGeom>
          <a:noFill/>
        </p:spPr>
        <p:txBody>
          <a:bodyPr wrap="square" rtlCol="0">
            <a:spAutoFit/>
          </a:bodyPr>
          <a:lstStyle/>
          <a:p>
            <a:r>
              <a:rPr lang="en-US" sz="800" dirty="0"/>
              <a:t>Completed mesh of a simplistic joint between the humerus and scapula. This image is from Hypermesh and displays the mesh of both parts and the boundary conditions attached to these parts. </a:t>
            </a:r>
          </a:p>
        </p:txBody>
      </p:sp>
      <p:pic>
        <p:nvPicPr>
          <p:cNvPr id="4" name="Picture 3">
            <a:extLst>
              <a:ext uri="{FF2B5EF4-FFF2-40B4-BE49-F238E27FC236}">
                <a16:creationId xmlns:a16="http://schemas.microsoft.com/office/drawing/2014/main" id="{C38D11F4-F380-49BC-B8BE-2B1FA05F5033}"/>
              </a:ext>
            </a:extLst>
          </p:cNvPr>
          <p:cNvPicPr>
            <a:picLocks noChangeAspect="1"/>
          </p:cNvPicPr>
          <p:nvPr/>
        </p:nvPicPr>
        <p:blipFill rotWithShape="1">
          <a:blip r:embed="rId8"/>
          <a:srcRect l="38855" t="13704" r="54211" b="22407"/>
          <a:stretch/>
        </p:blipFill>
        <p:spPr>
          <a:xfrm rot="5400000">
            <a:off x="1761199" y="2646969"/>
            <a:ext cx="623566" cy="3231841"/>
          </a:xfrm>
          <a:prstGeom prst="rect">
            <a:avLst/>
          </a:prstGeom>
        </p:spPr>
      </p:pic>
      <p:sp>
        <p:nvSpPr>
          <p:cNvPr id="14" name="Google Shape;48;p8">
            <a:extLst>
              <a:ext uri="{FF2B5EF4-FFF2-40B4-BE49-F238E27FC236}">
                <a16:creationId xmlns:a16="http://schemas.microsoft.com/office/drawing/2014/main" id="{FAC757D2-0C7B-438C-B8FC-EAAF712832F9}"/>
              </a:ext>
            </a:extLst>
          </p:cNvPr>
          <p:cNvSpPr txBox="1"/>
          <p:nvPr/>
        </p:nvSpPr>
        <p:spPr>
          <a:xfrm>
            <a:off x="4028792" y="262390"/>
            <a:ext cx="4756952" cy="4000499"/>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703C"/>
              </a:buClr>
              <a:buSzPts val="3000"/>
            </a:pPr>
            <a:r>
              <a:rPr lang="en-US" sz="800" b="1" dirty="0">
                <a:solidFill>
                  <a:schemeClr val="tx1"/>
                </a:solidFill>
              </a:rPr>
              <a:t>Purpose </a:t>
            </a:r>
            <a:endParaRPr sz="800" dirty="0">
              <a:solidFill>
                <a:schemeClr val="tx1"/>
              </a:solidFill>
            </a:endParaRPr>
          </a:p>
          <a:p>
            <a:pPr lvl="0">
              <a:spcBef>
                <a:spcPts val="560"/>
              </a:spcBef>
              <a:buClr>
                <a:srgbClr val="00703C"/>
              </a:buClr>
              <a:buSzPts val="2800"/>
            </a:pPr>
            <a:r>
              <a:rPr lang="en-US" sz="800" dirty="0">
                <a:solidFill>
                  <a:schemeClr val="tx1"/>
                </a:solidFill>
              </a:rPr>
              <a:t>To create a verified model with bones and soft tissues for the Atrium Musculoskeletal Institute that can reliably predict the effects of surgeries on specific anatomies within the shoulder and knee. </a:t>
            </a:r>
          </a:p>
          <a:p>
            <a:pPr lvl="0">
              <a:spcBef>
                <a:spcPts val="560"/>
              </a:spcBef>
              <a:buClr>
                <a:srgbClr val="00703C"/>
              </a:buClr>
              <a:buSzPts val="2800"/>
            </a:pPr>
            <a:r>
              <a:rPr lang="en-US" sz="800" b="1" dirty="0">
                <a:solidFill>
                  <a:schemeClr val="tx1"/>
                </a:solidFill>
              </a:rPr>
              <a:t>Method and Outcomes</a:t>
            </a:r>
          </a:p>
          <a:p>
            <a:pPr lvl="0">
              <a:spcBef>
                <a:spcPts val="560"/>
              </a:spcBef>
              <a:buClr>
                <a:srgbClr val="00703C"/>
              </a:buClr>
              <a:buSzPts val="2800"/>
            </a:pPr>
            <a:r>
              <a:rPr lang="en-US" sz="800" dirty="0"/>
              <a:t>Verified models will be created using the finite element analysis program, Abaqus, to provide a simulation of the chosen computational model that informs the user about the forces, stresses, and strains in the body, as well as the patient’s changes in mobility and stability. Finite element analysis will be used to develop four computational models for the Atrium Musculoskeletal Institute, one of which is a shoulder model that will assist in determining the best method for labral repair based on the amount of glenoid bone loss. The other models that the AH_FEA team will aim to develop involve different tissues of the human knee and their responses to various repairs. We are using Hypermesh to create meshes from CAD models and Abaqus to analyze the geometries. When a finite element model is created, a job will be run in Abaqus to determine the forces, stresses, strains, mobility, and stability resulting from the given conditions. The design of a physical experimental setup may be attempted to compare a bone-tendon-bone interference fit to a suspensory fixation.</a:t>
            </a:r>
            <a:r>
              <a:rPr lang="en-US" sz="800" b="1" dirty="0">
                <a:solidFill>
                  <a:schemeClr val="tx1"/>
                </a:solidFill>
              </a:rPr>
              <a:t> </a:t>
            </a:r>
            <a:r>
              <a:rPr lang="en-US" sz="800" dirty="0">
                <a:solidFill>
                  <a:schemeClr val="tx1"/>
                </a:solidFill>
              </a:rPr>
              <a:t>An applied load should produce the predicted results based on existing data and experimental data.</a:t>
            </a:r>
          </a:p>
          <a:p>
            <a:pPr lvl="0">
              <a:spcBef>
                <a:spcPts val="560"/>
              </a:spcBef>
              <a:buClr>
                <a:srgbClr val="00703C"/>
              </a:buClr>
              <a:buSzPts val="2800"/>
            </a:pPr>
            <a:r>
              <a:rPr lang="en-US" sz="800" b="1" dirty="0">
                <a:solidFill>
                  <a:schemeClr val="tx1"/>
                </a:solidFill>
              </a:rPr>
              <a:t>The Situations Being Modeled</a:t>
            </a:r>
          </a:p>
          <a:p>
            <a:pPr lvl="0">
              <a:spcBef>
                <a:spcPts val="560"/>
              </a:spcBef>
              <a:buClr>
                <a:srgbClr val="00703C"/>
              </a:buClr>
              <a:buSzPts val="2800"/>
            </a:pPr>
            <a:r>
              <a:rPr lang="en-US" sz="800" dirty="0">
                <a:solidFill>
                  <a:schemeClr val="tx1"/>
                </a:solidFill>
              </a:rPr>
              <a:t>A labral repair is being modeled to determine the interior instability recurrence/forces that occur based on the percent of glenoid bone loss.</a:t>
            </a:r>
          </a:p>
          <a:p>
            <a:pPr lvl="0">
              <a:spcBef>
                <a:spcPts val="560"/>
              </a:spcBef>
              <a:buClr>
                <a:srgbClr val="00703C"/>
              </a:buClr>
              <a:buSzPts val="2800"/>
            </a:pPr>
            <a:r>
              <a:rPr lang="en-US" sz="800" dirty="0">
                <a:solidFill>
                  <a:schemeClr val="tx1"/>
                </a:solidFill>
              </a:rPr>
              <a:t>Anterior cruciate ligament repair techniques are being compared to determine the forces experienced and the degenerative changes in the graft, knee, and meniscus. The techniques being compared are antero-medial, transtibial, and hybrid transtibial repairs.</a:t>
            </a:r>
          </a:p>
          <a:p>
            <a:pPr lvl="0">
              <a:spcBef>
                <a:spcPts val="560"/>
              </a:spcBef>
              <a:buClr>
                <a:srgbClr val="00703C"/>
              </a:buClr>
              <a:buSzPts val="2800"/>
            </a:pPr>
            <a:r>
              <a:rPr lang="en-US" sz="800" dirty="0">
                <a:solidFill>
                  <a:schemeClr val="tx1"/>
                </a:solidFill>
              </a:rPr>
              <a:t>Bone-tendon-bone interference fits and suspensory fixations are being compared to determine the forces on and degenerative changes of the graft, knee, and meniscus.</a:t>
            </a:r>
          </a:p>
          <a:p>
            <a:pPr lvl="0">
              <a:spcBef>
                <a:spcPts val="560"/>
              </a:spcBef>
              <a:buClr>
                <a:srgbClr val="00703C"/>
              </a:buClr>
              <a:buSzPts val="2800"/>
            </a:pPr>
            <a:r>
              <a:rPr lang="en-US" sz="800" dirty="0">
                <a:solidFill>
                  <a:schemeClr val="tx1"/>
                </a:solidFill>
              </a:rPr>
              <a:t>Meniscal root tears in the medial and lateral directions are being analyzed to determine the effect of fixation and wrisberg ligament injuries and how these variables may lead to degenerative changes.</a:t>
            </a:r>
          </a:p>
          <a:p>
            <a:pPr marR="0" lvl="0" algn="l" rtl="0">
              <a:lnSpc>
                <a:spcPct val="100000"/>
              </a:lnSpc>
              <a:spcBef>
                <a:spcPts val="560"/>
              </a:spcBef>
              <a:spcAft>
                <a:spcPts val="0"/>
              </a:spcAft>
              <a:buClr>
                <a:srgbClr val="00703C"/>
              </a:buClr>
              <a:buSzPts val="2800"/>
            </a:pPr>
            <a:endParaRPr lang="en-US" sz="800" dirty="0">
              <a:solidFill>
                <a:schemeClr val="tx1"/>
              </a:solidFill>
            </a:endParaRPr>
          </a:p>
          <a:p>
            <a:pPr marR="0" lvl="0" algn="l" rtl="0">
              <a:lnSpc>
                <a:spcPct val="100000"/>
              </a:lnSpc>
              <a:spcBef>
                <a:spcPts val="560"/>
              </a:spcBef>
              <a:spcAft>
                <a:spcPts val="0"/>
              </a:spcAft>
              <a:buClr>
                <a:srgbClr val="00703C"/>
              </a:buClr>
              <a:buSzPts val="2800"/>
            </a:pPr>
            <a:endParaRPr sz="800" dirty="0">
              <a:solidFill>
                <a:schemeClr val="tx1"/>
              </a:solidFill>
            </a:endParaRPr>
          </a:p>
          <a:p>
            <a:pPr marL="0" marR="0" lvl="0" indent="0" algn="l" rtl="0">
              <a:lnSpc>
                <a:spcPct val="100000"/>
              </a:lnSpc>
              <a:spcBef>
                <a:spcPts val="520"/>
              </a:spcBef>
              <a:spcAft>
                <a:spcPts val="0"/>
              </a:spcAft>
              <a:buClr>
                <a:srgbClr val="00703C"/>
              </a:buClr>
              <a:buSzPts val="2600"/>
              <a:buFont typeface="Arial"/>
              <a:buNone/>
            </a:pPr>
            <a:endParaRPr dirty="0"/>
          </a:p>
        </p:txBody>
      </p:sp>
      <p:pic>
        <p:nvPicPr>
          <p:cNvPr id="15" name="Google Shape;65;p10">
            <a:extLst>
              <a:ext uri="{FF2B5EF4-FFF2-40B4-BE49-F238E27FC236}">
                <a16:creationId xmlns:a16="http://schemas.microsoft.com/office/drawing/2014/main" id="{1DFB59F4-D364-4C0F-AFA5-42AB8F92CDCE}"/>
              </a:ext>
            </a:extLst>
          </p:cNvPr>
          <p:cNvPicPr preferRelativeResize="0"/>
          <p:nvPr/>
        </p:nvPicPr>
        <p:blipFill rotWithShape="1">
          <a:blip r:embed="rId9">
            <a:alphaModFix/>
          </a:blip>
          <a:srcRect l="19315" t="42738" r="59373" b="42706"/>
          <a:stretch/>
        </p:blipFill>
        <p:spPr>
          <a:xfrm>
            <a:off x="457062" y="5975287"/>
            <a:ext cx="1534700" cy="616750"/>
          </a:xfrm>
          <a:prstGeom prst="rect">
            <a:avLst/>
          </a:prstGeom>
          <a:noFill/>
          <a:ln>
            <a:noFill/>
          </a:ln>
        </p:spPr>
      </p:pic>
      <p:pic>
        <p:nvPicPr>
          <p:cNvPr id="16" name="Google Shape;66;p10">
            <a:extLst>
              <a:ext uri="{FF2B5EF4-FFF2-40B4-BE49-F238E27FC236}">
                <a16:creationId xmlns:a16="http://schemas.microsoft.com/office/drawing/2014/main" id="{80151131-0F58-4651-9186-53873789AF1F}"/>
              </a:ext>
            </a:extLst>
          </p:cNvPr>
          <p:cNvPicPr preferRelativeResize="0"/>
          <p:nvPr/>
        </p:nvPicPr>
        <p:blipFill rotWithShape="1">
          <a:blip r:embed="rId10">
            <a:alphaModFix/>
          </a:blip>
          <a:srcRect l="37323" t="53180" r="40873" b="31665"/>
          <a:stretch/>
        </p:blipFill>
        <p:spPr>
          <a:xfrm>
            <a:off x="2154205" y="5975287"/>
            <a:ext cx="1534699" cy="616750"/>
          </a:xfrm>
          <a:prstGeom prst="rect">
            <a:avLst/>
          </a:prstGeom>
          <a:noFill/>
          <a:ln>
            <a:noFill/>
          </a:ln>
        </p:spPr>
      </p:pic>
      <p:sp>
        <p:nvSpPr>
          <p:cNvPr id="5" name="Rectangle 4">
            <a:extLst>
              <a:ext uri="{FF2B5EF4-FFF2-40B4-BE49-F238E27FC236}">
                <a16:creationId xmlns:a16="http://schemas.microsoft.com/office/drawing/2014/main" id="{2EA41F7B-41D2-4CCF-A434-FED3C5A20EB0}"/>
              </a:ext>
            </a:extLst>
          </p:cNvPr>
          <p:cNvSpPr/>
          <p:nvPr/>
        </p:nvSpPr>
        <p:spPr>
          <a:xfrm>
            <a:off x="7127731" y="4143842"/>
            <a:ext cx="1625907" cy="954107"/>
          </a:xfrm>
          <a:prstGeom prst="rect">
            <a:avLst/>
          </a:prstGeom>
        </p:spPr>
        <p:txBody>
          <a:bodyPr wrap="square">
            <a:spAutoFit/>
          </a:bodyPr>
          <a:lstStyle/>
          <a:p>
            <a:pPr marL="50800" lvl="0">
              <a:buClr>
                <a:srgbClr val="00703C"/>
              </a:buClr>
              <a:buSzPts val="2800"/>
            </a:pPr>
            <a:r>
              <a:rPr lang="en-US" sz="800" dirty="0"/>
              <a:t>The CAD models of the scapula, humerus, and clavicle that we have used to create a mesh in Hypermesh that we can import into Abaqus for further FEA modeling</a:t>
            </a:r>
            <a:endParaRPr lang="en-US" sz="800" dirty="0">
              <a:solidFill>
                <a:schemeClr val="tx1"/>
              </a:solidFill>
            </a:endParaRPr>
          </a:p>
        </p:txBody>
      </p:sp>
      <p:pic>
        <p:nvPicPr>
          <p:cNvPr id="7" name="Picture 6">
            <a:extLst>
              <a:ext uri="{FF2B5EF4-FFF2-40B4-BE49-F238E27FC236}">
                <a16:creationId xmlns:a16="http://schemas.microsoft.com/office/drawing/2014/main" id="{728DAADE-1604-4241-AC91-5BD1684EE761}"/>
              </a:ext>
            </a:extLst>
          </p:cNvPr>
          <p:cNvPicPr>
            <a:picLocks noChangeAspect="1"/>
          </p:cNvPicPr>
          <p:nvPr/>
        </p:nvPicPr>
        <p:blipFill rotWithShape="1">
          <a:blip r:embed="rId11"/>
          <a:srcRect l="31407" t="15231" r="41376" b="59305"/>
          <a:stretch/>
        </p:blipFill>
        <p:spPr>
          <a:xfrm>
            <a:off x="4100047" y="4767048"/>
            <a:ext cx="1458367" cy="745469"/>
          </a:xfrm>
          <a:prstGeom prst="rect">
            <a:avLst/>
          </a:prstGeom>
        </p:spPr>
      </p:pic>
      <p:pic>
        <p:nvPicPr>
          <p:cNvPr id="8" name="Picture 7">
            <a:extLst>
              <a:ext uri="{FF2B5EF4-FFF2-40B4-BE49-F238E27FC236}">
                <a16:creationId xmlns:a16="http://schemas.microsoft.com/office/drawing/2014/main" id="{69616E1E-444F-40CF-BE50-D408FA17D469}"/>
              </a:ext>
            </a:extLst>
          </p:cNvPr>
          <p:cNvPicPr>
            <a:picLocks noChangeAspect="1"/>
          </p:cNvPicPr>
          <p:nvPr/>
        </p:nvPicPr>
        <p:blipFill rotWithShape="1">
          <a:blip r:embed="rId11"/>
          <a:srcRect l="64179" t="8945" b="47997"/>
          <a:stretch/>
        </p:blipFill>
        <p:spPr>
          <a:xfrm>
            <a:off x="4100416" y="5632450"/>
            <a:ext cx="1458367" cy="957779"/>
          </a:xfrm>
          <a:prstGeom prst="rect">
            <a:avLst/>
          </a:prstGeom>
        </p:spPr>
      </p:pic>
      <p:sp>
        <p:nvSpPr>
          <p:cNvPr id="9" name="TextBox 8">
            <a:extLst>
              <a:ext uri="{FF2B5EF4-FFF2-40B4-BE49-F238E27FC236}">
                <a16:creationId xmlns:a16="http://schemas.microsoft.com/office/drawing/2014/main" id="{66AC1647-C641-4E42-A7DD-C007EABC2706}"/>
              </a:ext>
            </a:extLst>
          </p:cNvPr>
          <p:cNvSpPr txBox="1"/>
          <p:nvPr/>
        </p:nvSpPr>
        <p:spPr>
          <a:xfrm>
            <a:off x="2609850" y="4620896"/>
            <a:ext cx="1114067" cy="1323439"/>
          </a:xfrm>
          <a:prstGeom prst="rect">
            <a:avLst/>
          </a:prstGeom>
          <a:noFill/>
        </p:spPr>
        <p:txBody>
          <a:bodyPr wrap="square" rtlCol="0">
            <a:spAutoFit/>
          </a:bodyPr>
          <a:lstStyle/>
          <a:p>
            <a:r>
              <a:rPr lang="en-US" sz="800" dirty="0"/>
              <a:t>CAD models in Creo of a simplistic ball and socket joint and the bones involved. The guideline for tissue connection between the bones has been added and this is being worked off of.</a:t>
            </a:r>
          </a:p>
        </p:txBody>
      </p:sp>
      <p:sp>
        <p:nvSpPr>
          <p:cNvPr id="10" name="TextBox 9">
            <a:extLst>
              <a:ext uri="{FF2B5EF4-FFF2-40B4-BE49-F238E27FC236}">
                <a16:creationId xmlns:a16="http://schemas.microsoft.com/office/drawing/2014/main" id="{619CA9A5-6BB9-4CF6-8685-78746BF28B8A}"/>
              </a:ext>
            </a:extLst>
          </p:cNvPr>
          <p:cNvSpPr txBox="1"/>
          <p:nvPr/>
        </p:nvSpPr>
        <p:spPr>
          <a:xfrm>
            <a:off x="358256" y="3177657"/>
            <a:ext cx="3330647" cy="707886"/>
          </a:xfrm>
          <a:prstGeom prst="rect">
            <a:avLst/>
          </a:prstGeom>
          <a:noFill/>
        </p:spPr>
        <p:txBody>
          <a:bodyPr wrap="square" rtlCol="0">
            <a:spAutoFit/>
          </a:bodyPr>
          <a:lstStyle/>
          <a:p>
            <a:r>
              <a:rPr lang="en-US" sz="800" dirty="0"/>
              <a:t>The mesh from Hypermesh imported into Abaqus to allow the team to assign material properties, sections, forces, and other parameters in order to run a job that display how the given circumstances affect the joint, outputting forces, stresses, strains, and allowing the mobility and stability of the joint to be determined.</a:t>
            </a:r>
          </a:p>
        </p:txBody>
      </p:sp>
      <p:sp>
        <p:nvSpPr>
          <p:cNvPr id="12" name="TextBox 11">
            <a:extLst>
              <a:ext uri="{FF2B5EF4-FFF2-40B4-BE49-F238E27FC236}">
                <a16:creationId xmlns:a16="http://schemas.microsoft.com/office/drawing/2014/main" id="{40D34D5F-5293-4DD4-A840-EF8C6AC86BBF}"/>
              </a:ext>
            </a:extLst>
          </p:cNvPr>
          <p:cNvSpPr txBox="1"/>
          <p:nvPr/>
        </p:nvSpPr>
        <p:spPr>
          <a:xfrm>
            <a:off x="4028791" y="4133369"/>
            <a:ext cx="1625907" cy="707886"/>
          </a:xfrm>
          <a:prstGeom prst="rect">
            <a:avLst/>
          </a:prstGeom>
          <a:noFill/>
        </p:spPr>
        <p:txBody>
          <a:bodyPr wrap="square" rtlCol="0">
            <a:spAutoFit/>
          </a:bodyPr>
          <a:lstStyle/>
          <a:p>
            <a:r>
              <a:rPr lang="en-US" sz="800" dirty="0">
                <a:solidFill>
                  <a:schemeClr val="tx1"/>
                </a:solidFill>
              </a:rPr>
              <a:t>Work has been done in Slicer to obtain CAD models of human tissues made from MRI/CT scans.</a:t>
            </a:r>
          </a:p>
          <a:p>
            <a:endParaRPr lang="en-US" sz="800" dirty="0"/>
          </a:p>
        </p:txBody>
      </p:sp>
      <p:pic>
        <p:nvPicPr>
          <p:cNvPr id="23" name="Google Shape;57;p9">
            <a:extLst>
              <a:ext uri="{FF2B5EF4-FFF2-40B4-BE49-F238E27FC236}">
                <a16:creationId xmlns:a16="http://schemas.microsoft.com/office/drawing/2014/main" id="{BC117B7E-915A-4547-A13F-8E450A03564A}"/>
              </a:ext>
            </a:extLst>
          </p:cNvPr>
          <p:cNvPicPr preferRelativeResize="0"/>
          <p:nvPr/>
        </p:nvPicPr>
        <p:blipFill rotWithShape="1">
          <a:blip r:embed="rId12">
            <a:alphaModFix/>
          </a:blip>
          <a:srcRect l="20764" t="35111" r="42677" b="40990"/>
          <a:stretch/>
        </p:blipFill>
        <p:spPr>
          <a:xfrm rot="16200000">
            <a:off x="5155883" y="4760476"/>
            <a:ext cx="1441775" cy="3933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p:nvPr/>
        </p:nvSpPr>
        <p:spPr>
          <a:xfrm>
            <a:off x="381000" y="5867400"/>
            <a:ext cx="8610600" cy="76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7"/>
          <p:cNvSpPr txBox="1">
            <a:spLocks noGrp="1"/>
          </p:cNvSpPr>
          <p:nvPr>
            <p:ph type="ctrTitle" idx="4294967295"/>
          </p:nvPr>
        </p:nvSpPr>
        <p:spPr>
          <a:xfrm>
            <a:off x="0" y="304800"/>
            <a:ext cx="9144000" cy="22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703C"/>
              </a:buClr>
              <a:buSzPts val="4000"/>
              <a:buFont typeface="Arial"/>
              <a:buNone/>
            </a:pPr>
            <a:r>
              <a:rPr lang="en-US" sz="4000" b="1" dirty="0">
                <a:latin typeface="Arial"/>
                <a:ea typeface="Arial"/>
                <a:cs typeface="Arial"/>
                <a:sym typeface="Arial"/>
              </a:rPr>
              <a:t>Atrium Health</a:t>
            </a:r>
            <a:br>
              <a:rPr lang="en-US" sz="4000" b="1" dirty="0">
                <a:latin typeface="Arial"/>
                <a:ea typeface="Arial"/>
                <a:cs typeface="Arial"/>
                <a:sym typeface="Arial"/>
              </a:rPr>
            </a:br>
            <a:r>
              <a:rPr lang="en-US" sz="4000" b="1" dirty="0">
                <a:latin typeface="Arial"/>
                <a:ea typeface="Arial"/>
                <a:cs typeface="Arial"/>
                <a:sym typeface="Arial"/>
              </a:rPr>
              <a:t>Finite Element Analysis Project</a:t>
            </a:r>
            <a:endParaRPr sz="4000" b="1" i="0" u="none" strike="noStrike" cap="none" dirty="0">
              <a:solidFill>
                <a:srgbClr val="00703C"/>
              </a:solidFill>
              <a:latin typeface="Arial"/>
              <a:ea typeface="Arial"/>
              <a:cs typeface="Arial"/>
              <a:sym typeface="Arial"/>
            </a:endParaRPr>
          </a:p>
        </p:txBody>
      </p:sp>
      <p:sp>
        <p:nvSpPr>
          <p:cNvPr id="41" name="Google Shape;41;p7"/>
          <p:cNvSpPr txBox="1">
            <a:spLocks noGrp="1"/>
          </p:cNvSpPr>
          <p:nvPr>
            <p:ph type="subTitle" idx="4294967295"/>
          </p:nvPr>
        </p:nvSpPr>
        <p:spPr>
          <a:xfrm>
            <a:off x="0" y="5410200"/>
            <a:ext cx="9144000" cy="11430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703C"/>
              </a:buClr>
              <a:buSzPts val="2400"/>
              <a:buFont typeface="Arial"/>
              <a:buNone/>
            </a:pPr>
            <a:r>
              <a:rPr lang="en-US" sz="2400" dirty="0">
                <a:latin typeface="Arial"/>
                <a:ea typeface="Arial"/>
                <a:cs typeface="Arial"/>
                <a:sym typeface="Arial"/>
              </a:rPr>
              <a:t>April 26, 2020</a:t>
            </a:r>
            <a:br>
              <a:rPr lang="en-US" sz="2400" b="0" i="0" u="none" strike="noStrike" cap="none" dirty="0">
                <a:solidFill>
                  <a:srgbClr val="00703C"/>
                </a:solidFill>
                <a:latin typeface="Arial"/>
                <a:ea typeface="Arial"/>
                <a:cs typeface="Arial"/>
                <a:sym typeface="Arial"/>
              </a:rPr>
            </a:br>
            <a:r>
              <a:rPr lang="en-US" sz="2400" dirty="0">
                <a:latin typeface="Arial"/>
                <a:ea typeface="Arial"/>
                <a:cs typeface="Arial"/>
                <a:sym typeface="Arial"/>
              </a:rPr>
              <a:t>Ryan Harbert, Hunter </a:t>
            </a:r>
            <a:r>
              <a:rPr lang="en-US" sz="2400" dirty="0" err="1">
                <a:latin typeface="Arial"/>
                <a:ea typeface="Arial"/>
                <a:cs typeface="Arial"/>
                <a:sym typeface="Arial"/>
              </a:rPr>
              <a:t>Hinceman</a:t>
            </a:r>
            <a:r>
              <a:rPr lang="en-US" sz="2400" dirty="0">
                <a:latin typeface="Arial"/>
                <a:ea typeface="Arial"/>
                <a:cs typeface="Arial"/>
                <a:sym typeface="Arial"/>
              </a:rPr>
              <a:t>, Lindsey Brewer, Kathleen McCall</a:t>
            </a:r>
            <a:endParaRPr sz="2400" b="0" i="0" u="none" strike="noStrike" cap="none" dirty="0">
              <a:solidFill>
                <a:srgbClr val="00703C"/>
              </a:solidFill>
              <a:latin typeface="Arial"/>
              <a:ea typeface="Arial"/>
              <a:cs typeface="Arial"/>
              <a:sym typeface="Arial"/>
            </a:endParaRPr>
          </a:p>
        </p:txBody>
      </p:sp>
      <p:pic>
        <p:nvPicPr>
          <p:cNvPr id="42" name="Google Shape;42;p7" descr="UNCC_WSL_Logo_4c.jpg"/>
          <p:cNvPicPr preferRelativeResize="0"/>
          <p:nvPr/>
        </p:nvPicPr>
        <p:blipFill rotWithShape="1">
          <a:blip r:embed="rId5">
            <a:alphaModFix/>
          </a:blip>
          <a:srcRect/>
          <a:stretch/>
        </p:blipFill>
        <p:spPr>
          <a:xfrm>
            <a:off x="838199" y="2808022"/>
            <a:ext cx="7696201" cy="1909452"/>
          </a:xfrm>
          <a:prstGeom prst="rect">
            <a:avLst/>
          </a:prstGeom>
          <a:noFill/>
          <a:ln>
            <a:noFill/>
          </a:ln>
        </p:spPr>
      </p:pic>
      <p:pic>
        <p:nvPicPr>
          <p:cNvPr id="2" name="Opening">
            <a:hlinkClick r:id="" action="ppaction://media"/>
            <a:extLst>
              <a:ext uri="{FF2B5EF4-FFF2-40B4-BE49-F238E27FC236}">
                <a16:creationId xmlns:a16="http://schemas.microsoft.com/office/drawing/2014/main" id="{2CD4EBFE-8B7B-40D1-B4D3-5BEF1E8F81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517" y="65527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8"/>
          <p:cNvSpPr txBox="1"/>
          <p:nvPr/>
        </p:nvSpPr>
        <p:spPr>
          <a:xfrm>
            <a:off x="-65988" y="253428"/>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3C"/>
              </a:buClr>
              <a:buSzPts val="4000"/>
              <a:buFont typeface="Arial"/>
              <a:buNone/>
            </a:pPr>
            <a:r>
              <a:rPr lang="en-US" sz="4000" b="1">
                <a:solidFill>
                  <a:srgbClr val="00703C"/>
                </a:solidFill>
              </a:rPr>
              <a:t>AH-FEA Overview</a:t>
            </a:r>
            <a:endParaRPr sz="4000" b="1" i="0" u="none" strike="noStrike" cap="none">
              <a:solidFill>
                <a:srgbClr val="00703C"/>
              </a:solidFill>
              <a:latin typeface="Arial"/>
              <a:ea typeface="Arial"/>
              <a:cs typeface="Arial"/>
              <a:sym typeface="Arial"/>
            </a:endParaRPr>
          </a:p>
        </p:txBody>
      </p:sp>
      <p:sp>
        <p:nvSpPr>
          <p:cNvPr id="48" name="Google Shape;48;p8"/>
          <p:cNvSpPr txBox="1"/>
          <p:nvPr/>
        </p:nvSpPr>
        <p:spPr>
          <a:xfrm>
            <a:off x="457200" y="14478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703C"/>
              </a:buClr>
              <a:buSzPts val="3000"/>
              <a:buFont typeface="Arial"/>
              <a:buNone/>
            </a:pPr>
            <a:r>
              <a:rPr lang="en-US" sz="3000" b="1" dirty="0">
                <a:solidFill>
                  <a:srgbClr val="00703C"/>
                </a:solidFill>
              </a:rPr>
              <a:t>Purpose </a:t>
            </a:r>
            <a:endParaRPr dirty="0"/>
          </a:p>
          <a:p>
            <a:pPr marL="342900" marR="0" lvl="0" indent="-342900" algn="l" rtl="0">
              <a:lnSpc>
                <a:spcPct val="100000"/>
              </a:lnSpc>
              <a:spcBef>
                <a:spcPts val="560"/>
              </a:spcBef>
              <a:spcAft>
                <a:spcPts val="0"/>
              </a:spcAft>
              <a:buClr>
                <a:srgbClr val="00703C"/>
              </a:buClr>
              <a:buSzPts val="2800"/>
              <a:buFont typeface="Arial"/>
              <a:buChar char="•"/>
            </a:pPr>
            <a:r>
              <a:rPr lang="en-US" sz="2800" dirty="0">
                <a:solidFill>
                  <a:srgbClr val="00703C"/>
                </a:solidFill>
              </a:rPr>
              <a:t>To create a verified model with bones and soft tissues that can reliably predict the effects of surgeries on specific anatomies within the shoulder and knee  </a:t>
            </a:r>
            <a:endParaRPr sz="2800" dirty="0">
              <a:solidFill>
                <a:srgbClr val="00703C"/>
              </a:solidFill>
            </a:endParaRPr>
          </a:p>
          <a:p>
            <a:pPr marL="914400" marR="0" lvl="1" indent="-406400" algn="l" rtl="0">
              <a:lnSpc>
                <a:spcPct val="100000"/>
              </a:lnSpc>
              <a:spcBef>
                <a:spcPts val="560"/>
              </a:spcBef>
              <a:spcAft>
                <a:spcPts val="0"/>
              </a:spcAft>
              <a:buClr>
                <a:srgbClr val="00703C"/>
              </a:buClr>
              <a:buSzPts val="2800"/>
              <a:buChar char="–"/>
            </a:pPr>
            <a:r>
              <a:rPr lang="en-US" sz="2800" dirty="0">
                <a:solidFill>
                  <a:srgbClr val="00703C"/>
                </a:solidFill>
              </a:rPr>
              <a:t>Abaqus and Hypermesh will be used to create finite element analysis models that will emulate the human body</a:t>
            </a:r>
            <a:endParaRPr sz="2800" dirty="0">
              <a:solidFill>
                <a:srgbClr val="00703C"/>
              </a:solidFill>
            </a:endParaRPr>
          </a:p>
          <a:p>
            <a:pPr marL="0" marR="0" lvl="0" indent="0" algn="l" rtl="0">
              <a:lnSpc>
                <a:spcPct val="100000"/>
              </a:lnSpc>
              <a:spcBef>
                <a:spcPts val="520"/>
              </a:spcBef>
              <a:spcAft>
                <a:spcPts val="0"/>
              </a:spcAft>
              <a:buClr>
                <a:srgbClr val="00703C"/>
              </a:buClr>
              <a:buSzPts val="2600"/>
              <a:buFont typeface="Arial"/>
              <a:buNone/>
            </a:pPr>
            <a:endParaRPr dirty="0"/>
          </a:p>
        </p:txBody>
      </p:sp>
      <p:pic>
        <p:nvPicPr>
          <p:cNvPr id="2" name="Overview">
            <a:hlinkClick r:id="" action="ppaction://media"/>
            <a:extLst>
              <a:ext uri="{FF2B5EF4-FFF2-40B4-BE49-F238E27FC236}">
                <a16:creationId xmlns:a16="http://schemas.microsoft.com/office/drawing/2014/main" id="{84B42930-B0FE-42EA-8BFC-4FB7BC8F2A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98" y="396874"/>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8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606">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D109-4713-4FE1-991F-33B8E4BCC67E}"/>
              </a:ext>
            </a:extLst>
          </p:cNvPr>
          <p:cNvSpPr>
            <a:spLocks noGrp="1"/>
          </p:cNvSpPr>
          <p:nvPr>
            <p:ph type="title"/>
          </p:nvPr>
        </p:nvSpPr>
        <p:spPr/>
        <p:txBody>
          <a:bodyPr/>
          <a:lstStyle/>
          <a:p>
            <a:r>
              <a:rPr lang="en-US" dirty="0"/>
              <a:t>Joint Assembly FEA</a:t>
            </a:r>
          </a:p>
        </p:txBody>
      </p:sp>
      <p:pic>
        <p:nvPicPr>
          <p:cNvPr id="3" name="Google Shape;64;p10">
            <a:extLst>
              <a:ext uri="{FF2B5EF4-FFF2-40B4-BE49-F238E27FC236}">
                <a16:creationId xmlns:a16="http://schemas.microsoft.com/office/drawing/2014/main" id="{24D77E75-C8A6-4865-A5B7-2AE679AD4427}"/>
              </a:ext>
            </a:extLst>
          </p:cNvPr>
          <p:cNvPicPr preferRelativeResize="0"/>
          <p:nvPr/>
        </p:nvPicPr>
        <p:blipFill rotWithShape="1">
          <a:blip r:embed="rId4">
            <a:alphaModFix/>
          </a:blip>
          <a:srcRect l="20821" t="33731" r="43440" b="22553"/>
          <a:stretch/>
        </p:blipFill>
        <p:spPr>
          <a:xfrm>
            <a:off x="2951020" y="1417638"/>
            <a:ext cx="2726612" cy="2111956"/>
          </a:xfrm>
          <a:prstGeom prst="rect">
            <a:avLst/>
          </a:prstGeom>
          <a:noFill/>
          <a:ln>
            <a:noFill/>
          </a:ln>
        </p:spPr>
      </p:pic>
      <p:pic>
        <p:nvPicPr>
          <p:cNvPr id="4" name="Google Shape;65;p10">
            <a:extLst>
              <a:ext uri="{FF2B5EF4-FFF2-40B4-BE49-F238E27FC236}">
                <a16:creationId xmlns:a16="http://schemas.microsoft.com/office/drawing/2014/main" id="{19A95BF8-00C5-47BF-A975-FA6C0ADBB116}"/>
              </a:ext>
            </a:extLst>
          </p:cNvPr>
          <p:cNvPicPr preferRelativeResize="0"/>
          <p:nvPr/>
        </p:nvPicPr>
        <p:blipFill rotWithShape="1">
          <a:blip r:embed="rId5">
            <a:alphaModFix/>
          </a:blip>
          <a:srcRect l="19315" t="42738" r="59373" b="42706"/>
          <a:stretch/>
        </p:blipFill>
        <p:spPr>
          <a:xfrm>
            <a:off x="457202" y="1417638"/>
            <a:ext cx="2493819" cy="1055978"/>
          </a:xfrm>
          <a:prstGeom prst="rect">
            <a:avLst/>
          </a:prstGeom>
          <a:noFill/>
          <a:ln>
            <a:noFill/>
          </a:ln>
        </p:spPr>
      </p:pic>
      <p:pic>
        <p:nvPicPr>
          <p:cNvPr id="5" name="Google Shape;66;p10">
            <a:extLst>
              <a:ext uri="{FF2B5EF4-FFF2-40B4-BE49-F238E27FC236}">
                <a16:creationId xmlns:a16="http://schemas.microsoft.com/office/drawing/2014/main" id="{AB33EFD1-E2DC-4697-A0DC-1BE1F80CAE20}"/>
              </a:ext>
            </a:extLst>
          </p:cNvPr>
          <p:cNvPicPr preferRelativeResize="0"/>
          <p:nvPr/>
        </p:nvPicPr>
        <p:blipFill rotWithShape="1">
          <a:blip r:embed="rId6">
            <a:alphaModFix/>
          </a:blip>
          <a:srcRect l="37323" t="53180" r="40873" b="31665"/>
          <a:stretch/>
        </p:blipFill>
        <p:spPr>
          <a:xfrm>
            <a:off x="457201" y="2473616"/>
            <a:ext cx="2493819" cy="1055978"/>
          </a:xfrm>
          <a:prstGeom prst="rect">
            <a:avLst/>
          </a:prstGeom>
          <a:noFill/>
          <a:ln>
            <a:noFill/>
          </a:ln>
        </p:spPr>
      </p:pic>
      <p:pic>
        <p:nvPicPr>
          <p:cNvPr id="6" name="Google Shape;73;p11">
            <a:extLst>
              <a:ext uri="{FF2B5EF4-FFF2-40B4-BE49-F238E27FC236}">
                <a16:creationId xmlns:a16="http://schemas.microsoft.com/office/drawing/2014/main" id="{8B43A115-FF6C-4DC8-A6BF-A600A4C98BD7}"/>
              </a:ext>
            </a:extLst>
          </p:cNvPr>
          <p:cNvPicPr preferRelativeResize="0"/>
          <p:nvPr/>
        </p:nvPicPr>
        <p:blipFill rotWithShape="1">
          <a:blip r:embed="rId7">
            <a:alphaModFix/>
          </a:blip>
          <a:srcRect l="18852" t="21513" r="46720" b="45262"/>
          <a:stretch/>
        </p:blipFill>
        <p:spPr>
          <a:xfrm>
            <a:off x="5677631" y="1417638"/>
            <a:ext cx="3009169" cy="2111956"/>
          </a:xfrm>
          <a:prstGeom prst="rect">
            <a:avLst/>
          </a:prstGeom>
          <a:noFill/>
          <a:ln>
            <a:noFill/>
          </a:ln>
        </p:spPr>
      </p:pic>
      <p:pic>
        <p:nvPicPr>
          <p:cNvPr id="7" name="Hunter&quot;s Slide">
            <a:hlinkClick r:id="" action="ppaction://media"/>
            <a:extLst>
              <a:ext uri="{FF2B5EF4-FFF2-40B4-BE49-F238E27FC236}">
                <a16:creationId xmlns:a16="http://schemas.microsoft.com/office/drawing/2014/main" id="{3201EE07-69AC-4E9A-A496-83229266FCE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201" y="361660"/>
            <a:ext cx="609600" cy="609600"/>
          </a:xfrm>
          <a:prstGeom prst="rect">
            <a:avLst/>
          </a:prstGeom>
        </p:spPr>
      </p:pic>
      <p:sp>
        <p:nvSpPr>
          <p:cNvPr id="8" name="TextBox 7">
            <a:extLst>
              <a:ext uri="{FF2B5EF4-FFF2-40B4-BE49-F238E27FC236}">
                <a16:creationId xmlns:a16="http://schemas.microsoft.com/office/drawing/2014/main" id="{8E3206FF-AD5A-481F-B783-8FFEBCA5E3D9}"/>
              </a:ext>
            </a:extLst>
          </p:cNvPr>
          <p:cNvSpPr txBox="1"/>
          <p:nvPr/>
        </p:nvSpPr>
        <p:spPr>
          <a:xfrm>
            <a:off x="457201" y="3740727"/>
            <a:ext cx="2493819" cy="523220"/>
          </a:xfrm>
          <a:prstGeom prst="rect">
            <a:avLst/>
          </a:prstGeom>
          <a:noFill/>
        </p:spPr>
        <p:txBody>
          <a:bodyPr wrap="square" rtlCol="0">
            <a:spAutoFit/>
          </a:bodyPr>
          <a:lstStyle/>
          <a:p>
            <a:pPr algn="ctr"/>
            <a:r>
              <a:rPr lang="en-US" dirty="0"/>
              <a:t>Two Separate Geometry Models</a:t>
            </a:r>
          </a:p>
        </p:txBody>
      </p:sp>
      <p:sp>
        <p:nvSpPr>
          <p:cNvPr id="9" name="TextBox 8">
            <a:extLst>
              <a:ext uri="{FF2B5EF4-FFF2-40B4-BE49-F238E27FC236}">
                <a16:creationId xmlns:a16="http://schemas.microsoft.com/office/drawing/2014/main" id="{D7FB72AE-BA76-4FB2-966B-FFB8F5842761}"/>
              </a:ext>
            </a:extLst>
          </p:cNvPr>
          <p:cNvSpPr txBox="1"/>
          <p:nvPr/>
        </p:nvSpPr>
        <p:spPr>
          <a:xfrm>
            <a:off x="2951020" y="3713018"/>
            <a:ext cx="2493819" cy="307777"/>
          </a:xfrm>
          <a:prstGeom prst="rect">
            <a:avLst/>
          </a:prstGeom>
          <a:noFill/>
        </p:spPr>
        <p:txBody>
          <a:bodyPr wrap="square" rtlCol="0">
            <a:spAutoFit/>
          </a:bodyPr>
          <a:lstStyle/>
          <a:p>
            <a:pPr algn="ctr"/>
            <a:r>
              <a:rPr lang="en-US" dirty="0"/>
              <a:t>Assembled Geometry Model</a:t>
            </a:r>
          </a:p>
        </p:txBody>
      </p:sp>
      <p:sp>
        <p:nvSpPr>
          <p:cNvPr id="10" name="TextBox 9">
            <a:extLst>
              <a:ext uri="{FF2B5EF4-FFF2-40B4-BE49-F238E27FC236}">
                <a16:creationId xmlns:a16="http://schemas.microsoft.com/office/drawing/2014/main" id="{6DDBAA39-43FC-41DE-89DB-D201ABA8AE54}"/>
              </a:ext>
            </a:extLst>
          </p:cNvPr>
          <p:cNvSpPr txBox="1"/>
          <p:nvPr/>
        </p:nvSpPr>
        <p:spPr>
          <a:xfrm>
            <a:off x="5935305" y="3797309"/>
            <a:ext cx="2493819" cy="307777"/>
          </a:xfrm>
          <a:prstGeom prst="rect">
            <a:avLst/>
          </a:prstGeom>
          <a:noFill/>
        </p:spPr>
        <p:txBody>
          <a:bodyPr wrap="square" rtlCol="0">
            <a:spAutoFit/>
          </a:bodyPr>
          <a:lstStyle/>
          <a:p>
            <a:pPr algn="ctr"/>
            <a:r>
              <a:rPr lang="en-US" dirty="0"/>
              <a:t>Assembled Meshed Model</a:t>
            </a:r>
          </a:p>
        </p:txBody>
      </p:sp>
    </p:spTree>
    <p:extLst>
      <p:ext uri="{BB962C8B-B14F-4D97-AF65-F5344CB8AC3E}">
        <p14:creationId xmlns:p14="http://schemas.microsoft.com/office/powerpoint/2010/main" val="27646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2">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p:nvPr/>
        </p:nvSpPr>
        <p:spPr>
          <a:xfrm>
            <a:off x="0" y="274638"/>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3C"/>
              </a:buClr>
              <a:buSzPts val="4000"/>
              <a:buFont typeface="Arial"/>
              <a:buNone/>
            </a:pPr>
            <a:r>
              <a:rPr lang="en-US" sz="4000" b="1">
                <a:solidFill>
                  <a:srgbClr val="00703C"/>
                </a:solidFill>
              </a:rPr>
              <a:t>Performance Specifications</a:t>
            </a:r>
            <a:endParaRPr sz="4000" b="1" i="0" u="none" strike="noStrike" cap="none">
              <a:solidFill>
                <a:srgbClr val="00703C"/>
              </a:solidFill>
              <a:latin typeface="Arial"/>
              <a:ea typeface="Arial"/>
              <a:cs typeface="Arial"/>
              <a:sym typeface="Arial"/>
            </a:endParaRPr>
          </a:p>
        </p:txBody>
      </p:sp>
      <p:sp>
        <p:nvSpPr>
          <p:cNvPr id="93" name="Google Shape;93;p14"/>
          <p:cNvSpPr txBox="1"/>
          <p:nvPr/>
        </p:nvSpPr>
        <p:spPr>
          <a:xfrm>
            <a:off x="457200" y="14478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US" sz="3000" b="1" dirty="0">
                <a:solidFill>
                  <a:srgbClr val="00703C"/>
                </a:solidFill>
              </a:rPr>
              <a:t>Desired Objective</a:t>
            </a:r>
            <a:endParaRPr sz="3000" b="1" dirty="0">
              <a:solidFill>
                <a:srgbClr val="00703C"/>
              </a:solidFill>
            </a:endParaRPr>
          </a:p>
          <a:p>
            <a:pPr marL="457200" lvl="0" indent="-406400" algn="l" rtl="0">
              <a:spcBef>
                <a:spcPts val="560"/>
              </a:spcBef>
              <a:spcAft>
                <a:spcPts val="0"/>
              </a:spcAft>
              <a:buClr>
                <a:srgbClr val="00703C"/>
              </a:buClr>
              <a:buSzPts val="2800"/>
              <a:buChar char="•"/>
            </a:pPr>
            <a:r>
              <a:rPr lang="en-US" sz="2800" dirty="0">
                <a:solidFill>
                  <a:srgbClr val="00703C"/>
                </a:solidFill>
              </a:rPr>
              <a:t>FEA Validation</a:t>
            </a:r>
            <a:endParaRPr sz="2800" dirty="0">
              <a:solidFill>
                <a:srgbClr val="00703C"/>
              </a:solidFill>
            </a:endParaRPr>
          </a:p>
          <a:p>
            <a:pPr marL="914400" lvl="1" indent="-406400" algn="l" rtl="0">
              <a:spcBef>
                <a:spcPts val="560"/>
              </a:spcBef>
              <a:spcAft>
                <a:spcPts val="0"/>
              </a:spcAft>
              <a:buClr>
                <a:srgbClr val="00703C"/>
              </a:buClr>
              <a:buSzPts val="2800"/>
              <a:buChar char="–"/>
            </a:pPr>
            <a:r>
              <a:rPr lang="en-US" sz="2800" dirty="0">
                <a:solidFill>
                  <a:srgbClr val="00703C"/>
                </a:solidFill>
              </a:rPr>
              <a:t>An applied load should produce the predicted results</a:t>
            </a:r>
            <a:endParaRPr sz="3000" b="1" dirty="0">
              <a:solidFill>
                <a:srgbClr val="00703C"/>
              </a:solidFill>
            </a:endParaRPr>
          </a:p>
        </p:txBody>
      </p:sp>
      <p:pic>
        <p:nvPicPr>
          <p:cNvPr id="2" name="Performance Specs">
            <a:hlinkClick r:id="" action="ppaction://media"/>
            <a:extLst>
              <a:ext uri="{FF2B5EF4-FFF2-40B4-BE49-F238E27FC236}">
                <a16:creationId xmlns:a16="http://schemas.microsoft.com/office/drawing/2014/main" id="{6EABFD88-C547-49D5-965D-4904108648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0" y="34111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p:nvPr/>
        </p:nvSpPr>
        <p:spPr>
          <a:xfrm>
            <a:off x="0" y="274638"/>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3C"/>
              </a:buClr>
              <a:buSzPts val="4000"/>
              <a:buFont typeface="Arial"/>
              <a:buNone/>
            </a:pPr>
            <a:r>
              <a:rPr lang="en-US" sz="4000" b="1" dirty="0">
                <a:solidFill>
                  <a:srgbClr val="00703C"/>
                </a:solidFill>
              </a:rPr>
              <a:t>CAD Models</a:t>
            </a:r>
            <a:endParaRPr sz="4000" b="1" i="0" u="none" strike="noStrike" cap="none" dirty="0">
              <a:solidFill>
                <a:srgbClr val="00703C"/>
              </a:solidFill>
              <a:latin typeface="Arial"/>
              <a:ea typeface="Arial"/>
              <a:cs typeface="Arial"/>
              <a:sym typeface="Arial"/>
            </a:endParaRPr>
          </a:p>
        </p:txBody>
      </p:sp>
      <p:sp>
        <p:nvSpPr>
          <p:cNvPr id="54" name="Google Shape;54;p9"/>
          <p:cNvSpPr txBox="1"/>
          <p:nvPr/>
        </p:nvSpPr>
        <p:spPr>
          <a:xfrm>
            <a:off x="457200" y="1447800"/>
            <a:ext cx="8229600" cy="45261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Clr>
                <a:srgbClr val="00703C"/>
              </a:buClr>
              <a:buSzPts val="2800"/>
              <a:buChar char="●"/>
            </a:pPr>
            <a:r>
              <a:rPr lang="en-US" sz="1600" dirty="0">
                <a:solidFill>
                  <a:srgbClr val="00703C"/>
                </a:solidFill>
              </a:rPr>
              <a:t>We have worked on meshing CAD models of bones obtained from the University of Tokyo so that they may be used as a basis for our finite element analysis models</a:t>
            </a:r>
          </a:p>
          <a:p>
            <a:pPr marL="457200" marR="0" lvl="0" indent="-406400" algn="l" rtl="0">
              <a:lnSpc>
                <a:spcPct val="100000"/>
              </a:lnSpc>
              <a:spcBef>
                <a:spcPts val="0"/>
              </a:spcBef>
              <a:spcAft>
                <a:spcPts val="0"/>
              </a:spcAft>
              <a:buClr>
                <a:srgbClr val="00703C"/>
              </a:buClr>
              <a:buSzPts val="2800"/>
              <a:buChar char="●"/>
            </a:pPr>
            <a:endParaRPr lang="en-US" sz="1600" dirty="0">
              <a:solidFill>
                <a:srgbClr val="00703C"/>
              </a:solidFill>
            </a:endParaRPr>
          </a:p>
          <a:p>
            <a:pPr marL="457200" marR="0" lvl="0" indent="-406400" algn="l" rtl="0">
              <a:lnSpc>
                <a:spcPct val="100000"/>
              </a:lnSpc>
              <a:spcBef>
                <a:spcPts val="0"/>
              </a:spcBef>
              <a:spcAft>
                <a:spcPts val="0"/>
              </a:spcAft>
              <a:buClr>
                <a:srgbClr val="00703C"/>
              </a:buClr>
              <a:buSzPts val="2800"/>
              <a:buChar char="●"/>
            </a:pPr>
            <a:endParaRPr lang="en-US" sz="1600" dirty="0">
              <a:solidFill>
                <a:srgbClr val="00703C"/>
              </a:solidFill>
            </a:endParaRPr>
          </a:p>
          <a:p>
            <a:pPr marL="457200" marR="0" lvl="0" indent="-406400" algn="l" rtl="0">
              <a:lnSpc>
                <a:spcPct val="100000"/>
              </a:lnSpc>
              <a:spcBef>
                <a:spcPts val="0"/>
              </a:spcBef>
              <a:spcAft>
                <a:spcPts val="0"/>
              </a:spcAft>
              <a:buClr>
                <a:srgbClr val="00703C"/>
              </a:buClr>
              <a:buSzPts val="2800"/>
              <a:buChar char="●"/>
            </a:pPr>
            <a:endParaRPr lang="en-US" sz="1600" dirty="0">
              <a:solidFill>
                <a:srgbClr val="00703C"/>
              </a:solidFill>
            </a:endParaRPr>
          </a:p>
          <a:p>
            <a:pPr marL="457200" marR="0" lvl="0" indent="-406400" algn="l" rtl="0">
              <a:lnSpc>
                <a:spcPct val="100000"/>
              </a:lnSpc>
              <a:spcBef>
                <a:spcPts val="0"/>
              </a:spcBef>
              <a:spcAft>
                <a:spcPts val="0"/>
              </a:spcAft>
              <a:buClr>
                <a:srgbClr val="00703C"/>
              </a:buClr>
              <a:buSzPts val="2800"/>
              <a:buChar char="●"/>
            </a:pPr>
            <a:endParaRPr lang="en-US" sz="1600" dirty="0">
              <a:solidFill>
                <a:srgbClr val="00703C"/>
              </a:solidFill>
            </a:endParaRPr>
          </a:p>
          <a:p>
            <a:pPr marL="457200" marR="0" lvl="0" indent="-406400" algn="l" rtl="0">
              <a:lnSpc>
                <a:spcPct val="100000"/>
              </a:lnSpc>
              <a:spcBef>
                <a:spcPts val="0"/>
              </a:spcBef>
              <a:spcAft>
                <a:spcPts val="0"/>
              </a:spcAft>
              <a:buClr>
                <a:srgbClr val="00703C"/>
              </a:buClr>
              <a:buSzPts val="2800"/>
              <a:buChar char="●"/>
            </a:pPr>
            <a:endParaRPr lang="en-US" sz="1600" dirty="0">
              <a:solidFill>
                <a:srgbClr val="00703C"/>
              </a:solidFill>
            </a:endParaRPr>
          </a:p>
          <a:p>
            <a:pPr marL="457200" marR="0" lvl="0" indent="-406400" algn="l" rtl="0">
              <a:lnSpc>
                <a:spcPct val="100000"/>
              </a:lnSpc>
              <a:spcBef>
                <a:spcPts val="0"/>
              </a:spcBef>
              <a:spcAft>
                <a:spcPts val="0"/>
              </a:spcAft>
              <a:buClr>
                <a:srgbClr val="00703C"/>
              </a:buClr>
              <a:buSzPts val="2800"/>
              <a:buChar char="●"/>
            </a:pPr>
            <a:endParaRPr lang="en-US" sz="1600" dirty="0">
              <a:solidFill>
                <a:srgbClr val="00703C"/>
              </a:solidFill>
            </a:endParaRPr>
          </a:p>
          <a:p>
            <a:pPr marL="50800" marR="0" lvl="0" algn="l" rtl="0">
              <a:lnSpc>
                <a:spcPct val="100000"/>
              </a:lnSpc>
              <a:spcBef>
                <a:spcPts val="0"/>
              </a:spcBef>
              <a:spcAft>
                <a:spcPts val="0"/>
              </a:spcAft>
              <a:buClr>
                <a:srgbClr val="00703C"/>
              </a:buClr>
              <a:buSzPts val="2800"/>
            </a:pPr>
            <a:endParaRPr lang="en-US" sz="1600" dirty="0">
              <a:solidFill>
                <a:srgbClr val="00703C"/>
              </a:solidFill>
            </a:endParaRPr>
          </a:p>
          <a:p>
            <a:pPr marL="50800" marR="0" lvl="0" algn="l" rtl="0">
              <a:lnSpc>
                <a:spcPct val="100000"/>
              </a:lnSpc>
              <a:spcBef>
                <a:spcPts val="0"/>
              </a:spcBef>
              <a:spcAft>
                <a:spcPts val="0"/>
              </a:spcAft>
              <a:buClr>
                <a:srgbClr val="00703C"/>
              </a:buClr>
              <a:buSzPts val="2800"/>
            </a:pPr>
            <a:endParaRPr lang="en-US" sz="1600" dirty="0">
              <a:solidFill>
                <a:srgbClr val="00703C"/>
              </a:solidFill>
            </a:endParaRPr>
          </a:p>
          <a:p>
            <a:pPr marL="50800" marR="0" lvl="0" algn="l" rtl="0">
              <a:lnSpc>
                <a:spcPct val="100000"/>
              </a:lnSpc>
              <a:spcBef>
                <a:spcPts val="0"/>
              </a:spcBef>
              <a:spcAft>
                <a:spcPts val="0"/>
              </a:spcAft>
              <a:buClr>
                <a:srgbClr val="00703C"/>
              </a:buClr>
              <a:buSzPts val="2800"/>
            </a:pPr>
            <a:endParaRPr lang="en-US" sz="1600" dirty="0">
              <a:solidFill>
                <a:srgbClr val="00703C"/>
              </a:solidFill>
            </a:endParaRPr>
          </a:p>
          <a:p>
            <a:pPr marL="457200" lvl="0" indent="-406400">
              <a:buClr>
                <a:srgbClr val="00703C"/>
              </a:buClr>
              <a:buSzPts val="2800"/>
              <a:buChar char="●"/>
            </a:pPr>
            <a:r>
              <a:rPr lang="en-US" sz="1600" dirty="0">
                <a:solidFill>
                  <a:srgbClr val="00703C"/>
                </a:solidFill>
              </a:rPr>
              <a:t>We have worked in slicer to obtain CAD models of human tissues made from MRI/CT scans</a:t>
            </a:r>
          </a:p>
        </p:txBody>
      </p:sp>
      <p:pic>
        <p:nvPicPr>
          <p:cNvPr id="55" name="Google Shape;55;p9"/>
          <p:cNvPicPr preferRelativeResize="0"/>
          <p:nvPr/>
        </p:nvPicPr>
        <p:blipFill rotWithShape="1">
          <a:blip r:embed="rId5">
            <a:alphaModFix/>
          </a:blip>
          <a:srcRect l="28359" t="26173" r="55410" b="25447"/>
          <a:stretch/>
        </p:blipFill>
        <p:spPr>
          <a:xfrm>
            <a:off x="985605" y="2069000"/>
            <a:ext cx="1121139" cy="1839750"/>
          </a:xfrm>
          <a:prstGeom prst="rect">
            <a:avLst/>
          </a:prstGeom>
          <a:noFill/>
          <a:ln>
            <a:noFill/>
          </a:ln>
        </p:spPr>
      </p:pic>
      <p:pic>
        <p:nvPicPr>
          <p:cNvPr id="56" name="Google Shape;56;p9"/>
          <p:cNvPicPr preferRelativeResize="0"/>
          <p:nvPr/>
        </p:nvPicPr>
        <p:blipFill rotWithShape="1">
          <a:blip r:embed="rId6">
            <a:alphaModFix/>
          </a:blip>
          <a:srcRect l="29479" t="17385" r="52487" b="15876"/>
          <a:stretch/>
        </p:blipFill>
        <p:spPr>
          <a:xfrm rot="5400000">
            <a:off x="3447682" y="1165509"/>
            <a:ext cx="1093302" cy="2900285"/>
          </a:xfrm>
          <a:prstGeom prst="rect">
            <a:avLst/>
          </a:prstGeom>
          <a:noFill/>
          <a:ln>
            <a:noFill/>
          </a:ln>
        </p:spPr>
      </p:pic>
      <p:pic>
        <p:nvPicPr>
          <p:cNvPr id="57" name="Google Shape;57;p9"/>
          <p:cNvPicPr preferRelativeResize="0"/>
          <p:nvPr/>
        </p:nvPicPr>
        <p:blipFill rotWithShape="1">
          <a:blip r:embed="rId7">
            <a:alphaModFix/>
          </a:blip>
          <a:srcRect l="20764" t="35111" r="42677" b="40990"/>
          <a:stretch/>
        </p:blipFill>
        <p:spPr>
          <a:xfrm>
            <a:off x="5881924" y="2069000"/>
            <a:ext cx="2595326" cy="778975"/>
          </a:xfrm>
          <a:prstGeom prst="rect">
            <a:avLst/>
          </a:prstGeom>
          <a:noFill/>
          <a:ln>
            <a:noFill/>
          </a:ln>
        </p:spPr>
      </p:pic>
      <p:pic>
        <p:nvPicPr>
          <p:cNvPr id="3" name="Recorded Sound">
            <a:hlinkClick r:id="" action="ppaction://media"/>
            <a:extLst>
              <a:ext uri="{FF2B5EF4-FFF2-40B4-BE49-F238E27FC236}">
                <a16:creationId xmlns:a16="http://schemas.microsoft.com/office/drawing/2014/main" id="{2C2D1BB4-E2A9-4842-99FC-6E2ECE4DF4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89613" y="364344"/>
            <a:ext cx="609600" cy="609600"/>
          </a:xfrm>
          <a:prstGeom prst="rect">
            <a:avLst/>
          </a:prstGeom>
        </p:spPr>
      </p:pic>
      <p:pic>
        <p:nvPicPr>
          <p:cNvPr id="8" name="Picture 7">
            <a:extLst>
              <a:ext uri="{FF2B5EF4-FFF2-40B4-BE49-F238E27FC236}">
                <a16:creationId xmlns:a16="http://schemas.microsoft.com/office/drawing/2014/main" id="{9E2C7AEB-C197-497C-9B3C-0B40C44038F2}"/>
              </a:ext>
            </a:extLst>
          </p:cNvPr>
          <p:cNvPicPr>
            <a:picLocks noChangeAspect="1"/>
          </p:cNvPicPr>
          <p:nvPr/>
        </p:nvPicPr>
        <p:blipFill rotWithShape="1">
          <a:blip r:embed="rId9"/>
          <a:srcRect l="31407" t="15231" r="41376" b="59305"/>
          <a:stretch/>
        </p:blipFill>
        <p:spPr>
          <a:xfrm>
            <a:off x="3557355" y="4794242"/>
            <a:ext cx="2993852" cy="1530358"/>
          </a:xfrm>
          <a:prstGeom prst="rect">
            <a:avLst/>
          </a:prstGeom>
        </p:spPr>
      </p:pic>
      <p:pic>
        <p:nvPicPr>
          <p:cNvPr id="9" name="Picture 8">
            <a:extLst>
              <a:ext uri="{FF2B5EF4-FFF2-40B4-BE49-F238E27FC236}">
                <a16:creationId xmlns:a16="http://schemas.microsoft.com/office/drawing/2014/main" id="{5BBD5A37-0A36-4CCA-8234-850263391747}"/>
              </a:ext>
            </a:extLst>
          </p:cNvPr>
          <p:cNvPicPr>
            <a:picLocks noChangeAspect="1"/>
          </p:cNvPicPr>
          <p:nvPr/>
        </p:nvPicPr>
        <p:blipFill rotWithShape="1">
          <a:blip r:embed="rId9"/>
          <a:srcRect l="64179" t="8945" b="47997"/>
          <a:stretch/>
        </p:blipFill>
        <p:spPr>
          <a:xfrm>
            <a:off x="985605" y="4794242"/>
            <a:ext cx="2330207" cy="15303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0" y="274638"/>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3C"/>
              </a:buClr>
              <a:buSzPts val="4000"/>
              <a:buFont typeface="Arial"/>
              <a:buNone/>
            </a:pPr>
            <a:r>
              <a:rPr lang="en-US" sz="4000" b="1">
                <a:solidFill>
                  <a:srgbClr val="00703C"/>
                </a:solidFill>
              </a:rPr>
              <a:t>AH-FEA Goals</a:t>
            </a:r>
            <a:endParaRPr sz="4000" b="1" i="0" u="none" strike="noStrike" cap="none">
              <a:solidFill>
                <a:srgbClr val="00703C"/>
              </a:solidFill>
              <a:latin typeface="Arial"/>
              <a:ea typeface="Arial"/>
              <a:cs typeface="Arial"/>
              <a:sym typeface="Arial"/>
            </a:endParaRPr>
          </a:p>
        </p:txBody>
      </p:sp>
      <p:sp>
        <p:nvSpPr>
          <p:cNvPr id="99" name="Google Shape;99;p15"/>
          <p:cNvSpPr txBox="1"/>
          <p:nvPr/>
        </p:nvSpPr>
        <p:spPr>
          <a:xfrm>
            <a:off x="457200" y="1447800"/>
            <a:ext cx="397764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703C"/>
              </a:buClr>
              <a:buSzPts val="3000"/>
              <a:buFont typeface="Arial"/>
              <a:buNone/>
            </a:pPr>
            <a:r>
              <a:rPr lang="en-US" sz="1600" b="1" dirty="0">
                <a:solidFill>
                  <a:srgbClr val="00703C"/>
                </a:solidFill>
              </a:rPr>
              <a:t>Finite Element Models</a:t>
            </a:r>
            <a:endParaRPr sz="1600" dirty="0"/>
          </a:p>
          <a:p>
            <a:pPr marL="342900" marR="0" lvl="0" indent="-342900" algn="l" rtl="0">
              <a:lnSpc>
                <a:spcPct val="100000"/>
              </a:lnSpc>
              <a:spcBef>
                <a:spcPts val="560"/>
              </a:spcBef>
              <a:spcAft>
                <a:spcPts val="0"/>
              </a:spcAft>
              <a:buClr>
                <a:srgbClr val="00703C"/>
              </a:buClr>
              <a:buSzPts val="2800"/>
              <a:buFont typeface="Arial"/>
              <a:buChar char="•"/>
            </a:pPr>
            <a:r>
              <a:rPr lang="en-US" sz="1600" dirty="0">
                <a:solidFill>
                  <a:srgbClr val="00703C"/>
                </a:solidFill>
              </a:rPr>
              <a:t>Labral Repair</a:t>
            </a:r>
            <a:endParaRPr sz="1600" dirty="0">
              <a:solidFill>
                <a:srgbClr val="00703C"/>
              </a:solidFill>
            </a:endParaRPr>
          </a:p>
          <a:p>
            <a:pPr marL="914400" marR="0" lvl="1" indent="-406400" algn="l" rtl="0">
              <a:lnSpc>
                <a:spcPct val="100000"/>
              </a:lnSpc>
              <a:spcBef>
                <a:spcPts val="560"/>
              </a:spcBef>
              <a:spcAft>
                <a:spcPts val="0"/>
              </a:spcAft>
              <a:buClr>
                <a:srgbClr val="00703C"/>
              </a:buClr>
              <a:buSzPts val="2800"/>
              <a:buChar char="–"/>
            </a:pPr>
            <a:r>
              <a:rPr lang="en-US" sz="1600" dirty="0">
                <a:solidFill>
                  <a:srgbClr val="00703C"/>
                </a:solidFill>
              </a:rPr>
              <a:t>Anterior instability recurrence/forces</a:t>
            </a:r>
            <a:endParaRPr sz="1600" dirty="0">
              <a:solidFill>
                <a:srgbClr val="00703C"/>
              </a:solidFill>
            </a:endParaRPr>
          </a:p>
          <a:p>
            <a:pPr marL="914400" marR="0" lvl="1" indent="-406400" algn="l" rtl="0">
              <a:lnSpc>
                <a:spcPct val="100000"/>
              </a:lnSpc>
              <a:spcBef>
                <a:spcPts val="560"/>
              </a:spcBef>
              <a:spcAft>
                <a:spcPts val="0"/>
              </a:spcAft>
              <a:buClr>
                <a:srgbClr val="00703C"/>
              </a:buClr>
              <a:buSzPts val="2800"/>
              <a:buChar char="–"/>
            </a:pPr>
            <a:r>
              <a:rPr lang="en-US" sz="1600" dirty="0">
                <a:solidFill>
                  <a:srgbClr val="00703C"/>
                </a:solidFill>
              </a:rPr>
              <a:t>Based on % of glenoid bone loss</a:t>
            </a:r>
            <a:endParaRPr sz="1600" dirty="0">
              <a:solidFill>
                <a:srgbClr val="00703C"/>
              </a:solidFill>
            </a:endParaRPr>
          </a:p>
          <a:p>
            <a:pPr marL="342900" marR="0" lvl="0" indent="-342900" algn="l" rtl="0">
              <a:lnSpc>
                <a:spcPct val="100000"/>
              </a:lnSpc>
              <a:spcBef>
                <a:spcPts val="560"/>
              </a:spcBef>
              <a:spcAft>
                <a:spcPts val="0"/>
              </a:spcAft>
              <a:buClr>
                <a:srgbClr val="00703C"/>
              </a:buClr>
              <a:buSzPts val="2800"/>
              <a:buChar char="•"/>
            </a:pPr>
            <a:r>
              <a:rPr lang="en-US" sz="1600" dirty="0">
                <a:solidFill>
                  <a:srgbClr val="00703C"/>
                </a:solidFill>
              </a:rPr>
              <a:t>Anterior Cruciate Ligament Repair Technique Comparison</a:t>
            </a:r>
            <a:endParaRPr sz="1600" dirty="0">
              <a:solidFill>
                <a:srgbClr val="00703C"/>
              </a:solidFill>
            </a:endParaRPr>
          </a:p>
          <a:p>
            <a:pPr marL="914400" marR="0" lvl="1" indent="-406400" algn="l" rtl="0">
              <a:lnSpc>
                <a:spcPct val="100000"/>
              </a:lnSpc>
              <a:spcBef>
                <a:spcPts val="560"/>
              </a:spcBef>
              <a:spcAft>
                <a:spcPts val="0"/>
              </a:spcAft>
              <a:buClr>
                <a:srgbClr val="00703C"/>
              </a:buClr>
              <a:buSzPts val="2800"/>
              <a:buChar char="–"/>
            </a:pPr>
            <a:r>
              <a:rPr lang="en-US" sz="1600" dirty="0">
                <a:solidFill>
                  <a:srgbClr val="00703C"/>
                </a:solidFill>
              </a:rPr>
              <a:t>Antero-medial vs. transtibial vs. hybrid transtibial repair techniques</a:t>
            </a:r>
            <a:endParaRPr sz="1600" dirty="0">
              <a:solidFill>
                <a:srgbClr val="00703C"/>
              </a:solidFill>
            </a:endParaRPr>
          </a:p>
          <a:p>
            <a:pPr marL="914400" marR="0" lvl="1" indent="-406400" algn="l" rtl="0">
              <a:lnSpc>
                <a:spcPct val="100000"/>
              </a:lnSpc>
              <a:spcBef>
                <a:spcPts val="560"/>
              </a:spcBef>
              <a:spcAft>
                <a:spcPts val="0"/>
              </a:spcAft>
              <a:buClr>
                <a:srgbClr val="00703C"/>
              </a:buClr>
              <a:buSzPts val="2800"/>
              <a:buChar char="–"/>
            </a:pPr>
            <a:r>
              <a:rPr lang="en-US" sz="1600" dirty="0">
                <a:solidFill>
                  <a:srgbClr val="00703C"/>
                </a:solidFill>
              </a:rPr>
              <a:t>Forces on and degenerative changes of the graft/knee/meniscus</a:t>
            </a:r>
            <a:endParaRPr sz="1600" dirty="0">
              <a:solidFill>
                <a:srgbClr val="00703C"/>
              </a:solidFill>
            </a:endParaRPr>
          </a:p>
        </p:txBody>
      </p:sp>
      <p:sp>
        <p:nvSpPr>
          <p:cNvPr id="4" name="Google Shape;105;p16">
            <a:extLst>
              <a:ext uri="{FF2B5EF4-FFF2-40B4-BE49-F238E27FC236}">
                <a16:creationId xmlns:a16="http://schemas.microsoft.com/office/drawing/2014/main" id="{1DBE0498-7D2A-4A65-8CC0-2B3A913C5721}"/>
              </a:ext>
            </a:extLst>
          </p:cNvPr>
          <p:cNvSpPr txBox="1"/>
          <p:nvPr/>
        </p:nvSpPr>
        <p:spPr>
          <a:xfrm>
            <a:off x="4434840" y="1447800"/>
            <a:ext cx="4251960" cy="4526100"/>
          </a:xfrm>
          <a:prstGeom prst="rect">
            <a:avLst/>
          </a:prstGeom>
          <a:noFill/>
          <a:ln>
            <a:noFill/>
          </a:ln>
        </p:spPr>
        <p:txBody>
          <a:bodyPr spcFirstLastPara="1" wrap="square" lIns="91425" tIns="45700" rIns="91425" bIns="45700" anchor="t" anchorCtr="0">
            <a:noAutofit/>
          </a:bodyPr>
          <a:lstStyle/>
          <a:p>
            <a:pPr marL="457200" lvl="0" indent="-406400" algn="l" rtl="0">
              <a:spcBef>
                <a:spcPts val="560"/>
              </a:spcBef>
              <a:spcAft>
                <a:spcPts val="0"/>
              </a:spcAft>
              <a:buClr>
                <a:srgbClr val="00703C"/>
              </a:buClr>
              <a:buSzPts val="2800"/>
              <a:buChar char="•"/>
            </a:pPr>
            <a:r>
              <a:rPr lang="en-US" sz="1600" dirty="0">
                <a:solidFill>
                  <a:srgbClr val="00703C"/>
                </a:solidFill>
              </a:rPr>
              <a:t>Bone-Tendon-Bone Interference Fit vs. Suspensory Fixation</a:t>
            </a:r>
            <a:endParaRPr sz="1600" dirty="0">
              <a:solidFill>
                <a:srgbClr val="00703C"/>
              </a:solidFill>
            </a:endParaRPr>
          </a:p>
          <a:p>
            <a:pPr marL="914400" lvl="1" indent="-406400" algn="l" rtl="0">
              <a:spcBef>
                <a:spcPts val="560"/>
              </a:spcBef>
              <a:spcAft>
                <a:spcPts val="0"/>
              </a:spcAft>
              <a:buClr>
                <a:srgbClr val="00703C"/>
              </a:buClr>
              <a:buSzPts val="2800"/>
              <a:buChar char="–"/>
            </a:pPr>
            <a:r>
              <a:rPr lang="en-US" sz="1600" dirty="0">
                <a:solidFill>
                  <a:srgbClr val="00703C"/>
                </a:solidFill>
              </a:rPr>
              <a:t>Forces on and degenerative changes of the graft/knee/meniscus</a:t>
            </a:r>
            <a:endParaRPr sz="1600" dirty="0">
              <a:solidFill>
                <a:srgbClr val="00703C"/>
              </a:solidFill>
            </a:endParaRPr>
          </a:p>
          <a:p>
            <a:pPr marL="457200" lvl="0" indent="-406400" algn="l" rtl="0">
              <a:spcBef>
                <a:spcPts val="560"/>
              </a:spcBef>
              <a:spcAft>
                <a:spcPts val="0"/>
              </a:spcAft>
              <a:buClr>
                <a:srgbClr val="00703C"/>
              </a:buClr>
              <a:buSzPts val="2800"/>
              <a:buChar char="•"/>
            </a:pPr>
            <a:r>
              <a:rPr lang="en-US" sz="1600" dirty="0">
                <a:solidFill>
                  <a:srgbClr val="00703C"/>
                </a:solidFill>
              </a:rPr>
              <a:t>Meniscal Root Tears</a:t>
            </a:r>
            <a:endParaRPr sz="1600" dirty="0">
              <a:solidFill>
                <a:srgbClr val="00703C"/>
              </a:solidFill>
            </a:endParaRPr>
          </a:p>
          <a:p>
            <a:pPr marL="914400" lvl="1" indent="-406400" algn="l" rtl="0">
              <a:spcBef>
                <a:spcPts val="560"/>
              </a:spcBef>
              <a:spcAft>
                <a:spcPts val="0"/>
              </a:spcAft>
              <a:buClr>
                <a:srgbClr val="00703C"/>
              </a:buClr>
              <a:buSzPts val="2800"/>
              <a:buChar char="–"/>
            </a:pPr>
            <a:r>
              <a:rPr lang="en-US" sz="1600" dirty="0">
                <a:solidFill>
                  <a:srgbClr val="00703C"/>
                </a:solidFill>
              </a:rPr>
              <a:t>Medial tears +/- fixation and degenerative changes</a:t>
            </a:r>
            <a:endParaRPr sz="1600" dirty="0">
              <a:solidFill>
                <a:srgbClr val="00703C"/>
              </a:solidFill>
            </a:endParaRPr>
          </a:p>
          <a:p>
            <a:pPr marL="914400" lvl="1" indent="-406400" algn="l" rtl="0">
              <a:spcBef>
                <a:spcPts val="560"/>
              </a:spcBef>
              <a:spcAft>
                <a:spcPts val="0"/>
              </a:spcAft>
              <a:buClr>
                <a:srgbClr val="00703C"/>
              </a:buClr>
              <a:buSzPts val="2800"/>
              <a:buChar char="–"/>
            </a:pPr>
            <a:r>
              <a:rPr lang="en-US" sz="1600" dirty="0">
                <a:solidFill>
                  <a:srgbClr val="00703C"/>
                </a:solidFill>
              </a:rPr>
              <a:t>Lateral tears +/- Wrisberg ligament injury and degenerative changes</a:t>
            </a:r>
            <a:endParaRPr sz="1600" dirty="0">
              <a:solidFill>
                <a:srgbClr val="00703C"/>
              </a:solidFill>
            </a:endParaRPr>
          </a:p>
        </p:txBody>
      </p:sp>
      <p:pic>
        <p:nvPicPr>
          <p:cNvPr id="3" name="Recorded Sound">
            <a:hlinkClick r:id="" action="ppaction://media"/>
            <a:extLst>
              <a:ext uri="{FF2B5EF4-FFF2-40B4-BE49-F238E27FC236}">
                <a16:creationId xmlns:a16="http://schemas.microsoft.com/office/drawing/2014/main" id="{E67E0B32-4684-46E8-95A3-E989CFDA5F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3875" y="3905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95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p:nvPr/>
        </p:nvSpPr>
        <p:spPr>
          <a:xfrm>
            <a:off x="0" y="274638"/>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3C"/>
              </a:buClr>
              <a:buSzPts val="4000"/>
              <a:buFont typeface="Arial"/>
              <a:buNone/>
            </a:pPr>
            <a:r>
              <a:rPr lang="en-US" sz="4000" b="1">
                <a:solidFill>
                  <a:srgbClr val="00703C"/>
                </a:solidFill>
              </a:rPr>
              <a:t>References</a:t>
            </a:r>
            <a:endParaRPr sz="4000" b="1">
              <a:solidFill>
                <a:srgbClr val="00703C"/>
              </a:solidFill>
            </a:endParaRPr>
          </a:p>
        </p:txBody>
      </p:sp>
      <p:sp>
        <p:nvSpPr>
          <p:cNvPr id="135" name="Google Shape;135;p21"/>
          <p:cNvSpPr txBox="1"/>
          <p:nvPr/>
        </p:nvSpPr>
        <p:spPr>
          <a:xfrm>
            <a:off x="457200" y="1447800"/>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u="sng" dirty="0">
                <a:solidFill>
                  <a:schemeClr val="hlink"/>
                </a:solidFill>
                <a:hlinkClick r:id="rId3"/>
              </a:rPr>
              <a:t>https://isl.uncc.edu/sites/isl.uncc.edu/files/media/Atrium%20Health%20-%20FEA%20in%20Orthopaedics.pdf</a:t>
            </a:r>
            <a:endParaRPr lang="en-US" sz="2400" u="sng" dirty="0">
              <a:solidFill>
                <a:schemeClr val="hlink"/>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828</Words>
  <Application>Microsoft Office PowerPoint</Application>
  <PresentationFormat>On-screen Show (4:3)</PresentationFormat>
  <Paragraphs>63</Paragraphs>
  <Slides>8</Slides>
  <Notes>7</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Atrium Health Finite Element Analysis Project</vt:lpstr>
      <vt:lpstr>PowerPoint Presentation</vt:lpstr>
      <vt:lpstr>Joint Assembly FEA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Atrium Health Finite Element Analysis Project Preliminary Design Review</dc:title>
  <dc:creator>Ryan Harbert</dc:creator>
  <cp:lastModifiedBy>Kathleen E. McCall</cp:lastModifiedBy>
  <cp:revision>26</cp:revision>
  <dcterms:modified xsi:type="dcterms:W3CDTF">2020-04-26T20:13:23Z</dcterms:modified>
</cp:coreProperties>
</file>