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notesMasterIdLst>
    <p:notesMasterId r:id="rId4"/>
  </p:notesMasterIdLst>
  <p:sldIdLst>
    <p:sldId id="256" r:id="rId2"/>
    <p:sldId id="257" r:id="rId3"/>
  </p:sldIdLst>
  <p:sldSz cx="27432000" cy="18288000"/>
  <p:notesSz cx="32099250" cy="43072050"/>
  <p:defaultTextStyle>
    <a:defPPr>
      <a:defRPr lang="en-US"/>
    </a:defPPr>
    <a:lvl1pPr algn="l" rtl="0" fontAlgn="base">
      <a:spcBef>
        <a:spcPct val="0"/>
      </a:spcBef>
      <a:spcAft>
        <a:spcPct val="0"/>
      </a:spcAft>
      <a:defRPr sz="5118" kern="1200">
        <a:solidFill>
          <a:schemeClr val="tx1"/>
        </a:solidFill>
        <a:latin typeface="Arial" charset="0"/>
        <a:ea typeface="+mn-ea"/>
        <a:cs typeface="Arial" charset="0"/>
      </a:defRPr>
    </a:lvl1pPr>
    <a:lvl2pPr marL="272089" algn="l" rtl="0" fontAlgn="base">
      <a:spcBef>
        <a:spcPct val="0"/>
      </a:spcBef>
      <a:spcAft>
        <a:spcPct val="0"/>
      </a:spcAft>
      <a:defRPr sz="5118" kern="1200">
        <a:solidFill>
          <a:schemeClr val="tx1"/>
        </a:solidFill>
        <a:latin typeface="Arial" charset="0"/>
        <a:ea typeface="+mn-ea"/>
        <a:cs typeface="Arial" charset="0"/>
      </a:defRPr>
    </a:lvl2pPr>
    <a:lvl3pPr marL="544178" algn="l" rtl="0" fontAlgn="base">
      <a:spcBef>
        <a:spcPct val="0"/>
      </a:spcBef>
      <a:spcAft>
        <a:spcPct val="0"/>
      </a:spcAft>
      <a:defRPr sz="5118" kern="1200">
        <a:solidFill>
          <a:schemeClr val="tx1"/>
        </a:solidFill>
        <a:latin typeface="Arial" charset="0"/>
        <a:ea typeface="+mn-ea"/>
        <a:cs typeface="Arial" charset="0"/>
      </a:defRPr>
    </a:lvl3pPr>
    <a:lvl4pPr marL="816265" algn="l" rtl="0" fontAlgn="base">
      <a:spcBef>
        <a:spcPct val="0"/>
      </a:spcBef>
      <a:spcAft>
        <a:spcPct val="0"/>
      </a:spcAft>
      <a:defRPr sz="5118" kern="1200">
        <a:solidFill>
          <a:schemeClr val="tx1"/>
        </a:solidFill>
        <a:latin typeface="Arial" charset="0"/>
        <a:ea typeface="+mn-ea"/>
        <a:cs typeface="Arial" charset="0"/>
      </a:defRPr>
    </a:lvl4pPr>
    <a:lvl5pPr marL="1088354" algn="l" rtl="0" fontAlgn="base">
      <a:spcBef>
        <a:spcPct val="0"/>
      </a:spcBef>
      <a:spcAft>
        <a:spcPct val="0"/>
      </a:spcAft>
      <a:defRPr sz="5118" kern="1200">
        <a:solidFill>
          <a:schemeClr val="tx1"/>
        </a:solidFill>
        <a:latin typeface="Arial" charset="0"/>
        <a:ea typeface="+mn-ea"/>
        <a:cs typeface="Arial" charset="0"/>
      </a:defRPr>
    </a:lvl5pPr>
    <a:lvl6pPr marL="1360442" algn="l" defTabSz="544178" rtl="0" eaLnBrk="1" latinLnBrk="0" hangingPunct="1">
      <a:defRPr sz="5118" kern="1200">
        <a:solidFill>
          <a:schemeClr val="tx1"/>
        </a:solidFill>
        <a:latin typeface="Arial" charset="0"/>
        <a:ea typeface="+mn-ea"/>
        <a:cs typeface="Arial" charset="0"/>
      </a:defRPr>
    </a:lvl6pPr>
    <a:lvl7pPr marL="1632531" algn="l" defTabSz="544178" rtl="0" eaLnBrk="1" latinLnBrk="0" hangingPunct="1">
      <a:defRPr sz="5118" kern="1200">
        <a:solidFill>
          <a:schemeClr val="tx1"/>
        </a:solidFill>
        <a:latin typeface="Arial" charset="0"/>
        <a:ea typeface="+mn-ea"/>
        <a:cs typeface="Arial" charset="0"/>
      </a:defRPr>
    </a:lvl7pPr>
    <a:lvl8pPr marL="1904619" algn="l" defTabSz="544178" rtl="0" eaLnBrk="1" latinLnBrk="0" hangingPunct="1">
      <a:defRPr sz="5118" kern="1200">
        <a:solidFill>
          <a:schemeClr val="tx1"/>
        </a:solidFill>
        <a:latin typeface="Arial" charset="0"/>
        <a:ea typeface="+mn-ea"/>
        <a:cs typeface="Arial" charset="0"/>
      </a:defRPr>
    </a:lvl8pPr>
    <a:lvl9pPr marL="2176707" algn="l" defTabSz="544178" rtl="0" eaLnBrk="1" latinLnBrk="0" hangingPunct="1">
      <a:defRPr sz="5118"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687" userDrawn="1">
          <p15:clr>
            <a:srgbClr val="A4A3A4"/>
          </p15:clr>
        </p15:guide>
        <p15:guide id="2" orient="horz" pos="11220" userDrawn="1">
          <p15:clr>
            <a:srgbClr val="A4A3A4"/>
          </p15:clr>
        </p15:guide>
        <p15:guide id="3" orient="horz" pos="1193" userDrawn="1">
          <p15:clr>
            <a:srgbClr val="A4A3A4"/>
          </p15:clr>
        </p15:guide>
        <p15:guide id="4" pos="4320" userDrawn="1">
          <p15:clr>
            <a:srgbClr val="A4A3A4"/>
          </p15:clr>
        </p15:guide>
        <p15:guide id="5" pos="12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EAEAEA"/>
    <a:srgbClr val="C0C0C0"/>
    <a:srgbClr val="0046D2"/>
    <a:srgbClr val="FF0000"/>
    <a:srgbClr val="698ED9"/>
    <a:srgbClr val="A7C4FF"/>
    <a:srgbClr val="003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5620"/>
    <p:restoredTop sz="98224" autoAdjust="0"/>
  </p:normalViewPr>
  <p:slideViewPr>
    <p:cSldViewPr snapToGrid="0">
      <p:cViewPr varScale="1">
        <p:scale>
          <a:sx n="27" d="100"/>
          <a:sy n="27" d="100"/>
        </p:scale>
        <p:origin x="1500" y="132"/>
      </p:cViewPr>
      <p:guideLst>
        <p:guide orient="horz" pos="2687"/>
        <p:guide orient="horz" pos="11220"/>
        <p:guide orient="horz" pos="1193"/>
        <p:guide pos="4320"/>
        <p:guide pos="129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3"/>
            <a:ext cx="13909680" cy="2153605"/>
          </a:xfrm>
          <a:prstGeom prst="rect">
            <a:avLst/>
          </a:prstGeom>
          <a:noFill/>
          <a:ln w="9525">
            <a:noFill/>
            <a:miter lim="800000"/>
            <a:headEnd/>
            <a:tailEnd/>
          </a:ln>
          <a:effectLst/>
        </p:spPr>
        <p:txBody>
          <a:bodyPr vert="horz" wrap="square" lIns="448403" tIns="224202" rIns="448403" bIns="224202" numCol="1" anchor="t" anchorCtr="0" compatLnSpc="1">
            <a:prstTxWarp prst="textNoShape">
              <a:avLst/>
            </a:prstTxWarp>
          </a:bodyPr>
          <a:lstStyle>
            <a:lvl1pPr algn="l">
              <a:defRPr sz="5900">
                <a:latin typeface="Arial" charset="0"/>
                <a:cs typeface="+mn-cs"/>
              </a:defRPr>
            </a:lvl1pPr>
          </a:lstStyle>
          <a:p>
            <a:pPr>
              <a:defRPr/>
            </a:pPr>
            <a:endParaRPr lang="en-US"/>
          </a:p>
        </p:txBody>
      </p:sp>
      <p:sp>
        <p:nvSpPr>
          <p:cNvPr id="3075" name="Rectangle 3"/>
          <p:cNvSpPr>
            <a:spLocks noGrp="1" noChangeArrowheads="1"/>
          </p:cNvSpPr>
          <p:nvPr>
            <p:ph type="dt" idx="1"/>
          </p:nvPr>
        </p:nvSpPr>
        <p:spPr bwMode="auto">
          <a:xfrm>
            <a:off x="18181985" y="3"/>
            <a:ext cx="13909680" cy="2153605"/>
          </a:xfrm>
          <a:prstGeom prst="rect">
            <a:avLst/>
          </a:prstGeom>
          <a:noFill/>
          <a:ln w="9525">
            <a:noFill/>
            <a:miter lim="800000"/>
            <a:headEnd/>
            <a:tailEnd/>
          </a:ln>
          <a:effectLst/>
        </p:spPr>
        <p:txBody>
          <a:bodyPr vert="horz" wrap="square" lIns="448403" tIns="224202" rIns="448403" bIns="224202" numCol="1" anchor="t" anchorCtr="0" compatLnSpc="1">
            <a:prstTxWarp prst="textNoShape">
              <a:avLst/>
            </a:prstTxWarp>
          </a:bodyPr>
          <a:lstStyle>
            <a:lvl1pPr algn="r">
              <a:defRPr sz="5900">
                <a:latin typeface="Arial" charset="0"/>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3937000" y="3224213"/>
            <a:ext cx="24233188" cy="161559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3209930" y="20462928"/>
            <a:ext cx="25679400" cy="19382420"/>
          </a:xfrm>
          <a:prstGeom prst="rect">
            <a:avLst/>
          </a:prstGeom>
          <a:noFill/>
          <a:ln w="9525">
            <a:noFill/>
            <a:miter lim="800000"/>
            <a:headEnd/>
            <a:tailEnd/>
          </a:ln>
          <a:effectLst/>
        </p:spPr>
        <p:txBody>
          <a:bodyPr vert="horz" wrap="square" lIns="448403" tIns="224202" rIns="448403" bIns="22420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40911053"/>
            <a:ext cx="13909680" cy="2153605"/>
          </a:xfrm>
          <a:prstGeom prst="rect">
            <a:avLst/>
          </a:prstGeom>
          <a:noFill/>
          <a:ln w="9525">
            <a:noFill/>
            <a:miter lim="800000"/>
            <a:headEnd/>
            <a:tailEnd/>
          </a:ln>
          <a:effectLst/>
        </p:spPr>
        <p:txBody>
          <a:bodyPr vert="horz" wrap="square" lIns="448403" tIns="224202" rIns="448403" bIns="224202" numCol="1" anchor="b" anchorCtr="0" compatLnSpc="1">
            <a:prstTxWarp prst="textNoShape">
              <a:avLst/>
            </a:prstTxWarp>
          </a:bodyPr>
          <a:lstStyle>
            <a:lvl1pPr algn="l">
              <a:defRPr sz="5900">
                <a:latin typeface="Arial"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18181985" y="40911053"/>
            <a:ext cx="13909680" cy="2153605"/>
          </a:xfrm>
          <a:prstGeom prst="rect">
            <a:avLst/>
          </a:prstGeom>
          <a:noFill/>
          <a:ln w="9525">
            <a:noFill/>
            <a:miter lim="800000"/>
            <a:headEnd/>
            <a:tailEnd/>
          </a:ln>
          <a:effectLst/>
        </p:spPr>
        <p:txBody>
          <a:bodyPr vert="horz" wrap="square" lIns="448403" tIns="224202" rIns="448403" bIns="224202" numCol="1" anchor="b" anchorCtr="0" compatLnSpc="1">
            <a:prstTxWarp prst="textNoShape">
              <a:avLst/>
            </a:prstTxWarp>
          </a:bodyPr>
          <a:lstStyle>
            <a:lvl1pPr algn="r">
              <a:defRPr sz="5900">
                <a:latin typeface="Arial" charset="0"/>
                <a:cs typeface="+mn-cs"/>
              </a:defRPr>
            </a:lvl1pPr>
          </a:lstStyle>
          <a:p>
            <a:pPr>
              <a:defRPr/>
            </a:pPr>
            <a:fld id="{05ADFCC3-02D1-45CD-B0F7-A33FE5E69E42}" type="slidenum">
              <a:rPr lang="en-US"/>
              <a:pPr>
                <a:defRPr/>
              </a:pPr>
              <a:t>‹#›</a:t>
            </a:fld>
            <a:endParaRPr lang="en-US"/>
          </a:p>
        </p:txBody>
      </p:sp>
    </p:spTree>
    <p:extLst>
      <p:ext uri="{BB962C8B-B14F-4D97-AF65-F5344CB8AC3E}">
        <p14:creationId xmlns:p14="http://schemas.microsoft.com/office/powerpoint/2010/main" val="3482353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714" kern="1200">
        <a:solidFill>
          <a:schemeClr val="tx1"/>
        </a:solidFill>
        <a:latin typeface="Arial" charset="0"/>
        <a:ea typeface="+mn-ea"/>
        <a:cs typeface="+mn-cs"/>
      </a:defRPr>
    </a:lvl1pPr>
    <a:lvl2pPr marL="272089" algn="l" rtl="0" eaLnBrk="0" fontAlgn="base" hangingPunct="0">
      <a:spcBef>
        <a:spcPct val="30000"/>
      </a:spcBef>
      <a:spcAft>
        <a:spcPct val="0"/>
      </a:spcAft>
      <a:defRPr sz="714" kern="1200">
        <a:solidFill>
          <a:schemeClr val="tx1"/>
        </a:solidFill>
        <a:latin typeface="Arial" charset="0"/>
        <a:ea typeface="+mn-ea"/>
        <a:cs typeface="+mn-cs"/>
      </a:defRPr>
    </a:lvl2pPr>
    <a:lvl3pPr marL="544178" algn="l" rtl="0" eaLnBrk="0" fontAlgn="base" hangingPunct="0">
      <a:spcBef>
        <a:spcPct val="30000"/>
      </a:spcBef>
      <a:spcAft>
        <a:spcPct val="0"/>
      </a:spcAft>
      <a:defRPr sz="714" kern="1200">
        <a:solidFill>
          <a:schemeClr val="tx1"/>
        </a:solidFill>
        <a:latin typeface="Arial" charset="0"/>
        <a:ea typeface="+mn-ea"/>
        <a:cs typeface="+mn-cs"/>
      </a:defRPr>
    </a:lvl3pPr>
    <a:lvl4pPr marL="816265" algn="l" rtl="0" eaLnBrk="0" fontAlgn="base" hangingPunct="0">
      <a:spcBef>
        <a:spcPct val="30000"/>
      </a:spcBef>
      <a:spcAft>
        <a:spcPct val="0"/>
      </a:spcAft>
      <a:defRPr sz="714" kern="1200">
        <a:solidFill>
          <a:schemeClr val="tx1"/>
        </a:solidFill>
        <a:latin typeface="Arial" charset="0"/>
        <a:ea typeface="+mn-ea"/>
        <a:cs typeface="+mn-cs"/>
      </a:defRPr>
    </a:lvl4pPr>
    <a:lvl5pPr marL="1088354" algn="l" rtl="0" eaLnBrk="0" fontAlgn="base" hangingPunct="0">
      <a:spcBef>
        <a:spcPct val="30000"/>
      </a:spcBef>
      <a:spcAft>
        <a:spcPct val="0"/>
      </a:spcAft>
      <a:defRPr sz="714" kern="1200">
        <a:solidFill>
          <a:schemeClr val="tx1"/>
        </a:solidFill>
        <a:latin typeface="Arial" charset="0"/>
        <a:ea typeface="+mn-ea"/>
        <a:cs typeface="+mn-cs"/>
      </a:defRPr>
    </a:lvl5pPr>
    <a:lvl6pPr marL="1360442" algn="l" defTabSz="544178" rtl="0" eaLnBrk="1" latinLnBrk="0" hangingPunct="1">
      <a:defRPr sz="714" kern="1200">
        <a:solidFill>
          <a:schemeClr val="tx1"/>
        </a:solidFill>
        <a:latin typeface="+mn-lt"/>
        <a:ea typeface="+mn-ea"/>
        <a:cs typeface="+mn-cs"/>
      </a:defRPr>
    </a:lvl6pPr>
    <a:lvl7pPr marL="1632531" algn="l" defTabSz="544178" rtl="0" eaLnBrk="1" latinLnBrk="0" hangingPunct="1">
      <a:defRPr sz="714" kern="1200">
        <a:solidFill>
          <a:schemeClr val="tx1"/>
        </a:solidFill>
        <a:latin typeface="+mn-lt"/>
        <a:ea typeface="+mn-ea"/>
        <a:cs typeface="+mn-cs"/>
      </a:defRPr>
    </a:lvl7pPr>
    <a:lvl8pPr marL="1904619" algn="l" defTabSz="544178" rtl="0" eaLnBrk="1" latinLnBrk="0" hangingPunct="1">
      <a:defRPr sz="714" kern="1200">
        <a:solidFill>
          <a:schemeClr val="tx1"/>
        </a:solidFill>
        <a:latin typeface="+mn-lt"/>
        <a:ea typeface="+mn-ea"/>
        <a:cs typeface="+mn-cs"/>
      </a:defRPr>
    </a:lvl8pPr>
    <a:lvl9pPr marL="2176707" algn="l" defTabSz="544178" rtl="0" eaLnBrk="1" latinLnBrk="0" hangingPunct="1">
      <a:defRPr sz="7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p:spPr>
        <p:txBody>
          <a:bodyPr/>
          <a:lstStyle/>
          <a:p>
            <a:fld id="{D6620127-18E7-4B0C-8371-EB75A4A1EBFD}" type="slidenum">
              <a:rPr lang="en-US" smtClean="0">
                <a:cs typeface="Arial" charset="0"/>
              </a:rPr>
              <a:pPr/>
              <a:t>1</a:t>
            </a:fld>
            <a:endParaRPr lang="en-US">
              <a:cs typeface="Arial" charset="0"/>
            </a:endParaRPr>
          </a:p>
        </p:txBody>
      </p:sp>
      <p:sp>
        <p:nvSpPr>
          <p:cNvPr id="5122" name="Rectangle 2"/>
          <p:cNvSpPr>
            <a:spLocks noGrp="1" noRot="1" noChangeAspect="1" noChangeArrowheads="1" noTextEdit="1"/>
          </p:cNvSpPr>
          <p:nvPr>
            <p:ph type="sldImg"/>
          </p:nvPr>
        </p:nvSpPr>
        <p:spPr>
          <a:xfrm>
            <a:off x="3937000" y="3224213"/>
            <a:ext cx="24233188" cy="16155987"/>
          </a:xfrm>
          <a:ln/>
        </p:spPr>
      </p:sp>
      <p:sp>
        <p:nvSpPr>
          <p:cNvPr id="512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2583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1.wmf"/><Relationship Id="rId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80" name="Object 56"/>
          <p:cNvGraphicFramePr>
            <a:graphicFrameLocks noChangeAspect="1"/>
          </p:cNvGraphicFramePr>
          <p:nvPr/>
        </p:nvGraphicFramePr>
        <p:xfrm>
          <a:off x="22383752" y="17991668"/>
          <a:ext cx="4224734" cy="118181"/>
        </p:xfrm>
        <a:graphic>
          <a:graphicData uri="http://schemas.openxmlformats.org/presentationml/2006/ole">
            <mc:AlternateContent xmlns:mc="http://schemas.openxmlformats.org/markup-compatibility/2006">
              <mc:Choice xmlns:v="urn:schemas-microsoft-com:vml" Requires="v">
                <p:oleObj spid="_x0000_s1157" name="CorelDRAW" r:id="rId4" imgW="8833104" imgH="310896" progId="">
                  <p:embed/>
                </p:oleObj>
              </mc:Choice>
              <mc:Fallback>
                <p:oleObj name="CorelDRAW" r:id="rId4" imgW="8833104" imgH="310896" progId="">
                  <p:embed/>
                  <p:pic>
                    <p:nvPicPr>
                      <p:cNvPr id="0"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52" y="17991668"/>
                        <a:ext cx="4224734" cy="118181"/>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3657573" rtl="0" eaLnBrk="0" fontAlgn="base" hangingPunct="0">
        <a:spcBef>
          <a:spcPct val="0"/>
        </a:spcBef>
        <a:spcAft>
          <a:spcPct val="0"/>
        </a:spcAft>
        <a:defRPr sz="17583">
          <a:solidFill>
            <a:schemeClr val="tx2"/>
          </a:solidFill>
          <a:latin typeface="+mj-lt"/>
          <a:ea typeface="+mj-ea"/>
          <a:cs typeface="+mj-cs"/>
        </a:defRPr>
      </a:lvl1pPr>
      <a:lvl2pPr algn="ctr" defTabSz="3657573" rtl="0" eaLnBrk="0" fontAlgn="base" hangingPunct="0">
        <a:spcBef>
          <a:spcPct val="0"/>
        </a:spcBef>
        <a:spcAft>
          <a:spcPct val="0"/>
        </a:spcAft>
        <a:defRPr sz="17583">
          <a:solidFill>
            <a:schemeClr val="tx2"/>
          </a:solidFill>
          <a:latin typeface="Arial" charset="0"/>
        </a:defRPr>
      </a:lvl2pPr>
      <a:lvl3pPr algn="ctr" defTabSz="3657573" rtl="0" eaLnBrk="0" fontAlgn="base" hangingPunct="0">
        <a:spcBef>
          <a:spcPct val="0"/>
        </a:spcBef>
        <a:spcAft>
          <a:spcPct val="0"/>
        </a:spcAft>
        <a:defRPr sz="17583">
          <a:solidFill>
            <a:schemeClr val="tx2"/>
          </a:solidFill>
          <a:latin typeface="Arial" charset="0"/>
        </a:defRPr>
      </a:lvl3pPr>
      <a:lvl4pPr algn="ctr" defTabSz="3657573" rtl="0" eaLnBrk="0" fontAlgn="base" hangingPunct="0">
        <a:spcBef>
          <a:spcPct val="0"/>
        </a:spcBef>
        <a:spcAft>
          <a:spcPct val="0"/>
        </a:spcAft>
        <a:defRPr sz="17583">
          <a:solidFill>
            <a:schemeClr val="tx2"/>
          </a:solidFill>
          <a:latin typeface="Arial" charset="0"/>
        </a:defRPr>
      </a:lvl4pPr>
      <a:lvl5pPr algn="ctr" defTabSz="3657573" rtl="0" eaLnBrk="0" fontAlgn="base" hangingPunct="0">
        <a:spcBef>
          <a:spcPct val="0"/>
        </a:spcBef>
        <a:spcAft>
          <a:spcPct val="0"/>
        </a:spcAft>
        <a:defRPr sz="17583">
          <a:solidFill>
            <a:schemeClr val="tx2"/>
          </a:solidFill>
          <a:latin typeface="Arial" charset="0"/>
        </a:defRPr>
      </a:lvl5pPr>
      <a:lvl6pPr marL="380970" algn="ctr" defTabSz="3657573" rtl="0" fontAlgn="base">
        <a:spcBef>
          <a:spcPct val="0"/>
        </a:spcBef>
        <a:spcAft>
          <a:spcPct val="0"/>
        </a:spcAft>
        <a:defRPr sz="17583">
          <a:solidFill>
            <a:schemeClr val="tx2"/>
          </a:solidFill>
          <a:latin typeface="Arial" charset="0"/>
        </a:defRPr>
      </a:lvl6pPr>
      <a:lvl7pPr marL="761940" algn="ctr" defTabSz="3657573" rtl="0" fontAlgn="base">
        <a:spcBef>
          <a:spcPct val="0"/>
        </a:spcBef>
        <a:spcAft>
          <a:spcPct val="0"/>
        </a:spcAft>
        <a:defRPr sz="17583">
          <a:solidFill>
            <a:schemeClr val="tx2"/>
          </a:solidFill>
          <a:latin typeface="Arial" charset="0"/>
        </a:defRPr>
      </a:lvl7pPr>
      <a:lvl8pPr marL="1142908" algn="ctr" defTabSz="3657573" rtl="0" fontAlgn="base">
        <a:spcBef>
          <a:spcPct val="0"/>
        </a:spcBef>
        <a:spcAft>
          <a:spcPct val="0"/>
        </a:spcAft>
        <a:defRPr sz="17583">
          <a:solidFill>
            <a:schemeClr val="tx2"/>
          </a:solidFill>
          <a:latin typeface="Arial" charset="0"/>
        </a:defRPr>
      </a:lvl8pPr>
      <a:lvl9pPr marL="1523878" algn="ctr" defTabSz="3657573" rtl="0" fontAlgn="base">
        <a:spcBef>
          <a:spcPct val="0"/>
        </a:spcBef>
        <a:spcAft>
          <a:spcPct val="0"/>
        </a:spcAft>
        <a:defRPr sz="17583">
          <a:solidFill>
            <a:schemeClr val="tx2"/>
          </a:solidFill>
          <a:latin typeface="Arial" charset="0"/>
        </a:defRPr>
      </a:lvl9pPr>
    </p:titleStyle>
    <p:bodyStyle>
      <a:lvl1pPr marL="1371755" indent="-1371755" algn="l" defTabSz="3657573" rtl="0" eaLnBrk="0" fontAlgn="base" hangingPunct="0">
        <a:spcBef>
          <a:spcPct val="20000"/>
        </a:spcBef>
        <a:spcAft>
          <a:spcPct val="0"/>
        </a:spcAft>
        <a:buChar char="•"/>
        <a:defRPr sz="12833">
          <a:solidFill>
            <a:schemeClr val="tx1"/>
          </a:solidFill>
          <a:latin typeface="+mn-lt"/>
          <a:ea typeface="+mn-ea"/>
          <a:cs typeface="+mn-cs"/>
        </a:defRPr>
      </a:lvl1pPr>
      <a:lvl2pPr marL="2971033" indent="-1142908" algn="l" defTabSz="3657573" rtl="0" eaLnBrk="0" fontAlgn="base" hangingPunct="0">
        <a:spcBef>
          <a:spcPct val="20000"/>
        </a:spcBef>
        <a:spcAft>
          <a:spcPct val="0"/>
        </a:spcAft>
        <a:buChar char="–"/>
        <a:defRPr sz="11165">
          <a:solidFill>
            <a:schemeClr val="tx1"/>
          </a:solidFill>
          <a:latin typeface="+mn-lt"/>
        </a:defRPr>
      </a:lvl2pPr>
      <a:lvl3pPr marL="4571634" indent="-914063" algn="l" defTabSz="3657573" rtl="0" eaLnBrk="0" fontAlgn="base" hangingPunct="0">
        <a:spcBef>
          <a:spcPct val="20000"/>
        </a:spcBef>
        <a:spcAft>
          <a:spcPct val="0"/>
        </a:spcAft>
        <a:buChar char="•"/>
        <a:defRPr sz="9583">
          <a:solidFill>
            <a:schemeClr val="tx1"/>
          </a:solidFill>
          <a:latin typeface="+mn-lt"/>
        </a:defRPr>
      </a:lvl3pPr>
      <a:lvl4pPr marL="6399759" indent="-914063" algn="l" defTabSz="3657573" rtl="0" eaLnBrk="0" fontAlgn="base" hangingPunct="0">
        <a:spcBef>
          <a:spcPct val="20000"/>
        </a:spcBef>
        <a:spcAft>
          <a:spcPct val="0"/>
        </a:spcAft>
        <a:buChar char="–"/>
        <a:defRPr sz="8000">
          <a:solidFill>
            <a:schemeClr val="tx1"/>
          </a:solidFill>
          <a:latin typeface="+mn-lt"/>
        </a:defRPr>
      </a:lvl4pPr>
      <a:lvl5pPr marL="8229207" indent="-914063" algn="l" defTabSz="3657573" rtl="0" eaLnBrk="0" fontAlgn="base" hangingPunct="0">
        <a:spcBef>
          <a:spcPct val="20000"/>
        </a:spcBef>
        <a:spcAft>
          <a:spcPct val="0"/>
        </a:spcAft>
        <a:buChar char="»"/>
        <a:defRPr sz="8000">
          <a:solidFill>
            <a:schemeClr val="tx1"/>
          </a:solidFill>
          <a:latin typeface="+mn-lt"/>
        </a:defRPr>
      </a:lvl5pPr>
      <a:lvl6pPr marL="8610176" indent="-914063" algn="l" defTabSz="3657573" rtl="0" fontAlgn="base">
        <a:spcBef>
          <a:spcPct val="20000"/>
        </a:spcBef>
        <a:spcAft>
          <a:spcPct val="0"/>
        </a:spcAft>
        <a:buChar char="»"/>
        <a:defRPr sz="8000">
          <a:solidFill>
            <a:schemeClr val="tx1"/>
          </a:solidFill>
          <a:latin typeface="+mn-lt"/>
        </a:defRPr>
      </a:lvl6pPr>
      <a:lvl7pPr marL="8991145" indent="-914063" algn="l" defTabSz="3657573" rtl="0" fontAlgn="base">
        <a:spcBef>
          <a:spcPct val="20000"/>
        </a:spcBef>
        <a:spcAft>
          <a:spcPct val="0"/>
        </a:spcAft>
        <a:buChar char="»"/>
        <a:defRPr sz="8000">
          <a:solidFill>
            <a:schemeClr val="tx1"/>
          </a:solidFill>
          <a:latin typeface="+mn-lt"/>
        </a:defRPr>
      </a:lvl7pPr>
      <a:lvl8pPr marL="9372115" indent="-914063" algn="l" defTabSz="3657573" rtl="0" fontAlgn="base">
        <a:spcBef>
          <a:spcPct val="20000"/>
        </a:spcBef>
        <a:spcAft>
          <a:spcPct val="0"/>
        </a:spcAft>
        <a:buChar char="»"/>
        <a:defRPr sz="8000">
          <a:solidFill>
            <a:schemeClr val="tx1"/>
          </a:solidFill>
          <a:latin typeface="+mn-lt"/>
        </a:defRPr>
      </a:lvl8pPr>
      <a:lvl9pPr marL="9753085" indent="-914063" algn="l" defTabSz="3657573" rtl="0" fontAlgn="base">
        <a:spcBef>
          <a:spcPct val="20000"/>
        </a:spcBef>
        <a:spcAft>
          <a:spcPct val="0"/>
        </a:spcAft>
        <a:buChar char="»"/>
        <a:defRPr sz="8000">
          <a:solidFill>
            <a:schemeClr val="tx1"/>
          </a:solidFill>
          <a:latin typeface="+mn-lt"/>
        </a:defRPr>
      </a:lvl9pPr>
    </p:bodyStyle>
    <p:otherStyle>
      <a:defPPr>
        <a:defRPr lang="en-US"/>
      </a:defPPr>
      <a:lvl1pPr marL="0" algn="l" defTabSz="761940" rtl="0" eaLnBrk="1" latinLnBrk="0" hangingPunct="1">
        <a:defRPr sz="1500" kern="1200">
          <a:solidFill>
            <a:schemeClr val="tx1"/>
          </a:solidFill>
          <a:latin typeface="+mn-lt"/>
          <a:ea typeface="+mn-ea"/>
          <a:cs typeface="+mn-cs"/>
        </a:defRPr>
      </a:lvl1pPr>
      <a:lvl2pPr marL="380970" algn="l" defTabSz="761940" rtl="0" eaLnBrk="1" latinLnBrk="0" hangingPunct="1">
        <a:defRPr sz="1500" kern="1200">
          <a:solidFill>
            <a:schemeClr val="tx1"/>
          </a:solidFill>
          <a:latin typeface="+mn-lt"/>
          <a:ea typeface="+mn-ea"/>
          <a:cs typeface="+mn-cs"/>
        </a:defRPr>
      </a:lvl2pPr>
      <a:lvl3pPr marL="761940" algn="l" defTabSz="761940" rtl="0" eaLnBrk="1" latinLnBrk="0" hangingPunct="1">
        <a:defRPr sz="1500" kern="1200">
          <a:solidFill>
            <a:schemeClr val="tx1"/>
          </a:solidFill>
          <a:latin typeface="+mn-lt"/>
          <a:ea typeface="+mn-ea"/>
          <a:cs typeface="+mn-cs"/>
        </a:defRPr>
      </a:lvl3pPr>
      <a:lvl4pPr marL="1142908" algn="l" defTabSz="761940" rtl="0" eaLnBrk="1" latinLnBrk="0" hangingPunct="1">
        <a:defRPr sz="1500" kern="1200">
          <a:solidFill>
            <a:schemeClr val="tx1"/>
          </a:solidFill>
          <a:latin typeface="+mn-lt"/>
          <a:ea typeface="+mn-ea"/>
          <a:cs typeface="+mn-cs"/>
        </a:defRPr>
      </a:lvl4pPr>
      <a:lvl5pPr marL="1523878" algn="l" defTabSz="761940" rtl="0" eaLnBrk="1" latinLnBrk="0" hangingPunct="1">
        <a:defRPr sz="1500" kern="1200">
          <a:solidFill>
            <a:schemeClr val="tx1"/>
          </a:solidFill>
          <a:latin typeface="+mn-lt"/>
          <a:ea typeface="+mn-ea"/>
          <a:cs typeface="+mn-cs"/>
        </a:defRPr>
      </a:lvl5pPr>
      <a:lvl6pPr marL="1904848" algn="l" defTabSz="761940" rtl="0" eaLnBrk="1" latinLnBrk="0" hangingPunct="1">
        <a:defRPr sz="1500" kern="1200">
          <a:solidFill>
            <a:schemeClr val="tx1"/>
          </a:solidFill>
          <a:latin typeface="+mn-lt"/>
          <a:ea typeface="+mn-ea"/>
          <a:cs typeface="+mn-cs"/>
        </a:defRPr>
      </a:lvl6pPr>
      <a:lvl7pPr marL="2285818" algn="l" defTabSz="761940" rtl="0" eaLnBrk="1" latinLnBrk="0" hangingPunct="1">
        <a:defRPr sz="1500" kern="1200">
          <a:solidFill>
            <a:schemeClr val="tx1"/>
          </a:solidFill>
          <a:latin typeface="+mn-lt"/>
          <a:ea typeface="+mn-ea"/>
          <a:cs typeface="+mn-cs"/>
        </a:defRPr>
      </a:lvl7pPr>
      <a:lvl8pPr marL="2666787" algn="l" defTabSz="761940" rtl="0" eaLnBrk="1" latinLnBrk="0" hangingPunct="1">
        <a:defRPr sz="1500" kern="1200">
          <a:solidFill>
            <a:schemeClr val="tx1"/>
          </a:solidFill>
          <a:latin typeface="+mn-lt"/>
          <a:ea typeface="+mn-ea"/>
          <a:cs typeface="+mn-cs"/>
        </a:defRPr>
      </a:lvl8pPr>
      <a:lvl9pPr marL="3047756" algn="l" defTabSz="76194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kbalyan@uncc.edu" TargetMode="External"/><Relationship Id="rId13" Type="http://schemas.openxmlformats.org/officeDocument/2006/relationships/image" Target="../media/image6.jpg"/><Relationship Id="rId3" Type="http://schemas.openxmlformats.org/officeDocument/2006/relationships/image" Target="../media/image2.gif"/><Relationship Id="rId7" Type="http://schemas.openxmlformats.org/officeDocument/2006/relationships/hyperlink" Target="mailto:mdivitto@uncc.edu" TargetMode="External"/><Relationship Id="rId12" Type="http://schemas.openxmlformats.org/officeDocument/2006/relationships/image" Target="../media/image5.jpg"/><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mailto:bbovim@uncc.edu" TargetMode="External"/><Relationship Id="rId11" Type="http://schemas.openxmlformats.org/officeDocument/2006/relationships/image" Target="../media/image4.png"/><Relationship Id="rId5" Type="http://schemas.openxmlformats.org/officeDocument/2006/relationships/hyperlink" Target="mailto:aiftikha@uncc.edu" TargetMode="External"/><Relationship Id="rId15" Type="http://schemas.openxmlformats.org/officeDocument/2006/relationships/image" Target="../media/image8.png"/><Relationship Id="rId10" Type="http://schemas.openxmlformats.org/officeDocument/2006/relationships/image" Target="../media/image3.jpg"/><Relationship Id="rId4" Type="http://schemas.openxmlformats.org/officeDocument/2006/relationships/hyperlink" Target="mailto:kcook65@uncc.edu" TargetMode="External"/><Relationship Id="rId9" Type="http://schemas.openxmlformats.org/officeDocument/2006/relationships/hyperlink" Target="mailto:jjdahlbe2@uncc.edu" TargetMode="External"/><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31"/>
          <p:cNvSpPr>
            <a:spLocks noChangeArrowheads="1"/>
          </p:cNvSpPr>
          <p:nvPr/>
        </p:nvSpPr>
        <p:spPr bwMode="auto">
          <a:xfrm>
            <a:off x="6609330" y="1670586"/>
            <a:ext cx="13970691" cy="15611616"/>
          </a:xfrm>
          <a:prstGeom prst="roundRect">
            <a:avLst>
              <a:gd name="adj" fmla="val 7000"/>
            </a:avLst>
          </a:prstGeom>
          <a:solidFill>
            <a:schemeClr val="bg1"/>
          </a:solidFill>
          <a:ln w="9525">
            <a:solidFill>
              <a:schemeClr val="tx1"/>
            </a:solidFill>
            <a:round/>
            <a:headEnd/>
            <a:tailEnd/>
          </a:ln>
        </p:spPr>
        <p:txBody>
          <a:bodyPr wrap="none" anchor="ctr"/>
          <a:lstStyle/>
          <a:p>
            <a:pPr algn="ctr"/>
            <a:endParaRPr lang="en-US" sz="5400" dirty="0"/>
          </a:p>
        </p:txBody>
      </p:sp>
      <p:sp>
        <p:nvSpPr>
          <p:cNvPr id="4099" name="AutoShape 30"/>
          <p:cNvSpPr>
            <a:spLocks noChangeArrowheads="1"/>
          </p:cNvSpPr>
          <p:nvPr/>
        </p:nvSpPr>
        <p:spPr bwMode="auto">
          <a:xfrm>
            <a:off x="20751516" y="1715521"/>
            <a:ext cx="6341083" cy="15459723"/>
          </a:xfrm>
          <a:prstGeom prst="roundRect">
            <a:avLst>
              <a:gd name="adj" fmla="val 7000"/>
            </a:avLst>
          </a:prstGeom>
          <a:solidFill>
            <a:schemeClr val="bg1"/>
          </a:solidFill>
          <a:ln w="9525">
            <a:solidFill>
              <a:schemeClr val="tx1"/>
            </a:solidFill>
            <a:round/>
            <a:headEnd/>
            <a:tailEnd/>
          </a:ln>
        </p:spPr>
        <p:txBody>
          <a:bodyPr wrap="none" anchor="ctr"/>
          <a:lstStyle/>
          <a:p>
            <a:endParaRPr lang="en-US" sz="5400"/>
          </a:p>
          <a:p>
            <a:endParaRPr lang="en-US" sz="7200"/>
          </a:p>
          <a:p>
            <a:endParaRPr lang="en-US" sz="7200"/>
          </a:p>
          <a:p>
            <a:endParaRPr lang="en-US" sz="7200"/>
          </a:p>
          <a:p>
            <a:endParaRPr lang="en-US" sz="7200"/>
          </a:p>
          <a:p>
            <a:endParaRPr lang="en-US" sz="7200"/>
          </a:p>
          <a:p>
            <a:endParaRPr lang="en-US" sz="2000"/>
          </a:p>
        </p:txBody>
      </p:sp>
      <p:sp>
        <p:nvSpPr>
          <p:cNvPr id="4100" name="AutoShape 4"/>
          <p:cNvSpPr>
            <a:spLocks noChangeArrowheads="1"/>
          </p:cNvSpPr>
          <p:nvPr/>
        </p:nvSpPr>
        <p:spPr bwMode="auto">
          <a:xfrm>
            <a:off x="208430" y="1713003"/>
            <a:ext cx="6177359" cy="15569199"/>
          </a:xfrm>
          <a:prstGeom prst="roundRect">
            <a:avLst>
              <a:gd name="adj" fmla="val 7000"/>
            </a:avLst>
          </a:prstGeom>
          <a:solidFill>
            <a:schemeClr val="bg1"/>
          </a:solidFill>
          <a:ln w="9525">
            <a:solidFill>
              <a:schemeClr val="tx1"/>
            </a:solidFill>
            <a:round/>
            <a:headEnd/>
            <a:tailEnd/>
          </a:ln>
        </p:spPr>
        <p:txBody>
          <a:bodyPr wrap="none" anchor="ctr"/>
          <a:lstStyle/>
          <a:p>
            <a:pPr algn="ctr"/>
            <a:endParaRPr lang="en-US" sz="5400" dirty="0"/>
          </a:p>
        </p:txBody>
      </p:sp>
      <p:sp>
        <p:nvSpPr>
          <p:cNvPr id="4101" name="Text Box 9"/>
          <p:cNvSpPr txBox="1">
            <a:spLocks noChangeArrowheads="1"/>
          </p:cNvSpPr>
          <p:nvPr/>
        </p:nvSpPr>
        <p:spPr bwMode="auto">
          <a:xfrm>
            <a:off x="376976" y="2504086"/>
            <a:ext cx="5840016" cy="14607076"/>
          </a:xfrm>
          <a:prstGeom prst="rect">
            <a:avLst/>
          </a:prstGeom>
          <a:solidFill>
            <a:schemeClr val="bg1"/>
          </a:solidFill>
          <a:ln w="9525">
            <a:noFill/>
            <a:miter lim="800000"/>
            <a:headEnd/>
            <a:tailEnd/>
          </a:ln>
        </p:spPr>
        <p:txBody>
          <a:bodyPr>
            <a:spAutoFit/>
          </a:bodyPr>
          <a:lstStyle/>
          <a:p>
            <a:r>
              <a:rPr lang="en-US" sz="1600" dirty="0"/>
              <a:t>The UNCC Tube Team has been tasked with the creation of a system that will cure carbon fiber sheets onto mandrels resulting in finished carbon fiber tubes for the UNCC Rocketry Team to use. To start, tubes will be of varying diameters – 2”, 4”, and 6” – and will be prepared in an oven built by the team. Later on, mandrels of any size can be made for use in the oven so long as they do not exceed 4.5’ in length. The oven must safely heat the carbon fiber along an appropriate heating profile over the course of several hours. By way of using IoT and cloud computing, it is possible to make the oven both publish real-time data as well as allow select users to control the system remotely. Finished tubes must be of desirable geometric conformity so as to facilitate their usage in flight tests.</a:t>
            </a:r>
          </a:p>
          <a:p>
            <a:endParaRPr lang="en-US" sz="1600" dirty="0"/>
          </a:p>
          <a:p>
            <a:endParaRPr lang="en-US" sz="1600" dirty="0"/>
          </a:p>
          <a:p>
            <a:pPr defTabSz="3657573" eaLnBrk="0" hangingPunct="0">
              <a:lnSpc>
                <a:spcPct val="95000"/>
              </a:lnSpc>
            </a:pPr>
            <a:endParaRPr lang="en-US" sz="1600" b="1" dirty="0">
              <a:latin typeface="Times New Roman" pitchFamily="18" charset="0"/>
            </a:endParaRPr>
          </a:p>
          <a:p>
            <a:r>
              <a:rPr lang="en-US" sz="1600" dirty="0"/>
              <a:t>The project currently consists of several overall components - the primary 2 are the oven itself and the mandrels. To best overcome this division of focus, the team has split into two parts – mandrel team and electrical team. The mandrel team is focused on mandrel sourcing, production, and removal of the tubes from the mandrels after curing. The electrical team is then responsible for the design, production, and testing of the oven itself. As only heat transfer data needs to be shared between the two teams, this has proved to be a successful division of labor.</a:t>
            </a:r>
          </a:p>
          <a:p>
            <a:r>
              <a:rPr lang="en-US" sz="1600" dirty="0"/>
              <a:t>The components used in the design thus far are as follows: a Particle Photon with Relay Board, a locker to be repurposed into the oven, insulation for the oven, heating elements, temperature sensors, microswitches, steel tubes to turn into mandrels and lastly IFTTT connections for remote access and data capture from the Particle Photon.</a:t>
            </a:r>
          </a:p>
          <a:p>
            <a:endParaRPr lang="en-US" sz="1600" dirty="0"/>
          </a:p>
          <a:p>
            <a:endParaRPr lang="en-US" sz="1600" dirty="0"/>
          </a:p>
          <a:p>
            <a:pPr defTabSz="3657573" eaLnBrk="0" hangingPunct="0"/>
            <a:endParaRPr lang="en-US" sz="1600" dirty="0"/>
          </a:p>
          <a:p>
            <a:pPr marL="285750" indent="-285750">
              <a:buFont typeface="Arial" panose="020B0604020202020204" pitchFamily="34" charset="0"/>
              <a:buChar char="•"/>
            </a:pPr>
            <a:r>
              <a:rPr lang="en-US" sz="1600" dirty="0"/>
              <a:t>The oven must heat on a specific temperature profile for each mandrel size so as not to cure the carbon fiber too rapidly.</a:t>
            </a:r>
          </a:p>
          <a:p>
            <a:pPr marL="285750" indent="-285750">
              <a:buFont typeface="Arial" panose="020B0604020202020204" pitchFamily="34" charset="0"/>
              <a:buChar char="•"/>
            </a:pPr>
            <a:r>
              <a:rPr lang="en-US" sz="1600" dirty="0"/>
              <a:t>The oven must reach a max temperature of 356°F.</a:t>
            </a:r>
          </a:p>
          <a:p>
            <a:pPr marL="285750" indent="-285750">
              <a:buFont typeface="Arial" panose="020B0604020202020204" pitchFamily="34" charset="0"/>
              <a:buChar char="•"/>
            </a:pPr>
            <a:r>
              <a:rPr lang="en-US" sz="1600" dirty="0"/>
              <a:t>Carbon fiber tubes must be at least 4’ in length.</a:t>
            </a:r>
          </a:p>
          <a:p>
            <a:pPr marL="285750" indent="-285750">
              <a:buFont typeface="Arial" panose="020B0604020202020204" pitchFamily="34" charset="0"/>
              <a:buChar char="•"/>
            </a:pPr>
            <a:r>
              <a:rPr lang="en-US" sz="1600" dirty="0"/>
              <a:t>Carbon fiber tubes should not exceed geometric tolerances by more than 0.0015”.</a:t>
            </a:r>
          </a:p>
          <a:p>
            <a:pPr marL="285750" indent="-285750">
              <a:buFont typeface="Arial" panose="020B0604020202020204" pitchFamily="34" charset="0"/>
              <a:buChar char="•"/>
            </a:pPr>
            <a:r>
              <a:rPr lang="en-US" sz="1600" dirty="0"/>
              <a:t>The oven must operate safely and efficiently.</a:t>
            </a:r>
          </a:p>
          <a:p>
            <a:pPr marL="285750" indent="-285750">
              <a:buFont typeface="Arial" panose="020B0604020202020204" pitchFamily="34" charset="0"/>
              <a:buChar char="•"/>
            </a:pPr>
            <a:r>
              <a:rPr lang="en-US" sz="1600" dirty="0"/>
              <a:t>The overall process should be simple to follow and easy to perform - even for new users.</a:t>
            </a:r>
          </a:p>
          <a:p>
            <a:pPr marL="285750" indent="-285750">
              <a:buFont typeface="Arial" panose="020B0604020202020204" pitchFamily="34" charset="0"/>
              <a:buChar char="•"/>
            </a:pPr>
            <a:r>
              <a:rPr lang="en-US" sz="1600" dirty="0"/>
              <a:t>IFTTT data capture must show real-time temperature VS time date – effectively providing a histogram of oven activity.</a:t>
            </a:r>
          </a:p>
          <a:p>
            <a:pPr marL="285750" indent="-285750">
              <a:buFont typeface="Arial" panose="020B0604020202020204" pitchFamily="34" charset="0"/>
              <a:buChar char="•"/>
            </a:pPr>
            <a:r>
              <a:rPr lang="en-US" sz="1600" dirty="0"/>
              <a:t>Carbon fiber tubes must be properly cured and of sufficient thickness to endure flight.</a:t>
            </a:r>
          </a:p>
          <a:p>
            <a:pPr marL="285750" indent="-285750">
              <a:buFont typeface="Arial" panose="020B0604020202020204" pitchFamily="34" charset="0"/>
              <a:buChar char="•"/>
            </a:pPr>
            <a:r>
              <a:rPr lang="en-US" sz="1600" dirty="0"/>
              <a:t>The process should also be applicable to Kevlar and fiberglass curing.</a:t>
            </a:r>
          </a:p>
          <a:p>
            <a:pPr marL="285750" indent="-285750">
              <a:buFont typeface="Arial" panose="020B0604020202020204" pitchFamily="34" charset="0"/>
              <a:buChar char="•"/>
            </a:pPr>
            <a:r>
              <a:rPr lang="en-US" sz="1600" dirty="0"/>
              <a:t>The final apparatus will be housed in the UNCC Motorsports Lab.</a:t>
            </a:r>
          </a:p>
          <a:p>
            <a:pPr marL="285750" indent="-285750">
              <a:buFont typeface="Arial" panose="020B0604020202020204" pitchFamily="34" charset="0"/>
              <a:buChar char="•"/>
            </a:pPr>
            <a:r>
              <a:rPr lang="en-US" sz="1600" dirty="0"/>
              <a:t>Emergency stop and other safety features are needed.</a:t>
            </a:r>
          </a:p>
          <a:p>
            <a:endParaRPr lang="en-US" sz="1600" dirty="0"/>
          </a:p>
          <a:p>
            <a:endParaRPr lang="en-US" sz="1600" dirty="0"/>
          </a:p>
          <a:p>
            <a:endParaRPr lang="en-US" sz="1600" dirty="0"/>
          </a:p>
        </p:txBody>
      </p:sp>
      <p:sp>
        <p:nvSpPr>
          <p:cNvPr id="4102" name="Text Box 11"/>
          <p:cNvSpPr txBox="1">
            <a:spLocks noChangeArrowheads="1"/>
          </p:cNvSpPr>
          <p:nvPr/>
        </p:nvSpPr>
        <p:spPr bwMode="auto">
          <a:xfrm>
            <a:off x="20901422" y="1856859"/>
            <a:ext cx="6143625" cy="1569660"/>
          </a:xfrm>
          <a:prstGeom prst="rect">
            <a:avLst/>
          </a:prstGeom>
          <a:noFill/>
          <a:ln w="9525">
            <a:noFill/>
            <a:miter lim="800000"/>
            <a:headEnd/>
            <a:tailEnd/>
          </a:ln>
        </p:spPr>
        <p:txBody>
          <a:bodyPr>
            <a:spAutoFit/>
          </a:bodyPr>
          <a:lstStyle/>
          <a:p>
            <a:pPr algn="ctr" defTabSz="3657573">
              <a:spcBef>
                <a:spcPct val="50000"/>
              </a:spcBef>
            </a:pPr>
            <a:r>
              <a:rPr lang="en-US" sz="4800" b="1" dirty="0">
                <a:solidFill>
                  <a:srgbClr val="339933"/>
                </a:solidFill>
              </a:rPr>
              <a:t>Next Steps / Where from Here, Etc.</a:t>
            </a:r>
          </a:p>
        </p:txBody>
      </p:sp>
      <p:sp>
        <p:nvSpPr>
          <p:cNvPr id="4103" name="Text Box 16"/>
          <p:cNvSpPr txBox="1">
            <a:spLocks noChangeArrowheads="1"/>
          </p:cNvSpPr>
          <p:nvPr/>
        </p:nvSpPr>
        <p:spPr bwMode="auto">
          <a:xfrm>
            <a:off x="2364383" y="553366"/>
            <a:ext cx="2286000" cy="1384995"/>
          </a:xfrm>
          <a:prstGeom prst="rect">
            <a:avLst/>
          </a:prstGeom>
          <a:noFill/>
          <a:ln w="9525">
            <a:noFill/>
            <a:miter lim="800000"/>
            <a:headEnd/>
            <a:tailEnd/>
          </a:ln>
        </p:spPr>
        <p:txBody>
          <a:bodyPr>
            <a:spAutoFit/>
          </a:bodyPr>
          <a:lstStyle/>
          <a:p>
            <a:pPr algn="ctr" defTabSz="3657573">
              <a:spcBef>
                <a:spcPct val="50000"/>
              </a:spcBef>
            </a:pPr>
            <a:r>
              <a:rPr lang="en-US" sz="5400" b="1"/>
              <a:t>Logo</a:t>
            </a:r>
          </a:p>
          <a:p>
            <a:pPr algn="ctr" defTabSz="3657573">
              <a:spcBef>
                <a:spcPct val="50000"/>
              </a:spcBef>
            </a:pPr>
            <a:endParaRPr lang="en-US" sz="2000">
              <a:solidFill>
                <a:srgbClr val="FF0000"/>
              </a:solidFill>
            </a:endParaRPr>
          </a:p>
        </p:txBody>
      </p:sp>
      <p:sp>
        <p:nvSpPr>
          <p:cNvPr id="4104" name="Text Box 27"/>
          <p:cNvSpPr txBox="1">
            <a:spLocks noChangeArrowheads="1"/>
          </p:cNvSpPr>
          <p:nvPr/>
        </p:nvSpPr>
        <p:spPr bwMode="auto">
          <a:xfrm>
            <a:off x="21377671" y="10916671"/>
            <a:ext cx="5191125" cy="830997"/>
          </a:xfrm>
          <a:prstGeom prst="rect">
            <a:avLst/>
          </a:prstGeom>
          <a:noFill/>
          <a:ln w="9525">
            <a:noFill/>
            <a:miter lim="800000"/>
            <a:headEnd/>
            <a:tailEnd/>
          </a:ln>
        </p:spPr>
        <p:txBody>
          <a:bodyPr>
            <a:spAutoFit/>
          </a:bodyPr>
          <a:lstStyle/>
          <a:p>
            <a:pPr algn="ctr" defTabSz="3657573">
              <a:spcBef>
                <a:spcPct val="50000"/>
              </a:spcBef>
            </a:pPr>
            <a:r>
              <a:rPr lang="en-US" sz="4800" b="1" dirty="0">
                <a:solidFill>
                  <a:srgbClr val="339933"/>
                </a:solidFill>
              </a:rPr>
              <a:t>References</a:t>
            </a:r>
            <a:endParaRPr lang="en-US" sz="5400" b="1" dirty="0">
              <a:solidFill>
                <a:srgbClr val="339933"/>
              </a:solidFill>
            </a:endParaRPr>
          </a:p>
        </p:txBody>
      </p:sp>
      <p:sp>
        <p:nvSpPr>
          <p:cNvPr id="2064" name="Text Box 38"/>
          <p:cNvSpPr txBox="1">
            <a:spLocks noChangeArrowheads="1"/>
          </p:cNvSpPr>
          <p:nvPr/>
        </p:nvSpPr>
        <p:spPr bwMode="auto">
          <a:xfrm>
            <a:off x="20917272" y="11644452"/>
            <a:ext cx="6027043" cy="1190245"/>
          </a:xfrm>
          <a:prstGeom prst="rect">
            <a:avLst/>
          </a:prstGeom>
          <a:solidFill>
            <a:schemeClr val="bg1"/>
          </a:solidFill>
          <a:ln>
            <a:noFill/>
          </a:ln>
        </p:spPr>
        <p:txBody>
          <a:bodyPr wrap="square" lIns="50975" tIns="25487" rIns="50975" bIns="25487">
            <a:spAutoFit/>
          </a:bodyPr>
          <a:lstStyle>
            <a:lvl1pPr marL="342900" indent="-342900" defTabSz="612775" eaLnBrk="0" hangingPunct="0">
              <a:defRPr sz="8600">
                <a:solidFill>
                  <a:schemeClr val="tx1"/>
                </a:solidFill>
                <a:latin typeface="Arial" charset="0"/>
              </a:defRPr>
            </a:lvl1pPr>
            <a:lvl2pPr marL="742950" indent="-285750" defTabSz="612775" eaLnBrk="0" hangingPunct="0">
              <a:defRPr sz="8600">
                <a:solidFill>
                  <a:schemeClr val="tx1"/>
                </a:solidFill>
                <a:latin typeface="Arial" charset="0"/>
              </a:defRPr>
            </a:lvl2pPr>
            <a:lvl3pPr marL="1143000" indent="-228600" defTabSz="612775" eaLnBrk="0" hangingPunct="0">
              <a:defRPr sz="8600">
                <a:solidFill>
                  <a:schemeClr val="tx1"/>
                </a:solidFill>
                <a:latin typeface="Arial" charset="0"/>
              </a:defRPr>
            </a:lvl3pPr>
            <a:lvl4pPr marL="1600200" indent="-228600" defTabSz="612775" eaLnBrk="0" hangingPunct="0">
              <a:defRPr sz="8600">
                <a:solidFill>
                  <a:schemeClr val="tx1"/>
                </a:solidFill>
                <a:latin typeface="Arial" charset="0"/>
              </a:defRPr>
            </a:lvl4pPr>
            <a:lvl5pPr marL="2057400" indent="-228600" defTabSz="612775" eaLnBrk="0" hangingPunct="0">
              <a:defRPr sz="8600">
                <a:solidFill>
                  <a:schemeClr val="tx1"/>
                </a:solidFill>
                <a:latin typeface="Arial" charset="0"/>
              </a:defRPr>
            </a:lvl5pPr>
            <a:lvl6pPr marL="2514600" indent="-228600" defTabSz="612775" eaLnBrk="0" fontAlgn="base" hangingPunct="0">
              <a:spcBef>
                <a:spcPct val="0"/>
              </a:spcBef>
              <a:spcAft>
                <a:spcPct val="0"/>
              </a:spcAft>
              <a:defRPr sz="8600">
                <a:solidFill>
                  <a:schemeClr val="tx1"/>
                </a:solidFill>
                <a:latin typeface="Arial" charset="0"/>
              </a:defRPr>
            </a:lvl6pPr>
            <a:lvl7pPr marL="2971800" indent="-228600" defTabSz="612775" eaLnBrk="0" fontAlgn="base" hangingPunct="0">
              <a:spcBef>
                <a:spcPct val="0"/>
              </a:spcBef>
              <a:spcAft>
                <a:spcPct val="0"/>
              </a:spcAft>
              <a:defRPr sz="8600">
                <a:solidFill>
                  <a:schemeClr val="tx1"/>
                </a:solidFill>
                <a:latin typeface="Arial" charset="0"/>
              </a:defRPr>
            </a:lvl7pPr>
            <a:lvl8pPr marL="3429000" indent="-228600" defTabSz="612775" eaLnBrk="0" fontAlgn="base" hangingPunct="0">
              <a:spcBef>
                <a:spcPct val="0"/>
              </a:spcBef>
              <a:spcAft>
                <a:spcPct val="0"/>
              </a:spcAft>
              <a:defRPr sz="8600">
                <a:solidFill>
                  <a:schemeClr val="tx1"/>
                </a:solidFill>
                <a:latin typeface="Arial" charset="0"/>
              </a:defRPr>
            </a:lvl8pPr>
            <a:lvl9pPr marL="3886200" indent="-228600" defTabSz="612775" eaLnBrk="0" fontAlgn="base" hangingPunct="0">
              <a:spcBef>
                <a:spcPct val="0"/>
              </a:spcBef>
              <a:spcAft>
                <a:spcPct val="0"/>
              </a:spcAft>
              <a:defRPr sz="8600">
                <a:solidFill>
                  <a:schemeClr val="tx1"/>
                </a:solidFill>
                <a:latin typeface="Arial" charset="0"/>
              </a:defRPr>
            </a:lvl9pPr>
          </a:lstStyle>
          <a:p>
            <a:r>
              <a:rPr lang="en-US" sz="1600" dirty="0"/>
              <a:t>Segun Agbadua, et al. ”Thermal Cycling Effects on the Fatigue Behavior of Low Carbon Steels.” Journal of Minerals &amp; Materials Characterization &amp; Engineering, Vol. 10, No.14, pp.1345-1357, 2011. Accessed February, 2020.</a:t>
            </a:r>
          </a:p>
          <a:p>
            <a:endParaRPr lang="en-US" sz="1000" dirty="0"/>
          </a:p>
        </p:txBody>
      </p:sp>
      <p:sp>
        <p:nvSpPr>
          <p:cNvPr id="4107" name="Text Box 42"/>
          <p:cNvSpPr txBox="1">
            <a:spLocks noChangeArrowheads="1"/>
          </p:cNvSpPr>
          <p:nvPr/>
        </p:nvSpPr>
        <p:spPr bwMode="auto">
          <a:xfrm>
            <a:off x="0" y="1825472"/>
            <a:ext cx="6143625" cy="830997"/>
          </a:xfrm>
          <a:prstGeom prst="rect">
            <a:avLst/>
          </a:prstGeom>
          <a:noFill/>
          <a:ln w="9525">
            <a:noFill/>
            <a:miter lim="800000"/>
            <a:headEnd/>
            <a:tailEnd/>
          </a:ln>
        </p:spPr>
        <p:txBody>
          <a:bodyPr>
            <a:spAutoFit/>
          </a:bodyPr>
          <a:lstStyle/>
          <a:p>
            <a:pPr algn="ctr" defTabSz="3657573">
              <a:spcBef>
                <a:spcPct val="50000"/>
              </a:spcBef>
            </a:pPr>
            <a:r>
              <a:rPr lang="en-US" sz="4800" b="1" dirty="0">
                <a:solidFill>
                  <a:srgbClr val="339933"/>
                </a:solidFill>
              </a:rPr>
              <a:t>Objectives</a:t>
            </a:r>
          </a:p>
        </p:txBody>
      </p:sp>
      <p:sp>
        <p:nvSpPr>
          <p:cNvPr id="4108" name="Text Box 43"/>
          <p:cNvSpPr txBox="1">
            <a:spLocks noChangeArrowheads="1"/>
          </p:cNvSpPr>
          <p:nvPr/>
        </p:nvSpPr>
        <p:spPr bwMode="auto">
          <a:xfrm>
            <a:off x="10194278" y="1675484"/>
            <a:ext cx="6800792" cy="830997"/>
          </a:xfrm>
          <a:prstGeom prst="rect">
            <a:avLst/>
          </a:prstGeom>
          <a:noFill/>
          <a:ln w="9525">
            <a:noFill/>
            <a:miter lim="800000"/>
            <a:headEnd/>
            <a:tailEnd/>
          </a:ln>
        </p:spPr>
        <p:txBody>
          <a:bodyPr wrap="square">
            <a:spAutoFit/>
          </a:bodyPr>
          <a:lstStyle/>
          <a:p>
            <a:pPr algn="ctr" defTabSz="3657573">
              <a:spcBef>
                <a:spcPct val="50000"/>
              </a:spcBef>
            </a:pPr>
            <a:r>
              <a:rPr lang="en-US" sz="4800" b="1" dirty="0">
                <a:solidFill>
                  <a:srgbClr val="339933"/>
                </a:solidFill>
              </a:rPr>
              <a:t>Overall Project Design</a:t>
            </a:r>
          </a:p>
        </p:txBody>
      </p:sp>
      <p:sp>
        <p:nvSpPr>
          <p:cNvPr id="4109" name="Text Box 49"/>
          <p:cNvSpPr txBox="1">
            <a:spLocks noChangeArrowheads="1"/>
          </p:cNvSpPr>
          <p:nvPr/>
        </p:nvSpPr>
        <p:spPr bwMode="auto">
          <a:xfrm>
            <a:off x="22608976" y="547097"/>
            <a:ext cx="2286000" cy="1384995"/>
          </a:xfrm>
          <a:prstGeom prst="rect">
            <a:avLst/>
          </a:prstGeom>
          <a:noFill/>
          <a:ln w="9525">
            <a:noFill/>
            <a:miter lim="800000"/>
            <a:headEnd/>
            <a:tailEnd/>
          </a:ln>
        </p:spPr>
        <p:txBody>
          <a:bodyPr>
            <a:spAutoFit/>
          </a:bodyPr>
          <a:lstStyle/>
          <a:p>
            <a:pPr algn="ctr" defTabSz="3657573">
              <a:spcBef>
                <a:spcPct val="50000"/>
              </a:spcBef>
            </a:pPr>
            <a:r>
              <a:rPr lang="en-US" sz="5400" b="1"/>
              <a:t>Logo</a:t>
            </a:r>
          </a:p>
          <a:p>
            <a:pPr algn="ctr" defTabSz="3657573">
              <a:spcBef>
                <a:spcPct val="50000"/>
              </a:spcBef>
            </a:pPr>
            <a:endParaRPr lang="en-US" sz="2000">
              <a:solidFill>
                <a:srgbClr val="FF0000"/>
              </a:solidFill>
            </a:endParaRPr>
          </a:p>
        </p:txBody>
      </p:sp>
      <p:sp>
        <p:nvSpPr>
          <p:cNvPr id="25" name="Rectangle 24"/>
          <p:cNvSpPr/>
          <p:nvPr/>
        </p:nvSpPr>
        <p:spPr>
          <a:xfrm>
            <a:off x="1" y="21113"/>
            <a:ext cx="27431999" cy="1584934"/>
          </a:xfrm>
          <a:prstGeom prst="rect">
            <a:avLst/>
          </a:prstGeom>
          <a:gradFill>
            <a:gsLst>
              <a:gs pos="16000">
                <a:srgbClr val="339933"/>
              </a:gs>
              <a:gs pos="17000">
                <a:srgbClr val="339933"/>
              </a:gs>
              <a:gs pos="68000">
                <a:srgbClr val="156B13"/>
              </a:gs>
            </a:gsLst>
            <a:lin ang="5400000" scaled="1"/>
          </a:gradFill>
        </p:spPr>
        <p:style>
          <a:lnRef idx="0">
            <a:schemeClr val="accent3"/>
          </a:lnRef>
          <a:fillRef idx="3">
            <a:schemeClr val="accent3"/>
          </a:fillRef>
          <a:effectRef idx="3">
            <a:schemeClr val="accent3"/>
          </a:effectRef>
          <a:fontRef idx="minor">
            <a:schemeClr val="lt1"/>
          </a:fontRef>
        </p:style>
        <p:txBody>
          <a:bodyPr anchor="ctr"/>
          <a:lstStyle/>
          <a:p>
            <a:pPr algn="ctr" defTabSz="3265443" fontAlgn="auto">
              <a:spcBef>
                <a:spcPts val="0"/>
              </a:spcBef>
              <a:spcAft>
                <a:spcPts val="0"/>
              </a:spcAft>
              <a:defRPr/>
            </a:pPr>
            <a:endParaRPr lang="en-US" sz="5400"/>
          </a:p>
        </p:txBody>
      </p:sp>
      <p:sp>
        <p:nvSpPr>
          <p:cNvPr id="4113" name="Text Box 5"/>
          <p:cNvSpPr txBox="1">
            <a:spLocks noChangeArrowheads="1"/>
          </p:cNvSpPr>
          <p:nvPr/>
        </p:nvSpPr>
        <p:spPr bwMode="auto">
          <a:xfrm>
            <a:off x="355736" y="8876"/>
            <a:ext cx="26576733" cy="1518908"/>
          </a:xfrm>
          <a:prstGeom prst="rect">
            <a:avLst/>
          </a:prstGeom>
          <a:noFill/>
          <a:ln w="9525">
            <a:noFill/>
            <a:miter lim="800000"/>
            <a:headEnd/>
            <a:tailEnd/>
          </a:ln>
        </p:spPr>
        <p:txBody>
          <a:bodyPr lIns="71658" tIns="35829" rIns="71658" bIns="35829">
            <a:spAutoFit/>
          </a:bodyPr>
          <a:lstStyle/>
          <a:p>
            <a:pPr algn="ctr" defTabSz="3357294"/>
            <a:r>
              <a:rPr lang="en-US" sz="5400" b="1" dirty="0">
                <a:solidFill>
                  <a:schemeClr val="bg1"/>
                </a:solidFill>
                <a:latin typeface="Calibri" panose="020F0502020204030204" pitchFamily="34" charset="0"/>
              </a:rPr>
              <a:t>UNCC TUBE – Apparatus for Carbon Fiber Tubes &amp; Airfoils</a:t>
            </a:r>
          </a:p>
          <a:p>
            <a:pPr algn="ctr" defTabSz="3357294"/>
            <a:r>
              <a:rPr lang="en-US" sz="2000" b="1" dirty="0">
                <a:solidFill>
                  <a:schemeClr val="bg1"/>
                </a:solidFill>
              </a:rPr>
              <a:t>UNCC Mechanical Engineering Department – Dr. Jerry Dahlberg</a:t>
            </a:r>
            <a:endParaRPr lang="en-US" sz="2000" b="1" baseline="30000" dirty="0">
              <a:solidFill>
                <a:schemeClr val="bg1"/>
              </a:solidFill>
            </a:endParaRPr>
          </a:p>
          <a:p>
            <a:pPr algn="ctr" defTabSz="3357294"/>
            <a:endParaRPr lang="en-US" sz="2000" b="1" dirty="0">
              <a:solidFill>
                <a:schemeClr val="bg1"/>
              </a:solidFill>
            </a:endParaRPr>
          </a:p>
        </p:txBody>
      </p:sp>
      <p:sp>
        <p:nvSpPr>
          <p:cNvPr id="4114" name="Text Box 42"/>
          <p:cNvSpPr txBox="1">
            <a:spLocks noChangeArrowheads="1"/>
          </p:cNvSpPr>
          <p:nvPr/>
        </p:nvSpPr>
        <p:spPr bwMode="auto">
          <a:xfrm>
            <a:off x="265514" y="5857110"/>
            <a:ext cx="6143625" cy="830997"/>
          </a:xfrm>
          <a:prstGeom prst="rect">
            <a:avLst/>
          </a:prstGeom>
          <a:noFill/>
          <a:ln w="9525">
            <a:noFill/>
            <a:miter lim="800000"/>
            <a:headEnd/>
            <a:tailEnd/>
          </a:ln>
        </p:spPr>
        <p:txBody>
          <a:bodyPr>
            <a:spAutoFit/>
          </a:bodyPr>
          <a:lstStyle/>
          <a:p>
            <a:pPr algn="ctr" defTabSz="3657573">
              <a:spcBef>
                <a:spcPct val="50000"/>
              </a:spcBef>
            </a:pPr>
            <a:r>
              <a:rPr lang="en-US" sz="4800" b="1" dirty="0">
                <a:solidFill>
                  <a:srgbClr val="339933"/>
                </a:solidFill>
              </a:rPr>
              <a:t>Overview</a:t>
            </a:r>
          </a:p>
        </p:txBody>
      </p:sp>
      <p:sp>
        <p:nvSpPr>
          <p:cNvPr id="28" name="Rectangle 27"/>
          <p:cNvSpPr/>
          <p:nvPr/>
        </p:nvSpPr>
        <p:spPr>
          <a:xfrm>
            <a:off x="0" y="17407474"/>
            <a:ext cx="27431999" cy="1136557"/>
          </a:xfrm>
          <a:prstGeom prst="rect">
            <a:avLst/>
          </a:prstGeom>
          <a:gradFill flip="none" rotWithShape="1">
            <a:gsLst>
              <a:gs pos="20000">
                <a:srgbClr val="339933"/>
              </a:gs>
              <a:gs pos="74000">
                <a:srgbClr val="339933"/>
              </a:gs>
            </a:gsLst>
            <a:lin ang="19800000" scaled="0"/>
            <a:tileRect/>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sz="5400" dirty="0"/>
          </a:p>
        </p:txBody>
      </p:sp>
      <p:pic>
        <p:nvPicPr>
          <p:cNvPr id="29" name="Picture 28" descr="logo-clear.gif"/>
          <p:cNvPicPr>
            <a:picLocks noChangeAspect="1"/>
          </p:cNvPicPr>
          <p:nvPr/>
        </p:nvPicPr>
        <p:blipFill>
          <a:blip r:embed="rId3"/>
          <a:stretch>
            <a:fillRect/>
          </a:stretch>
        </p:blipFill>
        <p:spPr>
          <a:xfrm>
            <a:off x="670522" y="17469760"/>
            <a:ext cx="3894137" cy="1011983"/>
          </a:xfrm>
          <a:prstGeom prst="rect">
            <a:avLst/>
          </a:prstGeom>
          <a:effectLst>
            <a:outerShdw dir="19800000" algn="ctr" rotWithShape="0">
              <a:schemeClr val="bg1"/>
            </a:outerShdw>
          </a:effectLst>
        </p:spPr>
      </p:pic>
      <p:sp>
        <p:nvSpPr>
          <p:cNvPr id="4121" name="TextBox 8"/>
          <p:cNvSpPr txBox="1">
            <a:spLocks noChangeArrowheads="1"/>
          </p:cNvSpPr>
          <p:nvPr/>
        </p:nvSpPr>
        <p:spPr bwMode="auto">
          <a:xfrm>
            <a:off x="21167051" y="15268402"/>
            <a:ext cx="5957093" cy="2308324"/>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US" sz="1600" dirty="0"/>
              <a:t>Kyle Cook ---------------------– </a:t>
            </a:r>
            <a:r>
              <a:rPr lang="en-US" sz="1600" dirty="0">
                <a:hlinkClick r:id="rId4"/>
              </a:rPr>
              <a:t>kcook65@uncc.edu</a:t>
            </a:r>
            <a:endParaRPr lang="en-US" sz="1600" dirty="0"/>
          </a:p>
          <a:p>
            <a:pPr marL="285750" indent="-285750">
              <a:buFont typeface="Arial" panose="020B0604020202020204" pitchFamily="34" charset="0"/>
              <a:buChar char="•"/>
            </a:pPr>
            <a:r>
              <a:rPr lang="en-US" sz="1600" dirty="0"/>
              <a:t>Ali Iftikhar ---------------------– </a:t>
            </a:r>
            <a:r>
              <a:rPr lang="en-US" sz="1600" dirty="0">
                <a:hlinkClick r:id="rId5"/>
              </a:rPr>
              <a:t>aiftikha@uncc.edu</a:t>
            </a:r>
            <a:endParaRPr lang="en-US" sz="1600" dirty="0"/>
          </a:p>
          <a:p>
            <a:pPr marL="285750" indent="-285750">
              <a:buFont typeface="Arial" panose="020B0604020202020204" pitchFamily="34" charset="0"/>
              <a:buChar char="•"/>
            </a:pPr>
            <a:r>
              <a:rPr lang="en-US" sz="1600" dirty="0"/>
              <a:t>Bjorn Bovim ------------------– </a:t>
            </a:r>
            <a:r>
              <a:rPr lang="en-US" sz="1600" dirty="0">
                <a:hlinkClick r:id="rId6"/>
              </a:rPr>
              <a:t>bbovim@uncc.edu</a:t>
            </a:r>
            <a:endParaRPr lang="en-US" sz="1600" dirty="0"/>
          </a:p>
          <a:p>
            <a:pPr marL="285750" indent="-285750">
              <a:buFont typeface="Arial" panose="020B0604020202020204" pitchFamily="34" charset="0"/>
              <a:buChar char="•"/>
            </a:pPr>
            <a:r>
              <a:rPr lang="en-US" sz="1600" dirty="0"/>
              <a:t>Matthew Divittorio ----------– </a:t>
            </a:r>
            <a:r>
              <a:rPr lang="en-US" sz="1600" dirty="0">
                <a:hlinkClick r:id="rId7"/>
              </a:rPr>
              <a:t>mdivitto@uncc.edu</a:t>
            </a:r>
            <a:endParaRPr lang="en-US" sz="1600" dirty="0"/>
          </a:p>
          <a:p>
            <a:pPr marL="285750" indent="-285750">
              <a:buFont typeface="Arial" panose="020B0604020202020204" pitchFamily="34" charset="0"/>
              <a:buChar char="•"/>
            </a:pPr>
            <a:r>
              <a:rPr lang="en-US" sz="1600" dirty="0"/>
              <a:t>Karan Balyan ----------------– </a:t>
            </a:r>
            <a:r>
              <a:rPr lang="en-US" sz="1600" dirty="0">
                <a:hlinkClick r:id="rId8"/>
              </a:rPr>
              <a:t>kbalyan@uncc.edu</a:t>
            </a: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Jerry Dahlberg (Mentor) --– </a:t>
            </a:r>
            <a:r>
              <a:rPr lang="en-US" sz="1600" dirty="0">
                <a:hlinkClick r:id="rId9"/>
              </a:rPr>
              <a:t>jjdahlbe2@uncc.edu</a:t>
            </a: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4122" name="Text Box 42"/>
          <p:cNvSpPr txBox="1">
            <a:spLocks noChangeArrowheads="1"/>
          </p:cNvSpPr>
          <p:nvPr/>
        </p:nvSpPr>
        <p:spPr bwMode="auto">
          <a:xfrm>
            <a:off x="287315" y="10501173"/>
            <a:ext cx="6143625" cy="830997"/>
          </a:xfrm>
          <a:prstGeom prst="rect">
            <a:avLst/>
          </a:prstGeom>
          <a:noFill/>
          <a:ln w="9525">
            <a:noFill/>
            <a:miter lim="800000"/>
            <a:headEnd/>
            <a:tailEnd/>
          </a:ln>
        </p:spPr>
        <p:txBody>
          <a:bodyPr>
            <a:spAutoFit/>
          </a:bodyPr>
          <a:lstStyle/>
          <a:p>
            <a:pPr algn="ctr" defTabSz="3657573">
              <a:spcBef>
                <a:spcPct val="50000"/>
              </a:spcBef>
            </a:pPr>
            <a:r>
              <a:rPr lang="en-US" sz="4800" b="1" dirty="0">
                <a:solidFill>
                  <a:srgbClr val="339933"/>
                </a:solidFill>
              </a:rPr>
              <a:t>Requirements</a:t>
            </a:r>
          </a:p>
        </p:txBody>
      </p:sp>
      <p:sp>
        <p:nvSpPr>
          <p:cNvPr id="4123" name="Text Box 18"/>
          <p:cNvSpPr txBox="1">
            <a:spLocks noChangeArrowheads="1"/>
          </p:cNvSpPr>
          <p:nvPr/>
        </p:nvSpPr>
        <p:spPr bwMode="auto">
          <a:xfrm>
            <a:off x="21065556" y="14559465"/>
            <a:ext cx="5975946" cy="828826"/>
          </a:xfrm>
          <a:prstGeom prst="rect">
            <a:avLst/>
          </a:prstGeom>
          <a:noFill/>
          <a:ln w="9525">
            <a:noFill/>
            <a:miter lim="800000"/>
            <a:headEnd/>
            <a:tailEnd/>
          </a:ln>
        </p:spPr>
        <p:txBody>
          <a:bodyPr lIns="89291" tIns="44645" rIns="89291" bIns="44645">
            <a:spAutoFit/>
          </a:bodyPr>
          <a:lstStyle/>
          <a:p>
            <a:pPr algn="ctr" defTabSz="3060984"/>
            <a:r>
              <a:rPr lang="en-US" sz="4800" b="1" dirty="0">
                <a:solidFill>
                  <a:srgbClr val="339933"/>
                </a:solidFill>
              </a:rPr>
              <a:t>Contacts</a:t>
            </a:r>
          </a:p>
        </p:txBody>
      </p:sp>
      <p:sp>
        <p:nvSpPr>
          <p:cNvPr id="3" name="TextBox 2"/>
          <p:cNvSpPr txBox="1"/>
          <p:nvPr/>
        </p:nvSpPr>
        <p:spPr>
          <a:xfrm>
            <a:off x="14175074" y="3062348"/>
            <a:ext cx="6230557" cy="1569660"/>
          </a:xfrm>
          <a:prstGeom prst="rect">
            <a:avLst/>
          </a:prstGeom>
          <a:solidFill>
            <a:schemeClr val="bg1"/>
          </a:solidFill>
        </p:spPr>
        <p:txBody>
          <a:bodyPr wrap="square" rtlCol="0">
            <a:spAutoFit/>
          </a:bodyPr>
          <a:lstStyle/>
          <a:p>
            <a:r>
              <a:rPr lang="en-US" sz="1600" dirty="0"/>
              <a:t>The mandrels are what the fiber sheets will be adhered to during the curing process. Since the mandrels define the final shape of the fiber tubes, it is very important that they adhere to the required tolerances. Standard mandrel sizes are 2”, 4”, and 6” with plans to make smaller, coupler mandrels in between the full-sized mandrels.</a:t>
            </a:r>
          </a:p>
        </p:txBody>
      </p:sp>
      <p:sp>
        <p:nvSpPr>
          <p:cNvPr id="4" name="TextBox 3"/>
          <p:cNvSpPr txBox="1"/>
          <p:nvPr/>
        </p:nvSpPr>
        <p:spPr>
          <a:xfrm>
            <a:off x="6896100" y="3139786"/>
            <a:ext cx="6548046" cy="1569660"/>
          </a:xfrm>
          <a:prstGeom prst="rect">
            <a:avLst/>
          </a:prstGeom>
          <a:solidFill>
            <a:schemeClr val="bg1"/>
          </a:solidFill>
        </p:spPr>
        <p:txBody>
          <a:bodyPr wrap="square" rtlCol="0">
            <a:spAutoFit/>
          </a:bodyPr>
          <a:lstStyle/>
          <a:p>
            <a:r>
              <a:rPr lang="en-US" sz="1600" dirty="0"/>
              <a:t>The oven is the main unit of this project and houses all of the circuity as well as serving as the environment in which the tubes will be cured. It will be insulated, and the final product will of course feature a door. The image below shows the oven with a mandrel already loaded. As can be seen, mandrels will hang from the ceiling of the oven and are surrounded by heating elements (shown as red coils). </a:t>
            </a:r>
          </a:p>
        </p:txBody>
      </p:sp>
      <p:sp>
        <p:nvSpPr>
          <p:cNvPr id="9" name="TextBox 8"/>
          <p:cNvSpPr txBox="1"/>
          <p:nvPr/>
        </p:nvSpPr>
        <p:spPr>
          <a:xfrm>
            <a:off x="21082425" y="3521283"/>
            <a:ext cx="5942208" cy="1815882"/>
          </a:xfrm>
          <a:prstGeom prst="rect">
            <a:avLst/>
          </a:prstGeom>
          <a:solidFill>
            <a:schemeClr val="bg1"/>
          </a:solidFill>
        </p:spPr>
        <p:txBody>
          <a:bodyPr wrap="square" rtlCol="0">
            <a:spAutoFit/>
          </a:bodyPr>
          <a:lstStyle/>
          <a:p>
            <a:r>
              <a:rPr lang="en-US" sz="1600" dirty="0"/>
              <a:t>The plan moving forward is to begin building the oven in the Fall Semester. The budget for this project is expected to fall between $1,750 - $2,000 and there is currently no foreseeable reason as to why this would increase. However, due to the Covid-19 pandemic, testing may dictate a necessity to purchase more.</a:t>
            </a:r>
          </a:p>
          <a:p>
            <a:endParaRPr lang="en-US" sz="1600" dirty="0"/>
          </a:p>
        </p:txBody>
      </p:sp>
      <p:sp>
        <p:nvSpPr>
          <p:cNvPr id="47" name="Text Box 43"/>
          <p:cNvSpPr txBox="1">
            <a:spLocks noChangeArrowheads="1"/>
          </p:cNvSpPr>
          <p:nvPr/>
        </p:nvSpPr>
        <p:spPr bwMode="auto">
          <a:xfrm>
            <a:off x="8349078" y="2375939"/>
            <a:ext cx="3543242" cy="707886"/>
          </a:xfrm>
          <a:prstGeom prst="rect">
            <a:avLst/>
          </a:prstGeom>
          <a:noFill/>
          <a:ln w="9525">
            <a:noFill/>
            <a:miter lim="800000"/>
            <a:headEnd/>
            <a:tailEnd/>
          </a:ln>
        </p:spPr>
        <p:txBody>
          <a:bodyPr wrap="square">
            <a:spAutoFit/>
          </a:bodyPr>
          <a:lstStyle/>
          <a:p>
            <a:pPr algn="ctr" defTabSz="3657573">
              <a:spcBef>
                <a:spcPct val="50000"/>
              </a:spcBef>
            </a:pPr>
            <a:r>
              <a:rPr lang="en-US" sz="4000" b="1" dirty="0">
                <a:solidFill>
                  <a:srgbClr val="339933"/>
                </a:solidFill>
              </a:rPr>
              <a:t>The Oven</a:t>
            </a:r>
          </a:p>
        </p:txBody>
      </p:sp>
      <p:sp>
        <p:nvSpPr>
          <p:cNvPr id="49" name="Text Box 43"/>
          <p:cNvSpPr txBox="1">
            <a:spLocks noChangeArrowheads="1"/>
          </p:cNvSpPr>
          <p:nvPr/>
        </p:nvSpPr>
        <p:spPr bwMode="auto">
          <a:xfrm>
            <a:off x="13507391" y="2429561"/>
            <a:ext cx="7248434" cy="707886"/>
          </a:xfrm>
          <a:prstGeom prst="rect">
            <a:avLst/>
          </a:prstGeom>
          <a:noFill/>
          <a:ln w="9525">
            <a:noFill/>
            <a:miter lim="800000"/>
            <a:headEnd/>
            <a:tailEnd/>
          </a:ln>
        </p:spPr>
        <p:txBody>
          <a:bodyPr wrap="square">
            <a:spAutoFit/>
          </a:bodyPr>
          <a:lstStyle/>
          <a:p>
            <a:pPr algn="ctr" defTabSz="3657573">
              <a:spcBef>
                <a:spcPct val="50000"/>
              </a:spcBef>
            </a:pPr>
            <a:r>
              <a:rPr lang="en-US" sz="4000" b="1" dirty="0">
                <a:solidFill>
                  <a:srgbClr val="339933"/>
                </a:solidFill>
              </a:rPr>
              <a:t>The Mandrels</a:t>
            </a:r>
          </a:p>
        </p:txBody>
      </p:sp>
      <p:sp>
        <p:nvSpPr>
          <p:cNvPr id="50" name="Text Box 43"/>
          <p:cNvSpPr txBox="1">
            <a:spLocks noChangeArrowheads="1"/>
          </p:cNvSpPr>
          <p:nvPr/>
        </p:nvSpPr>
        <p:spPr bwMode="auto">
          <a:xfrm>
            <a:off x="6720303" y="11259629"/>
            <a:ext cx="6800792" cy="707886"/>
          </a:xfrm>
          <a:prstGeom prst="rect">
            <a:avLst/>
          </a:prstGeom>
          <a:noFill/>
          <a:ln w="9525">
            <a:noFill/>
            <a:miter lim="800000"/>
            <a:headEnd/>
            <a:tailEnd/>
          </a:ln>
        </p:spPr>
        <p:txBody>
          <a:bodyPr wrap="square">
            <a:spAutoFit/>
          </a:bodyPr>
          <a:lstStyle/>
          <a:p>
            <a:pPr algn="ctr" defTabSz="3657573">
              <a:spcBef>
                <a:spcPct val="50000"/>
              </a:spcBef>
            </a:pPr>
            <a:r>
              <a:rPr lang="en-US" sz="4000" b="1" dirty="0">
                <a:solidFill>
                  <a:srgbClr val="339933"/>
                </a:solidFill>
              </a:rPr>
              <a:t>The Control System</a:t>
            </a:r>
          </a:p>
        </p:txBody>
      </p:sp>
      <p:sp>
        <p:nvSpPr>
          <p:cNvPr id="51" name="Text Box 43"/>
          <p:cNvSpPr txBox="1">
            <a:spLocks noChangeArrowheads="1"/>
          </p:cNvSpPr>
          <p:nvPr/>
        </p:nvSpPr>
        <p:spPr bwMode="auto">
          <a:xfrm>
            <a:off x="13715999" y="11264115"/>
            <a:ext cx="7248434" cy="707886"/>
          </a:xfrm>
          <a:prstGeom prst="rect">
            <a:avLst/>
          </a:prstGeom>
          <a:noFill/>
          <a:ln w="9525">
            <a:noFill/>
            <a:miter lim="800000"/>
            <a:headEnd/>
            <a:tailEnd/>
          </a:ln>
        </p:spPr>
        <p:txBody>
          <a:bodyPr wrap="square">
            <a:spAutoFit/>
          </a:bodyPr>
          <a:lstStyle/>
          <a:p>
            <a:pPr algn="ctr" defTabSz="3657573">
              <a:spcBef>
                <a:spcPct val="50000"/>
              </a:spcBef>
            </a:pPr>
            <a:r>
              <a:rPr lang="en-US" sz="4000" b="1" dirty="0">
                <a:solidFill>
                  <a:srgbClr val="339933"/>
                </a:solidFill>
              </a:rPr>
              <a:t>The Heating Elements</a:t>
            </a:r>
          </a:p>
        </p:txBody>
      </p:sp>
      <p:sp>
        <p:nvSpPr>
          <p:cNvPr id="8" name="TextBox 7"/>
          <p:cNvSpPr txBox="1"/>
          <p:nvPr/>
        </p:nvSpPr>
        <p:spPr>
          <a:xfrm>
            <a:off x="265514" y="307879"/>
            <a:ext cx="1646605" cy="879921"/>
          </a:xfrm>
          <a:prstGeom prst="rect">
            <a:avLst/>
          </a:prstGeom>
          <a:noFill/>
        </p:spPr>
        <p:txBody>
          <a:bodyPr wrap="none" rtlCol="0">
            <a:spAutoFit/>
          </a:bodyPr>
          <a:lstStyle/>
          <a:p>
            <a:r>
              <a:rPr lang="en-US" dirty="0"/>
              <a:t>Logo</a:t>
            </a:r>
          </a:p>
        </p:txBody>
      </p:sp>
      <p:sp>
        <p:nvSpPr>
          <p:cNvPr id="42" name="TextBox 41"/>
          <p:cNvSpPr txBox="1"/>
          <p:nvPr/>
        </p:nvSpPr>
        <p:spPr>
          <a:xfrm>
            <a:off x="22674834" y="307879"/>
            <a:ext cx="1646605" cy="879921"/>
          </a:xfrm>
          <a:prstGeom prst="rect">
            <a:avLst/>
          </a:prstGeom>
          <a:noFill/>
        </p:spPr>
        <p:txBody>
          <a:bodyPr wrap="none" rtlCol="0">
            <a:spAutoFit/>
          </a:bodyPr>
          <a:lstStyle/>
          <a:p>
            <a:r>
              <a:rPr lang="en-US" dirty="0"/>
              <a:t>Logo</a:t>
            </a:r>
          </a:p>
        </p:txBody>
      </p:sp>
      <p:sp>
        <p:nvSpPr>
          <p:cNvPr id="12" name="TextBox 11"/>
          <p:cNvSpPr txBox="1"/>
          <p:nvPr/>
        </p:nvSpPr>
        <p:spPr>
          <a:xfrm>
            <a:off x="24437913" y="74239"/>
            <a:ext cx="2962478" cy="1569660"/>
          </a:xfrm>
          <a:prstGeom prst="rect">
            <a:avLst/>
          </a:prstGeom>
          <a:noFill/>
        </p:spPr>
        <p:txBody>
          <a:bodyPr wrap="none" rtlCol="0">
            <a:spAutoFit/>
          </a:bodyPr>
          <a:lstStyle/>
          <a:p>
            <a:r>
              <a:rPr lang="en-US" sz="2400" dirty="0">
                <a:solidFill>
                  <a:schemeClr val="bg1"/>
                </a:solidFill>
              </a:rPr>
              <a:t>Leave 2” x 2”  block </a:t>
            </a:r>
          </a:p>
          <a:p>
            <a:r>
              <a:rPr lang="en-US" sz="2400" dirty="0">
                <a:solidFill>
                  <a:schemeClr val="bg1"/>
                </a:solidFill>
              </a:rPr>
              <a:t>blank in this corner</a:t>
            </a:r>
          </a:p>
          <a:p>
            <a:r>
              <a:rPr lang="en-US" sz="2400" dirty="0">
                <a:solidFill>
                  <a:schemeClr val="bg1"/>
                </a:solidFill>
              </a:rPr>
              <a:t>for ISL identification </a:t>
            </a:r>
          </a:p>
          <a:p>
            <a:r>
              <a:rPr lang="en-US" sz="2400" dirty="0">
                <a:solidFill>
                  <a:schemeClr val="bg1"/>
                </a:solidFill>
              </a:rPr>
              <a:t>at Expo </a:t>
            </a:r>
          </a:p>
        </p:txBody>
      </p:sp>
      <p:sp>
        <p:nvSpPr>
          <p:cNvPr id="54" name="TextBox 53"/>
          <p:cNvSpPr txBox="1"/>
          <p:nvPr/>
        </p:nvSpPr>
        <p:spPr>
          <a:xfrm>
            <a:off x="6837170" y="12072253"/>
            <a:ext cx="6548046" cy="1569660"/>
          </a:xfrm>
          <a:prstGeom prst="rect">
            <a:avLst/>
          </a:prstGeom>
          <a:solidFill>
            <a:schemeClr val="bg1"/>
          </a:solidFill>
        </p:spPr>
        <p:txBody>
          <a:bodyPr wrap="square" rtlCol="0">
            <a:spAutoFit/>
          </a:bodyPr>
          <a:lstStyle/>
          <a:p>
            <a:r>
              <a:rPr lang="en-US" sz="1600" dirty="0"/>
              <a:t>The control system consists of the Particle Photon Relay Board and all other circuitry related components. A proposed wiring diagram can be seen below. Please note that temperature sensors were omitted from this diagram for the sake of reducing clutter. They will be connected similarly to how the microswitches are connected. (A larger, easier to read image can be found within the presentation).</a:t>
            </a:r>
          </a:p>
        </p:txBody>
      </p:sp>
      <p:sp>
        <p:nvSpPr>
          <p:cNvPr id="55" name="TextBox 54"/>
          <p:cNvSpPr txBox="1"/>
          <p:nvPr/>
        </p:nvSpPr>
        <p:spPr>
          <a:xfrm>
            <a:off x="13857585" y="12097273"/>
            <a:ext cx="6548046" cy="1815882"/>
          </a:xfrm>
          <a:prstGeom prst="rect">
            <a:avLst/>
          </a:prstGeom>
          <a:solidFill>
            <a:schemeClr val="bg1"/>
          </a:solidFill>
        </p:spPr>
        <p:txBody>
          <a:bodyPr wrap="square" rtlCol="0">
            <a:spAutoFit/>
          </a:bodyPr>
          <a:lstStyle/>
          <a:p>
            <a:r>
              <a:rPr lang="en-US" sz="1600" dirty="0"/>
              <a:t>The heating elements chosen are similar to those found in household ovens. They are easy to connect to the relays of the special Particle Photon board and can be turned on or off individually as needed in response to the temperature sensors. As the unit will be heated, insulation is also important. The insulation below is Double Bubble Reflective Foil Insulation and should be sufficient in keeping the exterior walls of the oven safe to touch while in use.</a:t>
            </a:r>
          </a:p>
        </p:txBody>
      </p:sp>
      <p:sp>
        <p:nvSpPr>
          <p:cNvPr id="38" name="Text Box 5">
            <a:extLst>
              <a:ext uri="{FF2B5EF4-FFF2-40B4-BE49-F238E27FC236}">
                <a16:creationId xmlns:a16="http://schemas.microsoft.com/office/drawing/2014/main" id="{B4DAC931-B315-4964-8415-03604D7F5C89}"/>
              </a:ext>
            </a:extLst>
          </p:cNvPr>
          <p:cNvSpPr txBox="1">
            <a:spLocks noChangeArrowheads="1"/>
          </p:cNvSpPr>
          <p:nvPr/>
        </p:nvSpPr>
        <p:spPr bwMode="auto">
          <a:xfrm>
            <a:off x="339401" y="291135"/>
            <a:ext cx="26576733" cy="1518908"/>
          </a:xfrm>
          <a:prstGeom prst="rect">
            <a:avLst/>
          </a:prstGeom>
          <a:noFill/>
          <a:ln w="9525">
            <a:noFill/>
            <a:miter lim="800000"/>
            <a:headEnd/>
            <a:tailEnd/>
          </a:ln>
        </p:spPr>
        <p:txBody>
          <a:bodyPr lIns="71658" tIns="35829" rIns="71658" bIns="35829">
            <a:spAutoFit/>
          </a:bodyPr>
          <a:lstStyle/>
          <a:p>
            <a:pPr algn="ctr" defTabSz="3357294"/>
            <a:endParaRPr lang="en-US" sz="5400" b="1" dirty="0">
              <a:solidFill>
                <a:schemeClr val="bg1"/>
              </a:solidFill>
              <a:latin typeface="Calibri" panose="020F0502020204030204" pitchFamily="34" charset="0"/>
            </a:endParaRPr>
          </a:p>
          <a:p>
            <a:pPr algn="ctr" defTabSz="3357294"/>
            <a:r>
              <a:rPr lang="en-US" sz="2000" b="1" dirty="0">
                <a:solidFill>
                  <a:schemeClr val="bg1"/>
                </a:solidFill>
              </a:rPr>
              <a:t>Students Involved: Kyle Cook, Bjorn Bovim, Ali Iftikhar, Matthew Divittorio, and Karan Balyan </a:t>
            </a:r>
            <a:endParaRPr lang="en-US" sz="2000" b="1" baseline="30000" dirty="0">
              <a:solidFill>
                <a:schemeClr val="bg1"/>
              </a:solidFill>
            </a:endParaRPr>
          </a:p>
          <a:p>
            <a:pPr algn="ctr" defTabSz="3357294"/>
            <a:endParaRPr lang="en-US" sz="2000" b="1" dirty="0">
              <a:solidFill>
                <a:schemeClr val="bg1"/>
              </a:solidFill>
            </a:endParaRPr>
          </a:p>
        </p:txBody>
      </p:sp>
      <p:sp>
        <p:nvSpPr>
          <p:cNvPr id="39" name="Rectangle 38">
            <a:extLst>
              <a:ext uri="{FF2B5EF4-FFF2-40B4-BE49-F238E27FC236}">
                <a16:creationId xmlns:a16="http://schemas.microsoft.com/office/drawing/2014/main" id="{80437C05-66FE-44F1-8988-75DA171E5248}"/>
              </a:ext>
            </a:extLst>
          </p:cNvPr>
          <p:cNvSpPr/>
          <p:nvPr/>
        </p:nvSpPr>
        <p:spPr>
          <a:xfrm>
            <a:off x="31609" y="39357"/>
            <a:ext cx="27431999" cy="1584934"/>
          </a:xfrm>
          <a:prstGeom prst="rect">
            <a:avLst/>
          </a:prstGeom>
          <a:gradFill>
            <a:gsLst>
              <a:gs pos="16000">
                <a:srgbClr val="339933"/>
              </a:gs>
              <a:gs pos="17000">
                <a:srgbClr val="339933"/>
              </a:gs>
              <a:gs pos="68000">
                <a:srgbClr val="156B13"/>
              </a:gs>
            </a:gsLst>
            <a:lin ang="5400000" scaled="1"/>
          </a:gradFill>
        </p:spPr>
        <p:style>
          <a:lnRef idx="0">
            <a:schemeClr val="accent3"/>
          </a:lnRef>
          <a:fillRef idx="3">
            <a:schemeClr val="accent3"/>
          </a:fillRef>
          <a:effectRef idx="3">
            <a:schemeClr val="accent3"/>
          </a:effectRef>
          <a:fontRef idx="minor">
            <a:schemeClr val="lt1"/>
          </a:fontRef>
        </p:style>
        <p:txBody>
          <a:bodyPr anchor="ctr"/>
          <a:lstStyle/>
          <a:p>
            <a:pPr algn="ctr" defTabSz="3265443" fontAlgn="auto">
              <a:spcBef>
                <a:spcPts val="0"/>
              </a:spcBef>
              <a:spcAft>
                <a:spcPts val="0"/>
              </a:spcAft>
              <a:defRPr/>
            </a:pPr>
            <a:endParaRPr lang="en-US" sz="5400"/>
          </a:p>
        </p:txBody>
      </p:sp>
      <p:sp>
        <p:nvSpPr>
          <p:cNvPr id="40" name="Text Box 5">
            <a:extLst>
              <a:ext uri="{FF2B5EF4-FFF2-40B4-BE49-F238E27FC236}">
                <a16:creationId xmlns:a16="http://schemas.microsoft.com/office/drawing/2014/main" id="{4F1230CB-2631-40B3-AC89-8025712B4230}"/>
              </a:ext>
            </a:extLst>
          </p:cNvPr>
          <p:cNvSpPr txBox="1">
            <a:spLocks noChangeArrowheads="1"/>
          </p:cNvSpPr>
          <p:nvPr/>
        </p:nvSpPr>
        <p:spPr bwMode="auto">
          <a:xfrm>
            <a:off x="306308" y="369690"/>
            <a:ext cx="26576733" cy="1518908"/>
          </a:xfrm>
          <a:prstGeom prst="rect">
            <a:avLst/>
          </a:prstGeom>
          <a:noFill/>
          <a:ln w="9525">
            <a:noFill/>
            <a:miter lim="800000"/>
            <a:headEnd/>
            <a:tailEnd/>
          </a:ln>
        </p:spPr>
        <p:txBody>
          <a:bodyPr lIns="71658" tIns="35829" rIns="71658" bIns="35829">
            <a:spAutoFit/>
          </a:bodyPr>
          <a:lstStyle/>
          <a:p>
            <a:pPr algn="ctr" defTabSz="3357294"/>
            <a:endParaRPr lang="en-US" sz="5400" b="1" dirty="0">
              <a:solidFill>
                <a:schemeClr val="bg1"/>
              </a:solidFill>
              <a:latin typeface="Calibri" panose="020F0502020204030204" pitchFamily="34" charset="0"/>
            </a:endParaRPr>
          </a:p>
          <a:p>
            <a:pPr algn="ctr" defTabSz="3357294"/>
            <a:r>
              <a:rPr lang="en-US" sz="2000" b="1" dirty="0">
                <a:solidFill>
                  <a:schemeClr val="bg1"/>
                </a:solidFill>
              </a:rPr>
              <a:t>Students Involved: Kyle Cook, Bjorn Bovim, Ali Iftikhar, Matthew Divittorio, and Karan Balyan </a:t>
            </a:r>
            <a:endParaRPr lang="en-US" sz="2000" b="1" baseline="30000" dirty="0">
              <a:solidFill>
                <a:schemeClr val="bg1"/>
              </a:solidFill>
            </a:endParaRPr>
          </a:p>
          <a:p>
            <a:pPr algn="ctr" defTabSz="3357294"/>
            <a:endParaRPr lang="en-US" sz="2000" b="1" dirty="0">
              <a:solidFill>
                <a:schemeClr val="bg1"/>
              </a:solidFill>
            </a:endParaRPr>
          </a:p>
        </p:txBody>
      </p:sp>
      <p:sp>
        <p:nvSpPr>
          <p:cNvPr id="43" name="Text Box 5">
            <a:extLst>
              <a:ext uri="{FF2B5EF4-FFF2-40B4-BE49-F238E27FC236}">
                <a16:creationId xmlns:a16="http://schemas.microsoft.com/office/drawing/2014/main" id="{3C4C48E5-989B-4F62-AED3-4A9C173E0A06}"/>
              </a:ext>
            </a:extLst>
          </p:cNvPr>
          <p:cNvSpPr txBox="1">
            <a:spLocks noChangeArrowheads="1"/>
          </p:cNvSpPr>
          <p:nvPr/>
        </p:nvSpPr>
        <p:spPr bwMode="auto">
          <a:xfrm>
            <a:off x="455875" y="47959"/>
            <a:ext cx="26576733" cy="1518908"/>
          </a:xfrm>
          <a:prstGeom prst="rect">
            <a:avLst/>
          </a:prstGeom>
          <a:noFill/>
          <a:ln w="9525">
            <a:noFill/>
            <a:miter lim="800000"/>
            <a:headEnd/>
            <a:tailEnd/>
          </a:ln>
        </p:spPr>
        <p:txBody>
          <a:bodyPr lIns="71658" tIns="35829" rIns="71658" bIns="35829">
            <a:spAutoFit/>
          </a:bodyPr>
          <a:lstStyle/>
          <a:p>
            <a:pPr algn="ctr" defTabSz="3357294"/>
            <a:r>
              <a:rPr lang="en-US" sz="5400" b="1" dirty="0">
                <a:solidFill>
                  <a:schemeClr val="bg1"/>
                </a:solidFill>
                <a:latin typeface="Calibri" panose="020F0502020204030204" pitchFamily="34" charset="0"/>
              </a:rPr>
              <a:t>UNCC TUBE – Apparatus for Carbon Fiber Tubes &amp; Airfoils</a:t>
            </a:r>
          </a:p>
          <a:p>
            <a:pPr algn="ctr" defTabSz="3357294"/>
            <a:r>
              <a:rPr lang="en-US" sz="2000" b="1" dirty="0">
                <a:solidFill>
                  <a:schemeClr val="bg1"/>
                </a:solidFill>
              </a:rPr>
              <a:t>UNCC Mechanical Engineering Department – Dr. Jerry Dahlberg</a:t>
            </a:r>
            <a:endParaRPr lang="en-US" sz="2000" b="1" baseline="30000" dirty="0">
              <a:solidFill>
                <a:schemeClr val="bg1"/>
              </a:solidFill>
            </a:endParaRPr>
          </a:p>
          <a:p>
            <a:pPr algn="ctr" defTabSz="3357294"/>
            <a:endParaRPr lang="en-US" sz="2000" b="1" dirty="0">
              <a:solidFill>
                <a:schemeClr val="bg1"/>
              </a:solidFill>
            </a:endParaRPr>
          </a:p>
        </p:txBody>
      </p:sp>
      <p:pic>
        <p:nvPicPr>
          <p:cNvPr id="5" name="Picture 4" descr="A close up of a logo&#10;&#10;Description automatically generated">
            <a:extLst>
              <a:ext uri="{FF2B5EF4-FFF2-40B4-BE49-F238E27FC236}">
                <a16:creationId xmlns:a16="http://schemas.microsoft.com/office/drawing/2014/main" id="{B97E003E-5ADA-4C95-81BF-492B314140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0" y="119214"/>
            <a:ext cx="2263251" cy="1505090"/>
          </a:xfrm>
          <a:prstGeom prst="rect">
            <a:avLst/>
          </a:prstGeom>
        </p:spPr>
      </p:pic>
      <p:pic>
        <p:nvPicPr>
          <p:cNvPr id="7" name="Picture 6" descr="A close up of a door&#10;&#10;Description automatically generated">
            <a:extLst>
              <a:ext uri="{FF2B5EF4-FFF2-40B4-BE49-F238E27FC236}">
                <a16:creationId xmlns:a16="http://schemas.microsoft.com/office/drawing/2014/main" id="{E23C0F16-CB2E-4C0C-AD96-9BE1F14A02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96100" y="5393457"/>
            <a:ext cx="6430186" cy="4575787"/>
          </a:xfrm>
          <a:prstGeom prst="rect">
            <a:avLst/>
          </a:prstGeom>
        </p:spPr>
      </p:pic>
      <p:pic>
        <p:nvPicPr>
          <p:cNvPr id="11" name="Picture 10" descr="A close up of a map&#10;&#10;Description automatically generated">
            <a:extLst>
              <a:ext uri="{FF2B5EF4-FFF2-40B4-BE49-F238E27FC236}">
                <a16:creationId xmlns:a16="http://schemas.microsoft.com/office/drawing/2014/main" id="{7E03ECC3-398A-4064-BA41-6B1E046F35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90691" y="13625648"/>
            <a:ext cx="6353455" cy="3507783"/>
          </a:xfrm>
          <a:prstGeom prst="rect">
            <a:avLst/>
          </a:prstGeom>
        </p:spPr>
      </p:pic>
      <p:pic>
        <p:nvPicPr>
          <p:cNvPr id="15" name="Picture 14" descr="A close up of a hanger&#10;&#10;Description automatically generated">
            <a:extLst>
              <a:ext uri="{FF2B5EF4-FFF2-40B4-BE49-F238E27FC236}">
                <a16:creationId xmlns:a16="http://schemas.microsoft.com/office/drawing/2014/main" id="{36E7CEB4-C7B7-4C79-BDEB-72D9B56371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83183" y="14632221"/>
            <a:ext cx="2628900" cy="1743075"/>
          </a:xfrm>
          <a:prstGeom prst="rect">
            <a:avLst/>
          </a:prstGeom>
        </p:spPr>
      </p:pic>
      <p:pic>
        <p:nvPicPr>
          <p:cNvPr id="17" name="Picture 16" descr="A picture containing indoor, sitting, cat, white&#10;&#10;Description automatically generated">
            <a:extLst>
              <a:ext uri="{FF2B5EF4-FFF2-40B4-BE49-F238E27FC236}">
                <a16:creationId xmlns:a16="http://schemas.microsoft.com/office/drawing/2014/main" id="{484DF2BC-DB5D-48C4-9E56-AA6C109A24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326123" y="14274485"/>
            <a:ext cx="2657846" cy="2210108"/>
          </a:xfrm>
          <a:prstGeom prst="rect">
            <a:avLst/>
          </a:prstGeom>
        </p:spPr>
      </p:pic>
      <p:pic>
        <p:nvPicPr>
          <p:cNvPr id="19" name="Picture 18" descr="A close up of a device&#10;&#10;Description automatically generated">
            <a:extLst>
              <a:ext uri="{FF2B5EF4-FFF2-40B4-BE49-F238E27FC236}">
                <a16:creationId xmlns:a16="http://schemas.microsoft.com/office/drawing/2014/main" id="{F783EA82-34E1-411F-9E20-B06AC823D2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666083" y="5399000"/>
            <a:ext cx="4220370" cy="4570244"/>
          </a:xfrm>
          <a:prstGeom prst="rect">
            <a:avLst/>
          </a:prstGeom>
        </p:spPr>
      </p:pic>
      <p:pic>
        <p:nvPicPr>
          <p:cNvPr id="21" name="Picture 20" descr="A picture containing indoor, sitting, green, small&#10;&#10;Description automatically generated">
            <a:extLst>
              <a:ext uri="{FF2B5EF4-FFF2-40B4-BE49-F238E27FC236}">
                <a16:creationId xmlns:a16="http://schemas.microsoft.com/office/drawing/2014/main" id="{6023B23C-70CD-4456-9858-6FBC8C75C5E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5053" t="16370" r="23807" b="12992"/>
          <a:stretch/>
        </p:blipFill>
        <p:spPr>
          <a:xfrm>
            <a:off x="22441394" y="4844722"/>
            <a:ext cx="2777426" cy="6026334"/>
          </a:xfrm>
          <a:prstGeom prst="rect">
            <a:avLst/>
          </a:prstGeom>
        </p:spPr>
      </p:pic>
      <p:pic>
        <p:nvPicPr>
          <p:cNvPr id="2052" name="Picture 4">
            <a:extLst>
              <a:ext uri="{FF2B5EF4-FFF2-40B4-BE49-F238E27FC236}">
                <a16:creationId xmlns:a16="http://schemas.microsoft.com/office/drawing/2014/main" id="{F0A4EF6C-2818-424C-957D-564699BF580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35337" t="28753" r="37312" b="39596"/>
          <a:stretch/>
        </p:blipFill>
        <p:spPr bwMode="auto">
          <a:xfrm>
            <a:off x="22515422" y="12730727"/>
            <a:ext cx="2813269" cy="1828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quence #1">
            <a:hlinkClick r:id="" action="ppaction://media"/>
            <a:extLst>
              <a:ext uri="{FF2B5EF4-FFF2-40B4-BE49-F238E27FC236}">
                <a16:creationId xmlns:a16="http://schemas.microsoft.com/office/drawing/2014/main" id="{E83838D9-9C42-4C3A-B42A-215C75B8CCC2}"/>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27432000" cy="18288000"/>
          </a:xfrm>
          <a:prstGeom prst="rect">
            <a:avLst/>
          </a:prstGeom>
        </p:spPr>
      </p:pic>
    </p:spTree>
    <p:extLst>
      <p:ext uri="{BB962C8B-B14F-4D97-AF65-F5344CB8AC3E}">
        <p14:creationId xmlns:p14="http://schemas.microsoft.com/office/powerpoint/2010/main" val="164101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1398</TotalTime>
  <Words>1070</Words>
  <Application>Microsoft Office PowerPoint</Application>
  <PresentationFormat>Custom</PresentationFormat>
  <Paragraphs>67</Paragraphs>
  <Slides>2</Slides>
  <Notes>1</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vt:i4>
      </vt:variant>
    </vt:vector>
  </HeadingPairs>
  <TitlesOfParts>
    <vt:vector size="7" baseType="lpstr">
      <vt:lpstr>Arial</vt:lpstr>
      <vt:lpstr>Calibri</vt:lpstr>
      <vt:lpstr>Times New Roman</vt:lpstr>
      <vt:lpstr>Default Design</vt:lpstr>
      <vt:lpstr>CorelDRAW</vt:lpstr>
      <vt:lpstr>PowerPoint Presentation</vt:lpstr>
      <vt:lpstr>PowerPoint Presentation</vt:lpstr>
    </vt:vector>
  </TitlesOfParts>
  <Company>MegaPrint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36x48 Tri-Fold Template</dc:title>
  <dc:creator>Ethan Shulda</dc:creator>
  <dc:description>©MegaPrint Inc. 2009</dc:description>
  <cp:lastModifiedBy>Hobday, G.T.</cp:lastModifiedBy>
  <cp:revision>168</cp:revision>
  <dcterms:created xsi:type="dcterms:W3CDTF">2008-12-04T00:20:37Z</dcterms:created>
  <dcterms:modified xsi:type="dcterms:W3CDTF">2020-04-30T12:47:40Z</dcterms:modified>
  <cp:category>Research Poster</cp:category>
</cp:coreProperties>
</file>