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43891200" cy="32918400"/>
  <p:notesSz cx="32099250" cy="4220845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Libre Franklin Medium" panose="020B060402020202020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836">
          <p15:clr>
            <a:srgbClr val="A4A3A4"/>
          </p15:clr>
        </p15:guide>
        <p15:guide id="2" orient="horz" pos="20196">
          <p15:clr>
            <a:srgbClr val="A4A3A4"/>
          </p15:clr>
        </p15:guide>
        <p15:guide id="3" orient="horz" pos="2148">
          <p15:clr>
            <a:srgbClr val="A4A3A4"/>
          </p15:clr>
        </p15:guide>
        <p15:guide id="4" pos="6912">
          <p15:clr>
            <a:srgbClr val="A4A3A4"/>
          </p15:clr>
        </p15:guide>
        <p15:guide id="5" pos="20736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ireEHH09JnttTrnyVgSwJL01U8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7" d="100"/>
          <a:sy n="17" d="100"/>
        </p:scale>
        <p:origin x="1522" y="82"/>
      </p:cViewPr>
      <p:guideLst>
        <p:guide orient="horz" pos="4836"/>
        <p:guide orient="horz" pos="20196"/>
        <p:guide orient="horz" pos="2148"/>
        <p:guide pos="6912"/>
        <p:guide pos="207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8"/>
            <a:ext cx="13909680" cy="211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3250" tIns="221625" rIns="443250" bIns="2216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8181991" y="8"/>
            <a:ext cx="13909680" cy="211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3250" tIns="221625" rIns="443250" bIns="2216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499100" y="3160713"/>
            <a:ext cx="21108988" cy="15832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3209930" y="20052644"/>
            <a:ext cx="25679400" cy="18993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3250" tIns="221625" rIns="443250" bIns="22162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40090788"/>
            <a:ext cx="13909680" cy="211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3250" tIns="221625" rIns="443250" bIns="2216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8181991" y="40090788"/>
            <a:ext cx="13909680" cy="211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3250" tIns="221625" rIns="443250" bIns="2216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5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5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:notes"/>
          <p:cNvSpPr txBox="1">
            <a:spLocks noGrp="1"/>
          </p:cNvSpPr>
          <p:nvPr>
            <p:ph type="sldNum" idx="12"/>
          </p:nvPr>
        </p:nvSpPr>
        <p:spPr>
          <a:xfrm>
            <a:off x="18181991" y="40090788"/>
            <a:ext cx="13909680" cy="211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3250" tIns="221625" rIns="443250" bIns="2216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5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5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99100" y="3160713"/>
            <a:ext cx="21108988" cy="15832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" name="Google Shape;15;p1:notes"/>
          <p:cNvSpPr txBox="1">
            <a:spLocks noGrp="1"/>
          </p:cNvSpPr>
          <p:nvPr>
            <p:ph type="body" idx="1"/>
          </p:nvPr>
        </p:nvSpPr>
        <p:spPr>
          <a:xfrm>
            <a:off x="3209930" y="20052644"/>
            <a:ext cx="25679400" cy="18993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3250" tIns="221625" rIns="443250" bIns="221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4f2fda22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99100" y="3160713"/>
            <a:ext cx="21108988" cy="15832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4f2fda225_1_0:notes"/>
          <p:cNvSpPr txBox="1">
            <a:spLocks noGrp="1"/>
          </p:cNvSpPr>
          <p:nvPr>
            <p:ph type="body" idx="1"/>
          </p:nvPr>
        </p:nvSpPr>
        <p:spPr>
          <a:xfrm>
            <a:off x="3209930" y="20052644"/>
            <a:ext cx="25679400" cy="18993900"/>
          </a:xfrm>
          <a:prstGeom prst="rect">
            <a:avLst/>
          </a:prstGeom>
        </p:spPr>
        <p:txBody>
          <a:bodyPr spcFirstLastPara="1" wrap="square" lIns="443250" tIns="221625" rIns="443250" bIns="2216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74f2fda225_1_0:notes"/>
          <p:cNvSpPr txBox="1">
            <a:spLocks noGrp="1"/>
          </p:cNvSpPr>
          <p:nvPr>
            <p:ph type="sldNum" idx="12"/>
          </p:nvPr>
        </p:nvSpPr>
        <p:spPr>
          <a:xfrm>
            <a:off x="18181991" y="40090788"/>
            <a:ext cx="13909800" cy="2110500"/>
          </a:xfrm>
          <a:prstGeom prst="rect">
            <a:avLst/>
          </a:prstGeom>
        </p:spPr>
        <p:txBody>
          <a:bodyPr spcFirstLastPara="1" wrap="square" lIns="443250" tIns="221625" rIns="443250" bIns="2216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4f2fda225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99100" y="3160713"/>
            <a:ext cx="21108900" cy="15832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4f2fda225_1_41:notes"/>
          <p:cNvSpPr txBox="1">
            <a:spLocks noGrp="1"/>
          </p:cNvSpPr>
          <p:nvPr>
            <p:ph type="body" idx="1"/>
          </p:nvPr>
        </p:nvSpPr>
        <p:spPr>
          <a:xfrm>
            <a:off x="3209930" y="20052644"/>
            <a:ext cx="25679400" cy="18993900"/>
          </a:xfrm>
          <a:prstGeom prst="rect">
            <a:avLst/>
          </a:prstGeom>
        </p:spPr>
        <p:txBody>
          <a:bodyPr spcFirstLastPara="1" wrap="square" lIns="443250" tIns="221625" rIns="443250" bIns="2216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g74f2fda225_1_41:notes"/>
          <p:cNvSpPr txBox="1">
            <a:spLocks noGrp="1"/>
          </p:cNvSpPr>
          <p:nvPr>
            <p:ph type="sldNum" idx="12"/>
          </p:nvPr>
        </p:nvSpPr>
        <p:spPr>
          <a:xfrm>
            <a:off x="18181991" y="40090788"/>
            <a:ext cx="13909800" cy="2110500"/>
          </a:xfrm>
          <a:prstGeom prst="rect">
            <a:avLst/>
          </a:prstGeom>
        </p:spPr>
        <p:txBody>
          <a:bodyPr spcFirstLastPara="1" wrap="square" lIns="443250" tIns="221625" rIns="443250" bIns="2216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4f2fda22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99100" y="3160713"/>
            <a:ext cx="21108988" cy="15832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4f2fda225_1_5:notes"/>
          <p:cNvSpPr txBox="1">
            <a:spLocks noGrp="1"/>
          </p:cNvSpPr>
          <p:nvPr>
            <p:ph type="body" idx="1"/>
          </p:nvPr>
        </p:nvSpPr>
        <p:spPr>
          <a:xfrm>
            <a:off x="3209930" y="20052644"/>
            <a:ext cx="25679400" cy="18993900"/>
          </a:xfrm>
          <a:prstGeom prst="rect">
            <a:avLst/>
          </a:prstGeom>
        </p:spPr>
        <p:txBody>
          <a:bodyPr spcFirstLastPara="1" wrap="square" lIns="443250" tIns="221625" rIns="443250" bIns="2216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74f2fda225_1_5:notes"/>
          <p:cNvSpPr txBox="1">
            <a:spLocks noGrp="1"/>
          </p:cNvSpPr>
          <p:nvPr>
            <p:ph type="sldNum" idx="12"/>
          </p:nvPr>
        </p:nvSpPr>
        <p:spPr>
          <a:xfrm>
            <a:off x="18181991" y="40090788"/>
            <a:ext cx="13909800" cy="2110500"/>
          </a:xfrm>
          <a:prstGeom prst="rect">
            <a:avLst/>
          </a:prstGeom>
        </p:spPr>
        <p:txBody>
          <a:bodyPr spcFirstLastPara="1" wrap="square" lIns="443250" tIns="221625" rIns="443250" bIns="2216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4f2fda225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99100" y="3160713"/>
            <a:ext cx="21108988" cy="15832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4f2fda225_1_11:notes"/>
          <p:cNvSpPr txBox="1">
            <a:spLocks noGrp="1"/>
          </p:cNvSpPr>
          <p:nvPr>
            <p:ph type="body" idx="1"/>
          </p:nvPr>
        </p:nvSpPr>
        <p:spPr>
          <a:xfrm>
            <a:off x="3209930" y="20052644"/>
            <a:ext cx="25679400" cy="18993900"/>
          </a:xfrm>
          <a:prstGeom prst="rect">
            <a:avLst/>
          </a:prstGeom>
        </p:spPr>
        <p:txBody>
          <a:bodyPr spcFirstLastPara="1" wrap="square" lIns="443250" tIns="221625" rIns="443250" bIns="2216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g74f2fda225_1_11:notes"/>
          <p:cNvSpPr txBox="1">
            <a:spLocks noGrp="1"/>
          </p:cNvSpPr>
          <p:nvPr>
            <p:ph type="sldNum" idx="12"/>
          </p:nvPr>
        </p:nvSpPr>
        <p:spPr>
          <a:xfrm>
            <a:off x="18181991" y="40090788"/>
            <a:ext cx="13909800" cy="2110500"/>
          </a:xfrm>
          <a:prstGeom prst="rect">
            <a:avLst/>
          </a:prstGeom>
        </p:spPr>
        <p:txBody>
          <a:bodyPr spcFirstLastPara="1" wrap="square" lIns="443250" tIns="221625" rIns="443250" bIns="2216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4f2fda225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99100" y="3160713"/>
            <a:ext cx="21108988" cy="15832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74f2fda225_1_16:notes"/>
          <p:cNvSpPr txBox="1">
            <a:spLocks noGrp="1"/>
          </p:cNvSpPr>
          <p:nvPr>
            <p:ph type="body" idx="1"/>
          </p:nvPr>
        </p:nvSpPr>
        <p:spPr>
          <a:xfrm>
            <a:off x="3209930" y="20052644"/>
            <a:ext cx="25679400" cy="18993900"/>
          </a:xfrm>
          <a:prstGeom prst="rect">
            <a:avLst/>
          </a:prstGeom>
        </p:spPr>
        <p:txBody>
          <a:bodyPr spcFirstLastPara="1" wrap="square" lIns="443250" tIns="221625" rIns="443250" bIns="2216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74f2fda225_1_16:notes"/>
          <p:cNvSpPr txBox="1">
            <a:spLocks noGrp="1"/>
          </p:cNvSpPr>
          <p:nvPr>
            <p:ph type="sldNum" idx="12"/>
          </p:nvPr>
        </p:nvSpPr>
        <p:spPr>
          <a:xfrm>
            <a:off x="18181991" y="40090788"/>
            <a:ext cx="13909800" cy="2110500"/>
          </a:xfrm>
          <a:prstGeom prst="rect">
            <a:avLst/>
          </a:prstGeom>
        </p:spPr>
        <p:txBody>
          <a:bodyPr spcFirstLastPara="1" wrap="square" lIns="443250" tIns="221625" rIns="443250" bIns="2216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74f2fda225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99100" y="3160713"/>
            <a:ext cx="21108988" cy="15832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74f2fda225_1_21:notes"/>
          <p:cNvSpPr txBox="1">
            <a:spLocks noGrp="1"/>
          </p:cNvSpPr>
          <p:nvPr>
            <p:ph type="body" idx="1"/>
          </p:nvPr>
        </p:nvSpPr>
        <p:spPr>
          <a:xfrm>
            <a:off x="3209930" y="20052644"/>
            <a:ext cx="25679400" cy="18993900"/>
          </a:xfrm>
          <a:prstGeom prst="rect">
            <a:avLst/>
          </a:prstGeom>
        </p:spPr>
        <p:txBody>
          <a:bodyPr spcFirstLastPara="1" wrap="square" lIns="443250" tIns="221625" rIns="443250" bIns="2216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74f2fda225_1_21:notes"/>
          <p:cNvSpPr txBox="1">
            <a:spLocks noGrp="1"/>
          </p:cNvSpPr>
          <p:nvPr>
            <p:ph type="sldNum" idx="12"/>
          </p:nvPr>
        </p:nvSpPr>
        <p:spPr>
          <a:xfrm>
            <a:off x="18181991" y="40090788"/>
            <a:ext cx="13909800" cy="2110500"/>
          </a:xfrm>
          <a:prstGeom prst="rect">
            <a:avLst/>
          </a:prstGeom>
        </p:spPr>
        <p:txBody>
          <a:bodyPr spcFirstLastPara="1" wrap="square" lIns="443250" tIns="221625" rIns="443250" bIns="2216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4f2fda225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99100" y="3160713"/>
            <a:ext cx="21108988" cy="15832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4f2fda225_1_26:notes"/>
          <p:cNvSpPr txBox="1">
            <a:spLocks noGrp="1"/>
          </p:cNvSpPr>
          <p:nvPr>
            <p:ph type="body" idx="1"/>
          </p:nvPr>
        </p:nvSpPr>
        <p:spPr>
          <a:xfrm>
            <a:off x="3209930" y="20052644"/>
            <a:ext cx="25679400" cy="18993900"/>
          </a:xfrm>
          <a:prstGeom prst="rect">
            <a:avLst/>
          </a:prstGeom>
        </p:spPr>
        <p:txBody>
          <a:bodyPr spcFirstLastPara="1" wrap="square" lIns="443250" tIns="221625" rIns="443250" bIns="2216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74f2fda225_1_26:notes"/>
          <p:cNvSpPr txBox="1">
            <a:spLocks noGrp="1"/>
          </p:cNvSpPr>
          <p:nvPr>
            <p:ph type="sldNum" idx="12"/>
          </p:nvPr>
        </p:nvSpPr>
        <p:spPr>
          <a:xfrm>
            <a:off x="18181991" y="40090788"/>
            <a:ext cx="13909800" cy="2110500"/>
          </a:xfrm>
          <a:prstGeom prst="rect">
            <a:avLst/>
          </a:prstGeom>
        </p:spPr>
        <p:txBody>
          <a:bodyPr spcFirstLastPara="1" wrap="square" lIns="443250" tIns="221625" rIns="443250" bIns="2216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4f2fda225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99100" y="3160713"/>
            <a:ext cx="21108900" cy="15832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4f2fda225_1_31:notes"/>
          <p:cNvSpPr txBox="1">
            <a:spLocks noGrp="1"/>
          </p:cNvSpPr>
          <p:nvPr>
            <p:ph type="body" idx="1"/>
          </p:nvPr>
        </p:nvSpPr>
        <p:spPr>
          <a:xfrm>
            <a:off x="3209930" y="20052644"/>
            <a:ext cx="25679400" cy="18993900"/>
          </a:xfrm>
          <a:prstGeom prst="rect">
            <a:avLst/>
          </a:prstGeom>
        </p:spPr>
        <p:txBody>
          <a:bodyPr spcFirstLastPara="1" wrap="square" lIns="443250" tIns="221625" rIns="443250" bIns="2216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74f2fda225_1_31:notes"/>
          <p:cNvSpPr txBox="1">
            <a:spLocks noGrp="1"/>
          </p:cNvSpPr>
          <p:nvPr>
            <p:ph type="sldNum" idx="12"/>
          </p:nvPr>
        </p:nvSpPr>
        <p:spPr>
          <a:xfrm>
            <a:off x="18181991" y="40090788"/>
            <a:ext cx="13909800" cy="2110500"/>
          </a:xfrm>
          <a:prstGeom prst="rect">
            <a:avLst/>
          </a:prstGeom>
        </p:spPr>
        <p:txBody>
          <a:bodyPr spcFirstLastPara="1" wrap="square" lIns="443250" tIns="221625" rIns="443250" bIns="2216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oogle Shape;10;p2"/>
          <p:cNvGraphicFramePr/>
          <p:nvPr/>
        </p:nvGraphicFramePr>
        <p:xfrm>
          <a:off x="35814000" y="32385000"/>
          <a:ext cx="675957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4" imgW="6759575" imgH="212725" progId="">
                  <p:embed/>
                </p:oleObj>
              </mc:Choice>
              <mc:Fallback>
                <p:oleObj r:id="rId4" imgW="6759575" imgH="212725" progId="">
                  <p:embed/>
                  <p:pic>
                    <p:nvPicPr>
                      <p:cNvPr id="10" name="Google Shape;10;p2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35814000" y="32385000"/>
                        <a:ext cx="6759575" cy="21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hyperlink" Target="https://www.youtube.com/watch?v=8QA3UrI1XJs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"/>
          <p:cNvSpPr/>
          <p:nvPr/>
        </p:nvSpPr>
        <p:spPr>
          <a:xfrm>
            <a:off x="10911038" y="3513211"/>
            <a:ext cx="21488400" cy="27027000"/>
          </a:xfrm>
          <a:prstGeom prst="roundRect">
            <a:avLst>
              <a:gd name="adj" fmla="val 7000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"/>
          <p:cNvSpPr/>
          <p:nvPr/>
        </p:nvSpPr>
        <p:spPr>
          <a:xfrm>
            <a:off x="33351800" y="3485150"/>
            <a:ext cx="9887100" cy="27083100"/>
          </a:xfrm>
          <a:prstGeom prst="roundRect">
            <a:avLst>
              <a:gd name="adj" fmla="val 7000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1"/>
          <p:cNvSpPr/>
          <p:nvPr/>
        </p:nvSpPr>
        <p:spPr>
          <a:xfrm>
            <a:off x="669925" y="3429001"/>
            <a:ext cx="9883775" cy="27083087"/>
          </a:xfrm>
          <a:prstGeom prst="roundRect">
            <a:avLst>
              <a:gd name="adj" fmla="val 7000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"/>
          <p:cNvSpPr txBox="1"/>
          <p:nvPr/>
        </p:nvSpPr>
        <p:spPr>
          <a:xfrm>
            <a:off x="939800" y="4888492"/>
            <a:ext cx="9344100" cy="25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339933"/>
                </a:solidFill>
              </a:rPr>
              <a:t>OBJECTIVE</a:t>
            </a:r>
            <a:endParaRPr sz="4200" b="1" u="none">
              <a:solidFill>
                <a:srgbClr val="339933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Improve the function of the EOS M 400-1 laser metal sintering 3D printer. 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Improve the removal rate of excess metal powder in a way that eliminates the need to stop and start the printer or compromise the inert print environment.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Innovate a solution that is simple to use and provides easy maintenance</a:t>
            </a:r>
            <a:endParaRPr sz="28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200" b="1">
                <a:solidFill>
                  <a:srgbClr val="339933"/>
                </a:solidFill>
              </a:rPr>
              <a:t>SUMMARY</a:t>
            </a:r>
            <a:endParaRPr sz="4200" b="1">
              <a:solidFill>
                <a:srgbClr val="339933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Introduction of the problem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Required design work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Beginning of construction of a proof-of concept.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Measurements of the machine were taken and the team sketched several potential solutions. 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A decision matrix was made to select the concept that appeared to work best. This selection was presented to the sponsors in a presentation to get their approval. 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The corporate sponsors wanted a proof of concept, so the team began designing and producing parts for the proof of concept. 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Technical drawings of the concept are complete. 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Electronic parts and adapting components have been ordered. 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200" b="1">
                <a:solidFill>
                  <a:srgbClr val="339933"/>
                </a:solidFill>
              </a:rPr>
              <a:t>REQUIREMENTS</a:t>
            </a:r>
            <a:endParaRPr sz="4200" b="1">
              <a:solidFill>
                <a:srgbClr val="339933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-US" sz="2800">
                <a:solidFill>
                  <a:schemeClr val="dk1"/>
                </a:solidFill>
              </a:rPr>
              <a:t>Solution fits in the available space within the EOS 400 with minor modifications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-US" sz="2800">
                <a:solidFill>
                  <a:schemeClr val="dk1"/>
                </a:solidFill>
              </a:rPr>
              <a:t>Inert atmosphere is not compromised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Solution should aim to reduce stoppage to no more than five minutes or completely eliminate the need for stoppage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00" b="1">
              <a:solidFill>
                <a:srgbClr val="3399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339933"/>
                </a:solidFill>
              </a:rPr>
              <a:t>VERIFICATIONS</a:t>
            </a:r>
            <a:endParaRPr sz="4200" b="1">
              <a:solidFill>
                <a:srgbClr val="339933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-US" sz="2800">
                <a:solidFill>
                  <a:schemeClr val="dk1"/>
                </a:solidFill>
              </a:rPr>
              <a:t>Solution has been sized to fit within the EOS 400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-US" sz="2800">
                <a:solidFill>
                  <a:schemeClr val="dk1"/>
                </a:solidFill>
              </a:rPr>
              <a:t>All mechanical and electrical elements are compatible with the machine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-US" sz="2800">
                <a:solidFill>
                  <a:schemeClr val="dk1"/>
                </a:solidFill>
              </a:rPr>
              <a:t>A leak test will be conducted to ensure inert atmosphere remains uncompromised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-US" sz="2800">
                <a:solidFill>
                  <a:schemeClr val="dk1"/>
                </a:solidFill>
              </a:rPr>
              <a:t>The final solution will completely eliminate the need to stop the print while running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u="none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u="none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u="none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00" b="1" u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" name="Google Shape;21;p1"/>
          <p:cNvSpPr txBox="1"/>
          <p:nvPr/>
        </p:nvSpPr>
        <p:spPr>
          <a:xfrm>
            <a:off x="33442275" y="3543404"/>
            <a:ext cx="98298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 b="1" u="none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rPr>
              <a:t>Conclusions</a:t>
            </a:r>
            <a:endParaRPr/>
          </a:p>
        </p:txBody>
      </p:sp>
      <p:sp>
        <p:nvSpPr>
          <p:cNvPr id="22" name="Google Shape;22;p1"/>
          <p:cNvSpPr txBox="1"/>
          <p:nvPr/>
        </p:nvSpPr>
        <p:spPr>
          <a:xfrm>
            <a:off x="3783013" y="1030288"/>
            <a:ext cx="3657600" cy="20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 b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</a:t>
            </a:r>
            <a:endParaRPr/>
          </a:p>
          <a:p>
            <a:pPr marL="0" marR="0" lvl="0" indent="0" algn="ctr" rtl="0">
              <a:spcBef>
                <a:spcPts val="1400"/>
              </a:spcBef>
              <a:spcAft>
                <a:spcPts val="0"/>
              </a:spcAft>
              <a:buNone/>
            </a:pPr>
            <a:endParaRPr sz="2800" b="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"/>
          <p:cNvSpPr txBox="1"/>
          <p:nvPr/>
        </p:nvSpPr>
        <p:spPr>
          <a:xfrm>
            <a:off x="33450275" y="8944913"/>
            <a:ext cx="9690000" cy="23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150" tIns="30575" rIns="61150" bIns="30575" anchor="t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Tasks for next semester are:</a:t>
            </a:r>
            <a:endParaRPr sz="2800">
              <a:solidFill>
                <a:schemeClr val="dk1"/>
              </a:solidFill>
            </a:endParaRPr>
          </a:p>
          <a:p>
            <a:pPr marL="457200" marR="0" lvl="0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Ensure design functionality</a:t>
            </a:r>
            <a:endParaRPr sz="2800">
              <a:solidFill>
                <a:schemeClr val="dk1"/>
              </a:solidFill>
            </a:endParaRPr>
          </a:p>
          <a:p>
            <a:pPr marL="457200" marR="0" lvl="0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Build the prototype and increase efficiency</a:t>
            </a:r>
            <a:endParaRPr sz="2800">
              <a:solidFill>
                <a:schemeClr val="dk1"/>
              </a:solidFill>
            </a:endParaRPr>
          </a:p>
          <a:p>
            <a:pPr marL="457200" marR="0" lvl="0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Produce documentation required for installation</a:t>
            </a:r>
            <a:endParaRPr sz="28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" name="Google Shape;24;p1"/>
          <p:cNvSpPr txBox="1"/>
          <p:nvPr/>
        </p:nvSpPr>
        <p:spPr>
          <a:xfrm>
            <a:off x="723900" y="3485161"/>
            <a:ext cx="9829800" cy="140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 b="1" u="none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/>
          </a:p>
        </p:txBody>
      </p:sp>
      <p:sp>
        <p:nvSpPr>
          <p:cNvPr id="25" name="Google Shape;25;p1"/>
          <p:cNvSpPr txBox="1"/>
          <p:nvPr/>
        </p:nvSpPr>
        <p:spPr>
          <a:xfrm>
            <a:off x="16430802" y="15148813"/>
            <a:ext cx="104604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 b="1">
                <a:solidFill>
                  <a:srgbClr val="339933"/>
                </a:solidFill>
              </a:rPr>
              <a:t>Design </a:t>
            </a:r>
            <a:r>
              <a:rPr lang="en-US" sz="8600" b="1" u="none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/>
          </a:p>
        </p:txBody>
      </p:sp>
      <p:sp>
        <p:nvSpPr>
          <p:cNvPr id="26" name="Google Shape;26;p1"/>
          <p:cNvSpPr txBox="1"/>
          <p:nvPr/>
        </p:nvSpPr>
        <p:spPr>
          <a:xfrm>
            <a:off x="36174363" y="1019175"/>
            <a:ext cx="3657600" cy="20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 b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Logo</a:t>
            </a:r>
            <a:endParaRPr/>
          </a:p>
          <a:p>
            <a:pPr marL="0" marR="0" lvl="0" indent="0" algn="ctr" rtl="0">
              <a:spcBef>
                <a:spcPts val="1400"/>
              </a:spcBef>
              <a:spcAft>
                <a:spcPts val="0"/>
              </a:spcAft>
              <a:buNone/>
            </a:pPr>
            <a:endParaRPr sz="2800" b="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"/>
          <p:cNvSpPr/>
          <p:nvPr/>
        </p:nvSpPr>
        <p:spPr>
          <a:xfrm>
            <a:off x="1" y="49456"/>
            <a:ext cx="43891199" cy="3014419"/>
          </a:xfrm>
          <a:prstGeom prst="rect">
            <a:avLst/>
          </a:prstGeom>
          <a:gradFill>
            <a:gsLst>
              <a:gs pos="0">
                <a:srgbClr val="339933"/>
              </a:gs>
              <a:gs pos="16000">
                <a:srgbClr val="339933"/>
              </a:gs>
              <a:gs pos="17000">
                <a:srgbClr val="339933"/>
              </a:gs>
              <a:gs pos="68000">
                <a:srgbClr val="156B13"/>
              </a:gs>
              <a:gs pos="100000">
                <a:srgbClr val="156B13"/>
              </a:gs>
            </a:gsLst>
            <a:lin ang="54007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"/>
          <p:cNvSpPr txBox="1"/>
          <p:nvPr/>
        </p:nvSpPr>
        <p:spPr>
          <a:xfrm>
            <a:off x="609600" y="369888"/>
            <a:ext cx="425229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975" tIns="42975" rIns="85975" bIns="429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7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UNCC SD1: Oerlikon Capacity Expansion Bin</a:t>
            </a:r>
            <a:endParaRPr sz="7200" b="1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</a:rPr>
              <a:t>Jeffrey Bubar, Stephen Baker, Agustin Vilavicencio, Konrad Campbell, Clayton Sommer, David Toma</a:t>
            </a:r>
            <a:endParaRPr sz="36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000" b="1">
                <a:solidFill>
                  <a:schemeClr val="lt1"/>
                </a:solidFill>
              </a:rPr>
              <a:t>Mentors and Industrial Supporters: Jerry Dahlberg, Jeff Raquet, Scott Niefelt, and Bryant Foster</a:t>
            </a:r>
            <a:endParaRPr sz="30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29" name="Google Shape;29;p1"/>
          <p:cNvSpPr/>
          <p:nvPr/>
        </p:nvSpPr>
        <p:spPr>
          <a:xfrm>
            <a:off x="0" y="30608341"/>
            <a:ext cx="43891199" cy="2310060"/>
          </a:xfrm>
          <a:prstGeom prst="rect">
            <a:avLst/>
          </a:prstGeom>
          <a:gradFill>
            <a:gsLst>
              <a:gs pos="0">
                <a:srgbClr val="339933"/>
              </a:gs>
              <a:gs pos="20000">
                <a:srgbClr val="339933"/>
              </a:gs>
              <a:gs pos="74000">
                <a:srgbClr val="339933"/>
              </a:gs>
              <a:gs pos="100000">
                <a:srgbClr val="339933"/>
              </a:gs>
            </a:gsLst>
            <a:lin ang="19799999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0;p1" descr="logo-clear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356707"/>
            <a:ext cx="7824139" cy="2251768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lt1"/>
            </a:outerShdw>
          </a:effectLst>
        </p:spPr>
      </p:pic>
      <p:sp>
        <p:nvSpPr>
          <p:cNvPr id="31" name="Google Shape;31;p1"/>
          <p:cNvSpPr txBox="1"/>
          <p:nvPr/>
        </p:nvSpPr>
        <p:spPr>
          <a:xfrm>
            <a:off x="35860384" y="31040094"/>
            <a:ext cx="738788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 Medium"/>
              <a:buNone/>
            </a:pPr>
            <a:r>
              <a:rPr lang="en-US" sz="4400" b="1" i="1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Senior Design 1</a:t>
            </a:r>
            <a:endParaRPr sz="4400" b="1" i="1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 Medium"/>
              <a:buNone/>
            </a:pPr>
            <a:r>
              <a:rPr lang="en-US" sz="4400" b="1" i="1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Spring 2020</a:t>
            </a:r>
            <a:endParaRPr/>
          </a:p>
        </p:txBody>
      </p:sp>
      <p:sp>
        <p:nvSpPr>
          <p:cNvPr id="32" name="Google Shape;32;p1"/>
          <p:cNvSpPr/>
          <p:nvPr/>
        </p:nvSpPr>
        <p:spPr>
          <a:xfrm>
            <a:off x="41744347" y="306235"/>
            <a:ext cx="1828800" cy="182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</p:txBody>
      </p:sp>
      <p:sp>
        <p:nvSpPr>
          <p:cNvPr id="33" name="Google Shape;33;p1"/>
          <p:cNvSpPr txBox="1"/>
          <p:nvPr/>
        </p:nvSpPr>
        <p:spPr>
          <a:xfrm>
            <a:off x="33491500" y="16185116"/>
            <a:ext cx="98298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 b="1" u="none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rPr>
              <a:t>References</a:t>
            </a:r>
            <a:endParaRPr/>
          </a:p>
        </p:txBody>
      </p:sp>
      <p:sp>
        <p:nvSpPr>
          <p:cNvPr id="34" name="Google Shape;34;p1"/>
          <p:cNvSpPr txBox="1"/>
          <p:nvPr/>
        </p:nvSpPr>
        <p:spPr>
          <a:xfrm>
            <a:off x="11494000" y="6507300"/>
            <a:ext cx="10177200" cy="20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The Carney flow test is used to determine the flowability of the aluminum powder in the industry.  We tested a variety of powders to match the flowability for the application.  The best mixture was 27 parts sugar and 13 parts cornmeal.  </a:t>
            </a:r>
            <a:endParaRPr sz="2800"/>
          </a:p>
        </p:txBody>
      </p:sp>
      <p:sp>
        <p:nvSpPr>
          <p:cNvPr id="35" name="Google Shape;35;p1"/>
          <p:cNvSpPr txBox="1"/>
          <p:nvPr/>
        </p:nvSpPr>
        <p:spPr>
          <a:xfrm>
            <a:off x="33491500" y="24831775"/>
            <a:ext cx="9690000" cy="55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</a:rPr>
              <a:t>Team Lead: 	Jeffrey Bubar				</a:t>
            </a:r>
            <a:r>
              <a:rPr lang="en-US" sz="2800"/>
              <a:t>jbubar@uncc.edu</a:t>
            </a:r>
            <a:endParaRPr sz="28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</a:rPr>
              <a:t>Team: 			Stephen Baker			</a:t>
            </a:r>
            <a:r>
              <a:rPr lang="en-US" sz="2800"/>
              <a:t>s</a:t>
            </a:r>
            <a:r>
              <a:rPr lang="en-US" sz="2800">
                <a:solidFill>
                  <a:srgbClr val="000000"/>
                </a:solidFill>
              </a:rPr>
              <a:t>baker73@uncc.edu</a:t>
            </a:r>
            <a:endParaRPr sz="2800">
              <a:solidFill>
                <a:srgbClr val="00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</a:rPr>
              <a:t>					Konrad Campbell		kcampb72@uncc.ed</a:t>
            </a:r>
            <a:r>
              <a:rPr lang="en-US" sz="2800"/>
              <a:t>u</a:t>
            </a:r>
            <a:endParaRPr sz="2800">
              <a:solidFill>
                <a:srgbClr val="00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</a:rPr>
              <a:t>					Clayton Sommer		</a:t>
            </a:r>
            <a:r>
              <a:rPr lang="en-US" sz="2800"/>
              <a:t>    csommer5@uncc.edu</a:t>
            </a:r>
            <a:endParaRPr sz="2800">
              <a:solidFill>
                <a:srgbClr val="00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</a:rPr>
              <a:t>					David Toma				dtoma@uncc.edu</a:t>
            </a:r>
            <a:endParaRPr sz="2800">
              <a:solidFill>
                <a:srgbClr val="00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</a:rPr>
              <a:t>					Agustin Villavicencio	</a:t>
            </a:r>
            <a:r>
              <a:rPr lang="en-US" sz="2800"/>
              <a:t>a</a:t>
            </a:r>
            <a:r>
              <a:rPr lang="en-US" sz="2800">
                <a:solidFill>
                  <a:srgbClr val="000000"/>
                </a:solidFill>
              </a:rPr>
              <a:t>villavi@uncc.edu</a:t>
            </a:r>
            <a:endParaRPr sz="2800">
              <a:solidFill>
                <a:srgbClr val="00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</a:rPr>
              <a:t>Mentors:		Jerry Dahlberg			jdahlbe2@uncc.edu</a:t>
            </a:r>
            <a:endParaRPr sz="2800">
              <a:solidFill>
                <a:srgbClr val="00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</a:rPr>
              <a:t>					Jeff Raquet					jsraquet@uncc.edu</a:t>
            </a:r>
            <a:endParaRPr sz="2800">
              <a:solidFill>
                <a:srgbClr val="00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</a:rPr>
              <a:t>Industry 			Scott N</a:t>
            </a:r>
            <a:r>
              <a:rPr lang="en-US" sz="2800"/>
              <a:t>ej</a:t>
            </a:r>
            <a:r>
              <a:rPr lang="en-US" sz="2800">
                <a:solidFill>
                  <a:srgbClr val="000000"/>
                </a:solidFill>
              </a:rPr>
              <a:t>felt		scott.nejfelt@oerlikon.com</a:t>
            </a:r>
            <a:endParaRPr sz="2800">
              <a:solidFill>
                <a:srgbClr val="00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</a:rPr>
              <a:t>Supporters:	Bryan Foster		</a:t>
            </a:r>
            <a:r>
              <a:rPr lang="en-US" sz="2800"/>
              <a:t>bryant.foster@oerlikon.com</a:t>
            </a:r>
            <a:r>
              <a:rPr lang="en-US" sz="2800">
                <a:solidFill>
                  <a:srgbClr val="000000"/>
                </a:solidFill>
              </a:rPr>
              <a:t>	</a:t>
            </a:r>
            <a:endParaRPr sz="2800">
              <a:solidFill>
                <a:srgbClr val="00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</a:endParaRPr>
          </a:p>
        </p:txBody>
      </p:sp>
      <p:sp>
        <p:nvSpPr>
          <p:cNvPr id="36" name="Google Shape;36;p1"/>
          <p:cNvSpPr txBox="1"/>
          <p:nvPr/>
        </p:nvSpPr>
        <p:spPr>
          <a:xfrm>
            <a:off x="33442275" y="23428366"/>
            <a:ext cx="98298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 b="1">
                <a:solidFill>
                  <a:srgbClr val="339933"/>
                </a:solidFill>
              </a:rPr>
              <a:t>Contacts</a:t>
            </a:r>
            <a:endParaRPr/>
          </a:p>
        </p:txBody>
      </p:sp>
      <p:pic>
        <p:nvPicPr>
          <p:cNvPr id="37" name="Google Shape;37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59825" y="790625"/>
            <a:ext cx="6270899" cy="15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"/>
          <p:cNvSpPr txBox="1"/>
          <p:nvPr/>
        </p:nvSpPr>
        <p:spPr>
          <a:xfrm>
            <a:off x="33516113" y="4819804"/>
            <a:ext cx="98298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339933"/>
                </a:solidFill>
              </a:rPr>
              <a:t>Works Completed</a:t>
            </a:r>
            <a:endParaRPr sz="4800"/>
          </a:p>
        </p:txBody>
      </p:sp>
      <p:sp>
        <p:nvSpPr>
          <p:cNvPr id="39" name="Google Shape;39;p1"/>
          <p:cNvSpPr txBox="1"/>
          <p:nvPr/>
        </p:nvSpPr>
        <p:spPr>
          <a:xfrm>
            <a:off x="33491500" y="5609125"/>
            <a:ext cx="9829800" cy="22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All CAD models have been completed and most of the parts have been printed. The flow test has been completed and a suitable mixture of sugar and cornmeal has been selected for the feasibility test.</a:t>
            </a:r>
            <a:endParaRPr sz="2800"/>
          </a:p>
        </p:txBody>
      </p:sp>
      <p:sp>
        <p:nvSpPr>
          <p:cNvPr id="40" name="Google Shape;40;p1"/>
          <p:cNvSpPr txBox="1"/>
          <p:nvPr/>
        </p:nvSpPr>
        <p:spPr>
          <a:xfrm>
            <a:off x="33421600" y="17724750"/>
            <a:ext cx="9829800" cy="58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“EOS M 400 - Industrial 3D Printing System for Metal Manufacturing.” YouTube. YouTube,December 11, 2013. </a:t>
            </a:r>
            <a:r>
              <a:rPr lang="en-US" sz="2800">
                <a:uFill>
                  <a:noFill/>
                </a:uFill>
                <a:hlinkClick r:id="rId5"/>
              </a:rPr>
              <a:t>https://www.youtube.com/watch?v=8QA3UrI1XJs</a:t>
            </a:r>
            <a:r>
              <a:rPr lang="en-US" sz="2800"/>
              <a:t>.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Foster, Bryant; Nejfelt, Scott. “UNCC Senior Design Project Kickoff: Design Collector Capacity Expansion for EOS M400” Presentation, Oerlikon, Huntersville, NC, January 15, 2020.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/>
              <a:t>Oerlikon. “Design Capacity Expansion for Additive Manufacturing Bin Collector System Senior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/>
              <a:t>Design Project Description” Project Description, Oerlikon, UNCC ISL, Huntersville, NC, January, 15, 2020.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1"/>
          <p:cNvSpPr txBox="1"/>
          <p:nvPr/>
        </p:nvSpPr>
        <p:spPr>
          <a:xfrm>
            <a:off x="11494000" y="5103900"/>
            <a:ext cx="78240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339933"/>
                </a:solidFill>
              </a:rPr>
              <a:t>Carney Flow Test</a:t>
            </a:r>
            <a:endParaRPr sz="6000"/>
          </a:p>
        </p:txBody>
      </p:sp>
      <p:sp>
        <p:nvSpPr>
          <p:cNvPr id="42" name="Google Shape;42;p1"/>
          <p:cNvSpPr txBox="1"/>
          <p:nvPr/>
        </p:nvSpPr>
        <p:spPr>
          <a:xfrm>
            <a:off x="24004000" y="5103900"/>
            <a:ext cx="78240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339933"/>
                </a:solidFill>
              </a:rPr>
              <a:t>Feasibility Test</a:t>
            </a:r>
            <a:endParaRPr sz="6000"/>
          </a:p>
        </p:txBody>
      </p:sp>
      <p:sp>
        <p:nvSpPr>
          <p:cNvPr id="43" name="Google Shape;43;p1"/>
          <p:cNvSpPr txBox="1"/>
          <p:nvPr/>
        </p:nvSpPr>
        <p:spPr>
          <a:xfrm>
            <a:off x="16746100" y="3543391"/>
            <a:ext cx="98298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 b="1">
                <a:solidFill>
                  <a:srgbClr val="339933"/>
                </a:solidFill>
              </a:rPr>
              <a:t>Expansion Bin</a:t>
            </a:r>
            <a:endParaRPr/>
          </a:p>
        </p:txBody>
      </p:sp>
      <p:sp>
        <p:nvSpPr>
          <p:cNvPr id="44" name="Google Shape;44;p1"/>
          <p:cNvSpPr txBox="1"/>
          <p:nvPr/>
        </p:nvSpPr>
        <p:spPr>
          <a:xfrm>
            <a:off x="33380363" y="8147304"/>
            <a:ext cx="98298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339933"/>
                </a:solidFill>
              </a:rPr>
              <a:t>Senior Design 2</a:t>
            </a:r>
            <a:endParaRPr sz="4800"/>
          </a:p>
        </p:txBody>
      </p:sp>
      <p:sp>
        <p:nvSpPr>
          <p:cNvPr id="45" name="Google Shape;45;p1"/>
          <p:cNvSpPr txBox="1"/>
          <p:nvPr/>
        </p:nvSpPr>
        <p:spPr>
          <a:xfrm>
            <a:off x="21933400" y="6507300"/>
            <a:ext cx="10177200" cy="20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A miniaturized version of the auger was designed to test the powder’s ability to be carried by the auger. </a:t>
            </a:r>
            <a:endParaRPr sz="2800"/>
          </a:p>
        </p:txBody>
      </p:sp>
      <p:cxnSp>
        <p:nvCxnSpPr>
          <p:cNvPr id="46" name="Google Shape;46;p1"/>
          <p:cNvCxnSpPr>
            <a:endCxn id="25" idx="0"/>
          </p:cNvCxnSpPr>
          <p:nvPr/>
        </p:nvCxnSpPr>
        <p:spPr>
          <a:xfrm>
            <a:off x="21659202" y="6600913"/>
            <a:ext cx="1800" cy="8547900"/>
          </a:xfrm>
          <a:prstGeom prst="straightConnector1">
            <a:avLst/>
          </a:prstGeom>
          <a:noFill/>
          <a:ln w="38100" cap="flat" cmpd="sng">
            <a:solidFill>
              <a:srgbClr val="33993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47;p1"/>
          <p:cNvSpPr/>
          <p:nvPr/>
        </p:nvSpPr>
        <p:spPr>
          <a:xfrm>
            <a:off x="21496738" y="10170013"/>
            <a:ext cx="316975" cy="1532075"/>
          </a:xfrm>
          <a:prstGeom prst="flowChartDecision">
            <a:avLst/>
          </a:prstGeom>
          <a:solidFill>
            <a:schemeClr val="lt1"/>
          </a:solidFill>
          <a:ln w="38100" cap="flat" cmpd="sng">
            <a:solidFill>
              <a:srgbClr val="3399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92463" y="9355925"/>
            <a:ext cx="6059075" cy="339927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"/>
          <p:cNvSpPr txBox="1"/>
          <p:nvPr/>
        </p:nvSpPr>
        <p:spPr>
          <a:xfrm>
            <a:off x="33450275" y="11974349"/>
            <a:ext cx="9690000" cy="3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150" tIns="30575" rIns="61150" bIns="3057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As our plan removes the powder  to an external container, modifications would be required to the machine.  These modifications are:</a:t>
            </a:r>
            <a:endParaRPr sz="2800">
              <a:solidFill>
                <a:schemeClr val="dk1"/>
              </a:solidFill>
            </a:endParaRPr>
          </a:p>
          <a:p>
            <a:pPr marL="457200" marR="0" lvl="0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Drilling two holes into the the bottom of the chamber for the hoses and sealing them</a:t>
            </a:r>
            <a:endParaRPr sz="2800">
              <a:solidFill>
                <a:schemeClr val="dk1"/>
              </a:solidFill>
            </a:endParaRPr>
          </a:p>
          <a:p>
            <a:pPr marL="457200" marR="0" lvl="0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A sealed door panel in the front of the machine to attach the hoses before printing begins</a:t>
            </a:r>
            <a:endParaRPr sz="2800">
              <a:solidFill>
                <a:schemeClr val="dk1"/>
              </a:solidFill>
            </a:endParaRPr>
          </a:p>
          <a:p>
            <a:pPr marL="457200" marR="0" lvl="0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Hole at the lower front of the machine to allow the auger to be connected to the external powder container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50" name="Google Shape;50;p1"/>
          <p:cNvSpPr txBox="1"/>
          <p:nvPr/>
        </p:nvSpPr>
        <p:spPr>
          <a:xfrm>
            <a:off x="33380363" y="10988704"/>
            <a:ext cx="98298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339933"/>
                </a:solidFill>
              </a:rPr>
              <a:t>Modification Required</a:t>
            </a:r>
            <a:endParaRPr sz="4800"/>
          </a:p>
        </p:txBody>
      </p:sp>
      <p:sp>
        <p:nvSpPr>
          <p:cNvPr id="51" name="Google Shape;51;p1"/>
          <p:cNvSpPr txBox="1"/>
          <p:nvPr/>
        </p:nvSpPr>
        <p:spPr>
          <a:xfrm>
            <a:off x="12010450" y="13439850"/>
            <a:ext cx="6791100" cy="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Figure 2:  Image showing the carney flow tester</a:t>
            </a:r>
            <a:endParaRPr sz="2400"/>
          </a:p>
        </p:txBody>
      </p:sp>
      <p:sp>
        <p:nvSpPr>
          <p:cNvPr id="52" name="Google Shape;52;p1"/>
          <p:cNvSpPr txBox="1"/>
          <p:nvPr/>
        </p:nvSpPr>
        <p:spPr>
          <a:xfrm>
            <a:off x="22456309" y="13480113"/>
            <a:ext cx="9131400" cy="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Figure 3:  Image showing the design of the feasibility test auger.</a:t>
            </a:r>
            <a:endParaRPr sz="2400"/>
          </a:p>
        </p:txBody>
      </p:sp>
      <p:pic>
        <p:nvPicPr>
          <p:cNvPr id="53" name="Google Shape;53;p1"/>
          <p:cNvPicPr preferRelativeResize="0"/>
          <p:nvPr/>
        </p:nvPicPr>
        <p:blipFill rotWithShape="1">
          <a:blip r:embed="rId7">
            <a:alphaModFix/>
          </a:blip>
          <a:srcRect l="13659" r="3607"/>
          <a:stretch/>
        </p:blipFill>
        <p:spPr>
          <a:xfrm>
            <a:off x="22611512" y="16631725"/>
            <a:ext cx="8916575" cy="537459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"/>
          <p:cNvSpPr txBox="1"/>
          <p:nvPr/>
        </p:nvSpPr>
        <p:spPr>
          <a:xfrm>
            <a:off x="12016909" y="28802588"/>
            <a:ext cx="9131400" cy="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Figure 4:  Image showing the final design of the mechanical components.  </a:t>
            </a:r>
            <a:endParaRPr sz="2400"/>
          </a:p>
        </p:txBody>
      </p:sp>
      <p:sp>
        <p:nvSpPr>
          <p:cNvPr id="55" name="Google Shape;55;p1"/>
          <p:cNvSpPr txBox="1"/>
          <p:nvPr/>
        </p:nvSpPr>
        <p:spPr>
          <a:xfrm>
            <a:off x="22456309" y="22342525"/>
            <a:ext cx="9131400" cy="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Figure 5:  Image showing the inside of the machine.  The red square is where the hoses will enter and the blue square is where the auger will be placed</a:t>
            </a:r>
            <a:endParaRPr sz="2400"/>
          </a:p>
        </p:txBody>
      </p:sp>
      <p:sp>
        <p:nvSpPr>
          <p:cNvPr id="56" name="Google Shape;56;p1"/>
          <p:cNvSpPr txBox="1"/>
          <p:nvPr/>
        </p:nvSpPr>
        <p:spPr>
          <a:xfrm>
            <a:off x="22456309" y="28754925"/>
            <a:ext cx="9131400" cy="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Figure 6:  Comparison of the original (Red bin) to the redesigned bin (Grey bin)</a:t>
            </a:r>
            <a:endParaRPr sz="2400"/>
          </a:p>
        </p:txBody>
      </p:sp>
      <p:pic>
        <p:nvPicPr>
          <p:cNvPr id="57" name="Google Shape;57;p1"/>
          <p:cNvPicPr preferRelativeResize="0"/>
          <p:nvPr/>
        </p:nvPicPr>
        <p:blipFill rotWithShape="1">
          <a:blip r:embed="rId8">
            <a:alphaModFix/>
          </a:blip>
          <a:srcRect l="14810" t="4244" r="16654" b="13022"/>
          <a:stretch/>
        </p:blipFill>
        <p:spPr>
          <a:xfrm>
            <a:off x="2758322" y="15811022"/>
            <a:ext cx="5706989" cy="38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"/>
          <p:cNvSpPr/>
          <p:nvPr/>
        </p:nvSpPr>
        <p:spPr>
          <a:xfrm>
            <a:off x="28234375" y="19528150"/>
            <a:ext cx="1148700" cy="737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"/>
          <p:cNvSpPr/>
          <p:nvPr/>
        </p:nvSpPr>
        <p:spPr>
          <a:xfrm>
            <a:off x="29125925" y="20916900"/>
            <a:ext cx="582900" cy="943800"/>
          </a:xfrm>
          <a:prstGeom prst="rect">
            <a:avLst/>
          </a:prstGeom>
          <a:noFill/>
          <a:ln w="38100" cap="flat" cmpd="sng">
            <a:solidFill>
              <a:srgbClr val="579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"/>
          <p:cNvSpPr txBox="1"/>
          <p:nvPr/>
        </p:nvSpPr>
        <p:spPr>
          <a:xfrm>
            <a:off x="2216263" y="19973100"/>
            <a:ext cx="6791100" cy="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Figure 1:  Image showing the EOS M 400</a:t>
            </a:r>
            <a:endParaRPr sz="2400"/>
          </a:p>
        </p:txBody>
      </p:sp>
      <p:pic>
        <p:nvPicPr>
          <p:cNvPr id="61" name="Google Shape;61;p1"/>
          <p:cNvPicPr preferRelativeResize="0"/>
          <p:nvPr/>
        </p:nvPicPr>
        <p:blipFill rotWithShape="1">
          <a:blip r:embed="rId9">
            <a:alphaModFix/>
          </a:blip>
          <a:srcRect l="21569" t="32615" r="12305" b="24042"/>
          <a:stretch/>
        </p:blipFill>
        <p:spPr>
          <a:xfrm>
            <a:off x="21659200" y="24092223"/>
            <a:ext cx="10460400" cy="3856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"/>
          <p:cNvPicPr preferRelativeResize="0"/>
          <p:nvPr/>
        </p:nvPicPr>
        <p:blipFill rotWithShape="1">
          <a:blip r:embed="rId10">
            <a:alphaModFix/>
          </a:blip>
          <a:srcRect l="32850" t="19167" r="33410" b="8147"/>
          <a:stretch/>
        </p:blipFill>
        <p:spPr>
          <a:xfrm>
            <a:off x="11845700" y="17014875"/>
            <a:ext cx="9515299" cy="1153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728574" y="8643173"/>
            <a:ext cx="5706976" cy="465712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g74f2fda225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0700" y="428625"/>
            <a:ext cx="25855763" cy="3206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g74f2fda225_1_0"/>
          <p:cNvSpPr txBox="1"/>
          <p:nvPr/>
        </p:nvSpPr>
        <p:spPr>
          <a:xfrm>
            <a:off x="3971400" y="10590375"/>
            <a:ext cx="4059600" cy="6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objective and Summary 1">
            <a:hlinkClick r:id="" action="ppaction://media"/>
            <a:extLst>
              <a:ext uri="{FF2B5EF4-FFF2-40B4-BE49-F238E27FC236}">
                <a16:creationId xmlns:a16="http://schemas.microsoft.com/office/drawing/2014/main" id="{9BBDE066-97C9-4566-AD58-298CB0D16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646163" y="15924417"/>
            <a:ext cx="2393315" cy="2393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g74f2fda225_1_41"/>
          <p:cNvPicPr preferRelativeResize="0"/>
          <p:nvPr/>
        </p:nvPicPr>
        <p:blipFill rotWithShape="1">
          <a:blip r:embed="rId3">
            <a:alphaModFix/>
          </a:blip>
          <a:srcRect l="14810" t="4244" r="16654" b="13022"/>
          <a:stretch/>
        </p:blipFill>
        <p:spPr>
          <a:xfrm>
            <a:off x="602438" y="1968100"/>
            <a:ext cx="42686325" cy="2898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g74f2fda225_1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9925" y="1458725"/>
            <a:ext cx="35481076" cy="2975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oster powerpoint">
            <a:hlinkClick r:id="" action="ppaction://media"/>
            <a:extLst>
              <a:ext uri="{FF2B5EF4-FFF2-40B4-BE49-F238E27FC236}">
                <a16:creationId xmlns:a16="http://schemas.microsoft.com/office/drawing/2014/main" id="{017A764A-5F29-4A46-A9B8-85A85119E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71001" y="14843799"/>
            <a:ext cx="2987675" cy="2987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g74f2fda225_1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6025" y="2629088"/>
            <a:ext cx="31559150" cy="2766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Flowability_Test_Audio">
            <a:hlinkClick r:id="" action="ppaction://media"/>
            <a:extLst>
              <a:ext uri="{FF2B5EF4-FFF2-40B4-BE49-F238E27FC236}">
                <a16:creationId xmlns:a16="http://schemas.microsoft.com/office/drawing/2014/main" id="{4CA640CA-070C-4FBB-AC7B-7AA12F112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37812" y="16215518"/>
            <a:ext cx="2127108" cy="2127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g74f2fda225_1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9563" y="504825"/>
            <a:ext cx="34952070" cy="319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avid_Prototype">
            <a:hlinkClick r:id="" action="ppaction://media"/>
            <a:extLst>
              <a:ext uri="{FF2B5EF4-FFF2-40B4-BE49-F238E27FC236}">
                <a16:creationId xmlns:a16="http://schemas.microsoft.com/office/drawing/2014/main" id="{C262C1E3-FD02-40FC-B078-B35EFE9F6E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230868" y="15268435"/>
            <a:ext cx="2381529" cy="2381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74f2fda225_1_21"/>
          <p:cNvPicPr preferRelativeResize="0"/>
          <p:nvPr/>
        </p:nvPicPr>
        <p:blipFill rotWithShape="1">
          <a:blip r:embed="rId5">
            <a:alphaModFix/>
          </a:blip>
          <a:srcRect l="28556" t="21551" r="20277" b="15889"/>
          <a:stretch/>
        </p:blipFill>
        <p:spPr>
          <a:xfrm>
            <a:off x="1114250" y="2132813"/>
            <a:ext cx="41662699" cy="286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ER_BIN_Design_Results">
            <a:hlinkClick r:id="" action="ppaction://media"/>
            <a:extLst>
              <a:ext uri="{FF2B5EF4-FFF2-40B4-BE49-F238E27FC236}">
                <a16:creationId xmlns:a16="http://schemas.microsoft.com/office/drawing/2014/main" id="{F2052862-A87B-4297-8FC7-80AC99A5E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23162" y="14736762"/>
            <a:ext cx="3444875" cy="3444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74f2fda225_1_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96538" y="504825"/>
            <a:ext cx="26498136" cy="319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onclusions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CC447A69-DB58-46D4-83BA-A7D82BB86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856372" y="15120910"/>
            <a:ext cx="2676580" cy="2676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g74f2fda225_1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1525" y="504825"/>
            <a:ext cx="23508145" cy="3190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866</Words>
  <Application>Microsoft Office PowerPoint</Application>
  <PresentationFormat>Custom</PresentationFormat>
  <Paragraphs>108</Paragraphs>
  <Slides>9</Slides>
  <Notes>9</Notes>
  <HiddenSlides>0</HiddenSlides>
  <MMClips>6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Libre Franklin Medium</vt:lpstr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Ethan Shulda</dc:creator>
  <cp:lastModifiedBy>Jeffrey Bubar</cp:lastModifiedBy>
  <cp:revision>2</cp:revision>
  <dcterms:created xsi:type="dcterms:W3CDTF">2008-12-04T00:20:37Z</dcterms:created>
  <dcterms:modified xsi:type="dcterms:W3CDTF">2020-04-30T18:48:43Z</dcterms:modified>
</cp:coreProperties>
</file>