
<file path=[Content_Types].xml><?xml version="1.0" encoding="utf-8"?>
<Types xmlns="http://schemas.openxmlformats.org/package/2006/content-types"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70" r:id="rId13"/>
    <p:sldId id="268" r:id="rId14"/>
    <p:sldId id="269" r:id="rId1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32" autoAdjust="0"/>
    <p:restoredTop sz="94641" autoAdjust="0"/>
  </p:normalViewPr>
  <p:slideViewPr>
    <p:cSldViewPr snapToGrid="0">
      <p:cViewPr varScale="1">
        <p:scale>
          <a:sx n="88" d="100"/>
          <a:sy n="88" d="100"/>
        </p:scale>
        <p:origin x="1303" y="3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3c756f85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3c756f85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73c8be8e1f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3" name="Google Shape;163;g73c8be8e1f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73c756f7d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9" name="Google Shape;169;g73c756f7d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73c756f7d5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5" name="Google Shape;175;g73c756f7d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149418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73c756f855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1" name="Google Shape;181;g73c756f855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73c756f855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1" name="Google Shape;181;g73c756f855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06708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73c8be8e1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4" name="Google Shape;114;g73c8be8e1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73c8be8e1f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1" name="Google Shape;121;g73c8be8e1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73c8be8e1f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7" name="Google Shape;127;g73c8be8e1f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73c8be8e1f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3" name="Google Shape;133;g73c8be8e1f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73c8be8e1f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9" name="Google Shape;139;g73c8be8e1f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3c8be8e1f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5" name="Google Shape;145;g73c8be8e1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73c8be8e1f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7" name="Google Shape;157;g73c8be8e1f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3c8be8e1f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1" name="Google Shape;151;g73c8be8e1f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JP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jpg"/><Relationship Id="rId30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1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1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12.mp4"/><Relationship Id="rId7" Type="http://schemas.openxmlformats.org/officeDocument/2006/relationships/image" Target="../media/image41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12.mp4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1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1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1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1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25DBAB-FDD0-455B-8F16-E37E8F903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80"/>
            <a:ext cx="9144000" cy="6858000"/>
          </a:xfrm>
          <a:prstGeom prst="rect">
            <a:avLst/>
          </a:prstGeom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7578" y="-194027"/>
            <a:ext cx="1959427" cy="1469576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333624" y="1199936"/>
            <a:ext cx="1403250" cy="1857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EPRI nondestructive evaluation </a:t>
            </a:r>
          </a:p>
          <a:p>
            <a:pPr lvl="0"/>
            <a:r>
              <a:rPr lang="en-US" sz="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(NDE) Program conducts research on </a:t>
            </a:r>
          </a:p>
          <a:p>
            <a:pPr lvl="0"/>
            <a:r>
              <a:rPr lang="en-US" sz="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inspection methods to inspect nuclear </a:t>
            </a:r>
          </a:p>
          <a:p>
            <a:pPr lvl="0"/>
            <a:r>
              <a:rPr lang="en-US" sz="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 plant components</a:t>
            </a:r>
            <a:r>
              <a:rPr lang="en" sz="600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</a:t>
            </a:r>
          </a:p>
          <a:p>
            <a:pPr lvl="0"/>
            <a:endParaRPr sz="6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nuclear power plants, used fuel is </a:t>
            </a:r>
          </a:p>
          <a:p>
            <a:r>
              <a:rPr lang="en-US" sz="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placed in the spent fuel pool to cool </a:t>
            </a:r>
          </a:p>
          <a:p>
            <a:r>
              <a:rPr lang="en-US" sz="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 before it is stored in dry storage. </a:t>
            </a:r>
          </a:p>
          <a:p>
            <a:endParaRPr lang="en-US" sz="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spent fuel pool is lined with </a:t>
            </a:r>
          </a:p>
          <a:p>
            <a:r>
              <a:rPr lang="en-US" sz="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stainless steel liner. To inspect this </a:t>
            </a:r>
          </a:p>
          <a:p>
            <a:r>
              <a:rPr lang="en-US" sz="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liner for defects, an eddy current array </a:t>
            </a:r>
          </a:p>
          <a:p>
            <a:r>
              <a:rPr lang="en-US" sz="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(ECA) sensor will be used.</a:t>
            </a:r>
          </a:p>
          <a:p>
            <a:endParaRPr lang="en-US" sz="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team was tasked with creating a </a:t>
            </a:r>
          </a:p>
          <a:p>
            <a:r>
              <a:rPr lang="en-US" sz="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tool that will transport the ECA sensor </a:t>
            </a:r>
          </a:p>
          <a:p>
            <a:r>
              <a:rPr lang="en-US" sz="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scanning the liner welds in an X and </a:t>
            </a:r>
          </a:p>
          <a:p>
            <a:r>
              <a:rPr lang="en-US" sz="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direction axis.</a:t>
            </a:r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23100" y="938300"/>
            <a:ext cx="1284899" cy="42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8883" y="943393"/>
            <a:ext cx="1284925" cy="428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91300" y="3951475"/>
            <a:ext cx="1628700" cy="660788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3"/>
          <p:cNvSpPr txBox="1"/>
          <p:nvPr/>
        </p:nvSpPr>
        <p:spPr>
          <a:xfrm>
            <a:off x="6296700" y="1405963"/>
            <a:ext cx="926400" cy="29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Single body double rail system</a:t>
            </a:r>
            <a:endParaRPr sz="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Perforated steel belting with timing pulleys for deterministic positioning</a:t>
            </a:r>
            <a:endParaRPr sz="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DC Servomotor with 6400 CPR encoder for driving both dimensions</a:t>
            </a:r>
            <a:endParaRPr sz="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Resolution: (mm/step)</a:t>
            </a:r>
            <a:endParaRPr sz="6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 Carriage: 0.048</a:t>
            </a:r>
            <a:endParaRPr sz="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 Frame: 0.019</a:t>
            </a:r>
            <a:endParaRPr sz="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Combination of preloaded rails and counterweight eliminates need for suction device</a:t>
            </a:r>
            <a:endParaRPr sz="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Easily adjustable for different guardrail configurations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tool must deliver the sensor to a </a:t>
            </a:r>
            <a:r>
              <a:rPr lang="en-US" sz="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pool </a:t>
            </a:r>
            <a:r>
              <a:rPr lang="en" sz="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depth of 3 meters </a:t>
            </a:r>
            <a:r>
              <a:rPr lang="en-US" sz="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along the pool liner</a:t>
            </a:r>
            <a:endParaRPr sz="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" name="Google Shape;65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63200" y="3487863"/>
            <a:ext cx="1284899" cy="4283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3"/>
          <p:cNvSpPr txBox="1"/>
          <p:nvPr/>
        </p:nvSpPr>
        <p:spPr>
          <a:xfrm>
            <a:off x="7111175" y="4522575"/>
            <a:ext cx="776400" cy="5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Hanging bracket supports system, ensures bottom mount stays in contact with wall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sp>
        <p:nvSpPr>
          <p:cNvPr id="67" name="Google Shape;67;p13"/>
          <p:cNvSpPr txBox="1"/>
          <p:nvPr/>
        </p:nvSpPr>
        <p:spPr>
          <a:xfrm>
            <a:off x="7685075" y="4528825"/>
            <a:ext cx="641700" cy="4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</a:rPr>
              <a:t>N</a:t>
            </a:r>
            <a:r>
              <a:rPr lang="en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eoprene rollers ensure power transmission</a:t>
            </a:r>
            <a:endParaRPr sz="600">
              <a:solidFill>
                <a:schemeClr val="lt1"/>
              </a:solidFill>
            </a:endParaRPr>
          </a:p>
        </p:txBody>
      </p:sp>
      <p:sp>
        <p:nvSpPr>
          <p:cNvPr id="68" name="Google Shape;68;p13"/>
          <p:cNvSpPr txBox="1"/>
          <p:nvPr/>
        </p:nvSpPr>
        <p:spPr>
          <a:xfrm>
            <a:off x="8230825" y="4520075"/>
            <a:ext cx="810900" cy="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Integrated adjustment system for different pool geometries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" name="Google Shape;69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67175" y="938300"/>
            <a:ext cx="1284876" cy="428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95275" y="5468824"/>
            <a:ext cx="794779" cy="1031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029196" y="5468831"/>
            <a:ext cx="794779" cy="1037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639813" y="5040528"/>
            <a:ext cx="1284876" cy="428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363200" y="5040525"/>
            <a:ext cx="1284899" cy="4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482475" y="5468825"/>
            <a:ext cx="1628701" cy="10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195287" y="1334747"/>
            <a:ext cx="1628690" cy="1028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195285" y="2425979"/>
            <a:ext cx="1628690" cy="1034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694488" y="4526558"/>
            <a:ext cx="1284876" cy="428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46445" y="3608972"/>
            <a:ext cx="1284876" cy="428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3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2134188" y="4745575"/>
            <a:ext cx="663281" cy="654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3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822050" y="3612633"/>
            <a:ext cx="1284876" cy="428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3300618" y="4954900"/>
            <a:ext cx="2072594" cy="1550751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3"/>
          <p:cNvSpPr/>
          <p:nvPr/>
        </p:nvSpPr>
        <p:spPr>
          <a:xfrm rot="10800000" flipH="1">
            <a:off x="5883375" y="1541825"/>
            <a:ext cx="66900" cy="6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3"/>
          <p:cNvSpPr/>
          <p:nvPr/>
        </p:nvSpPr>
        <p:spPr>
          <a:xfrm>
            <a:off x="6296700" y="1518736"/>
            <a:ext cx="49200" cy="52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3"/>
          <p:cNvSpPr txBox="1"/>
          <p:nvPr/>
        </p:nvSpPr>
        <p:spPr>
          <a:xfrm>
            <a:off x="315225" y="3768065"/>
            <a:ext cx="1361700" cy="21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Decontamination:</a:t>
            </a:r>
            <a:r>
              <a:rPr lang="en" sz="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the removal of radionuclides from surfaces by washing, heating, mechanical actions, or chemical action to lower the risk of radiation exposure and reduce the chances of spreading the contamination.</a:t>
            </a:r>
            <a:endParaRPr sz="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Important process, because the delivery tool may be exposed to high radiation and contamination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15000"/>
              </a:lnSpc>
            </a:pPr>
            <a:r>
              <a:rPr lang="en-US" sz="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this project, the team selected high pressure water for decontaminating the tool. In the field, other decontaminating methods approved for use by the nuclear site may be used</a:t>
            </a:r>
            <a:r>
              <a:rPr lang="en" sz="600" b="1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.</a:t>
            </a:r>
            <a:endParaRPr sz="600" b="1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6" name="Google Shape;86;p13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890734" y="5446767"/>
            <a:ext cx="1232026" cy="710992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 txBox="1"/>
          <p:nvPr/>
        </p:nvSpPr>
        <p:spPr>
          <a:xfrm>
            <a:off x="1782350" y="3880825"/>
            <a:ext cx="1558200" cy="854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SCSK (Software Controlled-Stepper Killer)</a:t>
            </a:r>
            <a:endParaRPr sz="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Input: 24-75 VDC</a:t>
            </a:r>
            <a:endParaRPr sz="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Enhanced: capability of 1/6400th of a revolution</a:t>
            </a:r>
            <a:endParaRPr sz="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Anti-Resonance and Vibration Suppression</a:t>
            </a:r>
            <a:endParaRPr sz="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- RAS (Regressive AUTO-Spline)</a:t>
            </a:r>
            <a:endParaRPr sz="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- G-STOP</a:t>
            </a:r>
            <a:endParaRPr sz="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Use one each for the X and Y axis motion</a:t>
            </a:r>
            <a:endParaRPr sz="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" name="Google Shape;88;p13"/>
          <p:cNvPicPr preferRelativeResize="0"/>
          <p:nvPr/>
        </p:nvPicPr>
        <p:blipFill rotWithShape="1">
          <a:blip r:embed="rId23">
            <a:alphaModFix/>
          </a:blip>
          <a:srcRect b="38218"/>
          <a:stretch/>
        </p:blipFill>
        <p:spPr>
          <a:xfrm>
            <a:off x="1890734" y="6217063"/>
            <a:ext cx="1231184" cy="28858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/>
          <p:nvPr/>
        </p:nvSpPr>
        <p:spPr>
          <a:xfrm>
            <a:off x="6295296" y="1791649"/>
            <a:ext cx="49200" cy="52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3"/>
          <p:cNvSpPr/>
          <p:nvPr/>
        </p:nvSpPr>
        <p:spPr>
          <a:xfrm>
            <a:off x="6295296" y="2251006"/>
            <a:ext cx="49200" cy="52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3"/>
          <p:cNvSpPr/>
          <p:nvPr/>
        </p:nvSpPr>
        <p:spPr>
          <a:xfrm>
            <a:off x="6295296" y="2706386"/>
            <a:ext cx="49200" cy="52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3"/>
          <p:cNvSpPr/>
          <p:nvPr/>
        </p:nvSpPr>
        <p:spPr>
          <a:xfrm>
            <a:off x="6295296" y="3076542"/>
            <a:ext cx="49200" cy="52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3"/>
          <p:cNvSpPr/>
          <p:nvPr/>
        </p:nvSpPr>
        <p:spPr>
          <a:xfrm>
            <a:off x="6295296" y="3618080"/>
            <a:ext cx="49200" cy="52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3"/>
          <p:cNvSpPr txBox="1"/>
          <p:nvPr/>
        </p:nvSpPr>
        <p:spPr>
          <a:xfrm>
            <a:off x="887851" y="683520"/>
            <a:ext cx="926400" cy="2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Sponsor:</a:t>
            </a:r>
            <a:r>
              <a:rPr lang="en" sz="5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Dr. Byungsik Yoon</a:t>
            </a:r>
            <a:endParaRPr sz="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3"/>
          <p:cNvSpPr txBox="1"/>
          <p:nvPr/>
        </p:nvSpPr>
        <p:spPr>
          <a:xfrm>
            <a:off x="2817138" y="719100"/>
            <a:ext cx="35478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Senior Design 1 Spring 2020:</a:t>
            </a:r>
            <a:r>
              <a:rPr lang="en" sz="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Emily Abbate (PL) | Dina Ibraheem | Joey Phillips | Dylan Moss | Bryant Kesler | Abdullah Hajahmad</a:t>
            </a:r>
            <a:endParaRPr sz="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3"/>
          <p:cNvSpPr txBox="1"/>
          <p:nvPr/>
        </p:nvSpPr>
        <p:spPr>
          <a:xfrm>
            <a:off x="7287890" y="694597"/>
            <a:ext cx="926400" cy="2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Mentor:</a:t>
            </a:r>
            <a:r>
              <a:rPr lang="en" sz="5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Dr. Michael Smith</a:t>
            </a:r>
            <a:endParaRPr sz="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13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3233625" y="1334750"/>
            <a:ext cx="3016221" cy="3054124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3"/>
          <p:cNvSpPr/>
          <p:nvPr/>
        </p:nvSpPr>
        <p:spPr>
          <a:xfrm>
            <a:off x="1782350" y="4634596"/>
            <a:ext cx="49200" cy="52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3"/>
          <p:cNvSpPr/>
          <p:nvPr/>
        </p:nvSpPr>
        <p:spPr>
          <a:xfrm>
            <a:off x="1780094" y="4358329"/>
            <a:ext cx="49200" cy="52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3"/>
          <p:cNvSpPr/>
          <p:nvPr/>
        </p:nvSpPr>
        <p:spPr>
          <a:xfrm>
            <a:off x="1780094" y="4082446"/>
            <a:ext cx="49200" cy="52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3"/>
          <p:cNvSpPr/>
          <p:nvPr/>
        </p:nvSpPr>
        <p:spPr>
          <a:xfrm>
            <a:off x="1782633" y="4177894"/>
            <a:ext cx="49200" cy="52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3"/>
          <p:cNvSpPr/>
          <p:nvPr/>
        </p:nvSpPr>
        <p:spPr>
          <a:xfrm>
            <a:off x="1782350" y="3993611"/>
            <a:ext cx="49200" cy="52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3"/>
          <p:cNvSpPr/>
          <p:nvPr/>
        </p:nvSpPr>
        <p:spPr>
          <a:xfrm>
            <a:off x="324145" y="4841038"/>
            <a:ext cx="49200" cy="52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3"/>
          <p:cNvSpPr/>
          <p:nvPr/>
        </p:nvSpPr>
        <p:spPr>
          <a:xfrm>
            <a:off x="321845" y="5211339"/>
            <a:ext cx="49200" cy="52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3"/>
          <p:cNvSpPr/>
          <p:nvPr/>
        </p:nvSpPr>
        <p:spPr>
          <a:xfrm>
            <a:off x="328075" y="3995183"/>
            <a:ext cx="49200" cy="52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3"/>
          <p:cNvSpPr/>
          <p:nvPr/>
        </p:nvSpPr>
        <p:spPr>
          <a:xfrm>
            <a:off x="330292" y="1316284"/>
            <a:ext cx="49200" cy="52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3"/>
          <p:cNvSpPr/>
          <p:nvPr/>
        </p:nvSpPr>
        <p:spPr>
          <a:xfrm>
            <a:off x="328630" y="1802760"/>
            <a:ext cx="49200" cy="52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3"/>
          <p:cNvSpPr/>
          <p:nvPr/>
        </p:nvSpPr>
        <p:spPr>
          <a:xfrm>
            <a:off x="330292" y="2194410"/>
            <a:ext cx="49200" cy="52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3"/>
          <p:cNvSpPr/>
          <p:nvPr/>
        </p:nvSpPr>
        <p:spPr>
          <a:xfrm>
            <a:off x="330292" y="2684214"/>
            <a:ext cx="49200" cy="52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29DEAB3-B0A0-4DD3-B487-9E9E1B024712}"/>
              </a:ext>
            </a:extLst>
          </p:cNvPr>
          <p:cNvSpPr txBox="1"/>
          <p:nvPr/>
        </p:nvSpPr>
        <p:spPr>
          <a:xfrm>
            <a:off x="3163479" y="3075938"/>
            <a:ext cx="4883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" dirty="0"/>
              <a:t>3 meter</a:t>
            </a:r>
          </a:p>
          <a:p>
            <a:pPr algn="ctr"/>
            <a:r>
              <a:rPr lang="en-US" sz="500" dirty="0"/>
              <a:t>Pool</a:t>
            </a:r>
          </a:p>
          <a:p>
            <a:pPr algn="ctr"/>
            <a:r>
              <a:rPr lang="en-US" sz="500" dirty="0"/>
              <a:t>Depth</a:t>
            </a:r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F3E67472-6B25-4DA4-8547-D0C9699DE4F5}"/>
              </a:ext>
            </a:extLst>
          </p:cNvPr>
          <p:cNvCxnSpPr>
            <a:cxnSpLocks/>
          </p:cNvCxnSpPr>
          <p:nvPr/>
        </p:nvCxnSpPr>
        <p:spPr>
          <a:xfrm>
            <a:off x="4408586" y="1491823"/>
            <a:ext cx="0" cy="105887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86C7F27D-EDE5-4071-83F5-2293510D6298}"/>
              </a:ext>
            </a:extLst>
          </p:cNvPr>
          <p:cNvSpPr txBox="1"/>
          <p:nvPr/>
        </p:nvSpPr>
        <p:spPr>
          <a:xfrm>
            <a:off x="4112452" y="1875597"/>
            <a:ext cx="4693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" dirty="0"/>
              <a:t>Variable</a:t>
            </a:r>
          </a:p>
          <a:p>
            <a:r>
              <a:rPr lang="en-US" sz="400" dirty="0"/>
              <a:t>Height</a:t>
            </a:r>
          </a:p>
        </p:txBody>
      </p:sp>
      <p:sp>
        <p:nvSpPr>
          <p:cNvPr id="116" name="Google Shape;93;p13">
            <a:extLst>
              <a:ext uri="{FF2B5EF4-FFF2-40B4-BE49-F238E27FC236}">
                <a16:creationId xmlns:a16="http://schemas.microsoft.com/office/drawing/2014/main" id="{5C5799D9-A33A-4CB3-B985-98872603A3D8}"/>
              </a:ext>
            </a:extLst>
          </p:cNvPr>
          <p:cNvSpPr/>
          <p:nvPr/>
        </p:nvSpPr>
        <p:spPr>
          <a:xfrm>
            <a:off x="6295296" y="3987542"/>
            <a:ext cx="49200" cy="52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78F1AF2-95E4-4799-8534-D35E95882B36}"/>
              </a:ext>
            </a:extLst>
          </p:cNvPr>
          <p:cNvCxnSpPr>
            <a:cxnSpLocks/>
          </p:cNvCxnSpPr>
          <p:nvPr/>
        </p:nvCxnSpPr>
        <p:spPr>
          <a:xfrm>
            <a:off x="3577738" y="2258125"/>
            <a:ext cx="0" cy="195234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9F59975-67F3-4515-8B27-D39052F00CD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545308" y="192213"/>
            <a:ext cx="4053383" cy="608007"/>
          </a:xfrm>
          <a:prstGeom prst="rect">
            <a:avLst/>
          </a:prstGeom>
        </p:spPr>
      </p:pic>
      <p:pic>
        <p:nvPicPr>
          <p:cNvPr id="12" name="Picture 11" descr="A picture containing outdoor, parking, meter, side&#10;&#10;Description automatically generated">
            <a:extLst>
              <a:ext uri="{FF2B5EF4-FFF2-40B4-BE49-F238E27FC236}">
                <a16:creationId xmlns:a16="http://schemas.microsoft.com/office/drawing/2014/main" id="{CEE2CE20-1330-4B31-A1EC-53E1C33B9945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290" t="16349" r="-290" b="32061"/>
          <a:stretch/>
        </p:blipFill>
        <p:spPr>
          <a:xfrm>
            <a:off x="389191" y="5841759"/>
            <a:ext cx="1176741" cy="7109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DEF23BE-3987-4478-9900-5A1A33DB12ED}"/>
              </a:ext>
            </a:extLst>
          </p:cNvPr>
          <p:cNvSpPr/>
          <p:nvPr/>
        </p:nvSpPr>
        <p:spPr>
          <a:xfrm>
            <a:off x="356859" y="423219"/>
            <a:ext cx="2005376" cy="324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29079F1-39A1-4783-90C8-4F55BC0D2B2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73345" y="423219"/>
            <a:ext cx="1955413" cy="3180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F656ADD-2C18-4651-9116-36416EB96C3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785908" y="1336302"/>
            <a:ext cx="1211046" cy="6947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152B89-C195-436E-87EF-172C9954B99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788601" y="2088107"/>
            <a:ext cx="1211046" cy="85551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D1F223B-C803-461E-AC58-28C9ABDA0497}"/>
              </a:ext>
            </a:extLst>
          </p:cNvPr>
          <p:cNvSpPr txBox="1"/>
          <p:nvPr/>
        </p:nvSpPr>
        <p:spPr>
          <a:xfrm>
            <a:off x="1906186" y="2080330"/>
            <a:ext cx="1046331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" dirty="0">
                <a:solidFill>
                  <a:schemeClr val="bg1"/>
                </a:solidFill>
              </a:rPr>
              <a:t>Eddy Current Array Sensor (ECA)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2815026-30A3-4E73-96BB-D5EE6D365E6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511300" y="2999258"/>
            <a:ext cx="1487441" cy="58980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F306837-B2F7-4AB4-A43E-F5D941D364BE}"/>
              </a:ext>
            </a:extLst>
          </p:cNvPr>
          <p:cNvSpPr txBox="1"/>
          <p:nvPr/>
        </p:nvSpPr>
        <p:spPr>
          <a:xfrm>
            <a:off x="1871769" y="2984306"/>
            <a:ext cx="763690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" dirty="0">
                <a:solidFill>
                  <a:schemeClr val="bg1"/>
                </a:solidFill>
              </a:rPr>
              <a:t>Output of ECA Sensor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3A044B-DC50-414D-91E8-02C3EF872A5B}"/>
              </a:ext>
            </a:extLst>
          </p:cNvPr>
          <p:cNvSpPr txBox="1"/>
          <p:nvPr/>
        </p:nvSpPr>
        <p:spPr>
          <a:xfrm>
            <a:off x="2019974" y="1325171"/>
            <a:ext cx="807858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" dirty="0">
                <a:solidFill>
                  <a:schemeClr val="bg1"/>
                </a:solidFill>
              </a:rPr>
              <a:t>Nuclear Spent Fuel Pool</a:t>
            </a:r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AA7A4DBD-45DA-49C7-8103-756EB028C4F2}"/>
              </a:ext>
            </a:extLst>
          </p:cNvPr>
          <p:cNvSpPr/>
          <p:nvPr/>
        </p:nvSpPr>
        <p:spPr>
          <a:xfrm>
            <a:off x="1990725" y="5856202"/>
            <a:ext cx="75391" cy="116681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7739EA8-578F-48F4-9102-E4862272013A}"/>
              </a:ext>
            </a:extLst>
          </p:cNvPr>
          <p:cNvSpPr txBox="1"/>
          <p:nvPr/>
        </p:nvSpPr>
        <p:spPr>
          <a:xfrm>
            <a:off x="1858926" y="5737230"/>
            <a:ext cx="552742" cy="13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" dirty="0">
                <a:solidFill>
                  <a:schemeClr val="bg1"/>
                </a:solidFill>
              </a:rPr>
              <a:t>Controlled</a:t>
            </a:r>
          </a:p>
        </p:txBody>
      </p:sp>
      <p:sp>
        <p:nvSpPr>
          <p:cNvPr id="40" name="Arrow: Down 39">
            <a:extLst>
              <a:ext uri="{FF2B5EF4-FFF2-40B4-BE49-F238E27FC236}">
                <a16:creationId xmlns:a16="http://schemas.microsoft.com/office/drawing/2014/main" id="{B950710C-32FD-4A29-A1BC-1AB45ABED5B2}"/>
              </a:ext>
            </a:extLst>
          </p:cNvPr>
          <p:cNvSpPr/>
          <p:nvPr/>
        </p:nvSpPr>
        <p:spPr>
          <a:xfrm>
            <a:off x="2605393" y="5856201"/>
            <a:ext cx="75391" cy="116681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7856582-6C77-4010-A794-248EB1CEA861}"/>
              </a:ext>
            </a:extLst>
          </p:cNvPr>
          <p:cNvSpPr txBox="1"/>
          <p:nvPr/>
        </p:nvSpPr>
        <p:spPr>
          <a:xfrm>
            <a:off x="2460099" y="5737740"/>
            <a:ext cx="552742" cy="13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" dirty="0">
                <a:solidFill>
                  <a:schemeClr val="bg1"/>
                </a:solidFill>
              </a:rPr>
              <a:t>Uncontrolled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FBF733-846F-4583-AF96-37D2C031B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6" name="Google Shape;166;p22"/>
          <p:cNvSpPr txBox="1">
            <a:spLocks noGrp="1"/>
          </p:cNvSpPr>
          <p:nvPr>
            <p:ph type="sldNum" idx="12"/>
          </p:nvPr>
        </p:nvSpPr>
        <p:spPr>
          <a:xfrm>
            <a:off x="7787260" y="6277759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10</a:t>
            </a:fld>
            <a:endParaRPr dirty="0">
              <a:solidFill>
                <a:schemeClr val="lt1"/>
              </a:solidFill>
            </a:endParaRPr>
          </a:p>
        </p:txBody>
      </p:sp>
      <p:pic>
        <p:nvPicPr>
          <p:cNvPr id="2" name="Joey_Slide_01_SD1P">
            <a:hlinkClick r:id="" action="ppaction://media"/>
            <a:extLst>
              <a:ext uri="{FF2B5EF4-FFF2-40B4-BE49-F238E27FC236}">
                <a16:creationId xmlns:a16="http://schemas.microsoft.com/office/drawing/2014/main" id="{1F5AAFD7-55A0-442E-8876-F9B6308DC4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9626" y="627775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1D0C1997-5B63-4E79-A607-61DAD97D22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2" name="Google Shape;172;p23"/>
          <p:cNvSpPr txBox="1">
            <a:spLocks noGrp="1"/>
          </p:cNvSpPr>
          <p:nvPr>
            <p:ph type="sldNum" idx="12"/>
          </p:nvPr>
        </p:nvSpPr>
        <p:spPr>
          <a:xfrm>
            <a:off x="7720025" y="622642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11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2" name="Joey_Slide_02_SD1P">
            <a:hlinkClick r:id="" action="ppaction://media"/>
            <a:extLst>
              <a:ext uri="{FF2B5EF4-FFF2-40B4-BE49-F238E27FC236}">
                <a16:creationId xmlns:a16="http://schemas.microsoft.com/office/drawing/2014/main" id="{C94481B8-9CC4-4861-B440-A5E36F711C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3689" y="628369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text on a black surface&#10;&#10;Description automatically generated">
            <a:extLst>
              <a:ext uri="{FF2B5EF4-FFF2-40B4-BE49-F238E27FC236}">
                <a16:creationId xmlns:a16="http://schemas.microsoft.com/office/drawing/2014/main" id="{D94BB96B-6FAE-4716-A4A0-77452719E1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8" name="Google Shape;178;p24"/>
          <p:cNvSpPr txBox="1">
            <a:spLocks noGrp="1"/>
          </p:cNvSpPr>
          <p:nvPr>
            <p:ph type="sldNum" idx="12"/>
          </p:nvPr>
        </p:nvSpPr>
        <p:spPr>
          <a:xfrm>
            <a:off x="7720025" y="622642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12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6" name="Decontamination Dina Updated2">
            <a:hlinkClick r:id="" action="ppaction://media"/>
            <a:extLst>
              <a:ext uri="{FF2B5EF4-FFF2-40B4-BE49-F238E27FC236}">
                <a16:creationId xmlns:a16="http://schemas.microsoft.com/office/drawing/2014/main" id="{32B800C4-4F39-4EB7-95A8-DFAE9F5736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0987" y="6285149"/>
            <a:ext cx="409576" cy="40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06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sign with white text&#10;&#10;Description automatically generated">
            <a:extLst>
              <a:ext uri="{FF2B5EF4-FFF2-40B4-BE49-F238E27FC236}">
                <a16:creationId xmlns:a16="http://schemas.microsoft.com/office/drawing/2014/main" id="{06365073-F7BA-4CCF-B44B-793DEB38F2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3" name="Google Shape;183;p25"/>
          <p:cNvSpPr txBox="1">
            <a:spLocks noGrp="1"/>
          </p:cNvSpPr>
          <p:nvPr>
            <p:ph type="sldNum" idx="12"/>
          </p:nvPr>
        </p:nvSpPr>
        <p:spPr>
          <a:xfrm>
            <a:off x="7720025" y="622642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13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85" name="Google Shape;185;p25"/>
          <p:cNvSpPr/>
          <p:nvPr/>
        </p:nvSpPr>
        <p:spPr>
          <a:xfrm>
            <a:off x="403400" y="1573725"/>
            <a:ext cx="8351100" cy="650100"/>
          </a:xfrm>
          <a:prstGeom prst="rect">
            <a:avLst/>
          </a:prstGeom>
          <a:solidFill>
            <a:srgbClr val="000000">
              <a:alpha val="59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5"/>
          <p:cNvSpPr txBox="1"/>
          <p:nvPr/>
        </p:nvSpPr>
        <p:spPr>
          <a:xfrm>
            <a:off x="313325" y="1520075"/>
            <a:ext cx="8351100" cy="770700"/>
          </a:xfrm>
          <a:prstGeom prst="rect">
            <a:avLst/>
          </a:prstGeom>
          <a:noFill/>
          <a:ln>
            <a:noFill/>
          </a:ln>
          <a:effectLst>
            <a:outerShdw blurRad="71438" dist="38100" dir="726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>
              <a:buClr>
                <a:schemeClr val="lt1"/>
              </a:buClr>
              <a:buSzPts val="1800"/>
              <a:buFont typeface="Calibri"/>
              <a:buChar char="●"/>
            </a:pPr>
            <a:r>
              <a:rPr lang="en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Preview </a:t>
            </a: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lang="en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animation of the X and Y axis movement of the delivery tool and the ECA sensor below. </a:t>
            </a: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Click on each picture to view the animation clip.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left_right_Trim">
            <a:hlinkClick r:id="" action="ppaction://media"/>
            <a:extLst>
              <a:ext uri="{FF2B5EF4-FFF2-40B4-BE49-F238E27FC236}">
                <a16:creationId xmlns:a16="http://schemas.microsoft.com/office/drawing/2014/main" id="{838BAEEC-F517-4A35-85E1-8E8DBD4C76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9499" y="2344425"/>
            <a:ext cx="4134999" cy="3246682"/>
          </a:xfrm>
          <a:prstGeom prst="rect">
            <a:avLst/>
          </a:prstGeom>
          <a:ln w="28575">
            <a:solidFill>
              <a:schemeClr val="tx2">
                <a:lumMod val="50000"/>
              </a:schemeClr>
            </a:solidFill>
          </a:ln>
        </p:spPr>
      </p:pic>
      <p:pic>
        <p:nvPicPr>
          <p:cNvPr id="3" name="up_down_Trim">
            <a:hlinkClick r:id="" action="ppaction://media"/>
            <a:extLst>
              <a:ext uri="{FF2B5EF4-FFF2-40B4-BE49-F238E27FC236}">
                <a16:creationId xmlns:a16="http://schemas.microsoft.com/office/drawing/2014/main" id="{7DFE8AC9-6A4B-4561-BD55-031FE00F1DD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19501" y="2344425"/>
            <a:ext cx="4134999" cy="3246682"/>
          </a:xfrm>
          <a:prstGeom prst="rect">
            <a:avLst/>
          </a:prstGeom>
          <a:ln w="28575">
            <a:solidFill>
              <a:schemeClr val="tx2">
                <a:lumMod val="50000"/>
              </a:schemeClr>
            </a:solidFill>
          </a:ln>
        </p:spPr>
      </p:pic>
      <p:sp>
        <p:nvSpPr>
          <p:cNvPr id="8" name="Google Shape;186;p25">
            <a:extLst>
              <a:ext uri="{FF2B5EF4-FFF2-40B4-BE49-F238E27FC236}">
                <a16:creationId xmlns:a16="http://schemas.microsoft.com/office/drawing/2014/main" id="{C0A936DF-CAB5-4E8F-9112-0228766D4F9E}"/>
              </a:ext>
            </a:extLst>
          </p:cNvPr>
          <p:cNvSpPr txBox="1"/>
          <p:nvPr/>
        </p:nvSpPr>
        <p:spPr>
          <a:xfrm>
            <a:off x="1213854" y="5624217"/>
            <a:ext cx="2486287" cy="770700"/>
          </a:xfrm>
          <a:prstGeom prst="rect">
            <a:avLst/>
          </a:prstGeom>
          <a:noFill/>
          <a:ln>
            <a:noFill/>
          </a:ln>
          <a:effectLst>
            <a:outerShdw blurRad="71438" dist="38100" dir="726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●"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X-axis Movement of the delivery tool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86;p25">
            <a:extLst>
              <a:ext uri="{FF2B5EF4-FFF2-40B4-BE49-F238E27FC236}">
                <a16:creationId xmlns:a16="http://schemas.microsoft.com/office/drawing/2014/main" id="{69450AFA-4C20-441C-AA57-ADD8C24C3AE0}"/>
              </a:ext>
            </a:extLst>
          </p:cNvPr>
          <p:cNvSpPr txBox="1"/>
          <p:nvPr/>
        </p:nvSpPr>
        <p:spPr>
          <a:xfrm>
            <a:off x="5490380" y="5644757"/>
            <a:ext cx="2393239" cy="770700"/>
          </a:xfrm>
          <a:prstGeom prst="rect">
            <a:avLst/>
          </a:prstGeom>
          <a:noFill/>
          <a:ln>
            <a:noFill/>
          </a:ln>
          <a:effectLst>
            <a:outerShdw blurRad="71438" dist="38100" dir="726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●"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Y-axis Movement of the ECA sensor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sign with white text&#10;&#10;Description automatically generated">
            <a:extLst>
              <a:ext uri="{FF2B5EF4-FFF2-40B4-BE49-F238E27FC236}">
                <a16:creationId xmlns:a16="http://schemas.microsoft.com/office/drawing/2014/main" id="{A5AAEC98-FE00-461A-9466-C58BDC65B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3" name="Google Shape;183;p25"/>
          <p:cNvSpPr txBox="1">
            <a:spLocks noGrp="1"/>
          </p:cNvSpPr>
          <p:nvPr>
            <p:ph type="sldNum" idx="12"/>
          </p:nvPr>
        </p:nvSpPr>
        <p:spPr>
          <a:xfrm>
            <a:off x="7720025" y="622642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14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305F79-C720-49DE-8A8E-7E472B58DE86}"/>
              </a:ext>
            </a:extLst>
          </p:cNvPr>
          <p:cNvSpPr/>
          <p:nvPr/>
        </p:nvSpPr>
        <p:spPr>
          <a:xfrm>
            <a:off x="569562" y="1831115"/>
            <a:ext cx="8004875" cy="3262432"/>
          </a:xfrm>
          <a:prstGeom prst="rect">
            <a:avLst/>
          </a:prstGeom>
          <a:effectLst>
            <a:outerShdw blurRad="50800" dist="50800" dir="5400000" sx="127000" sy="127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marL="342900" indent="-342900" fontAlgn="base">
              <a:buClr>
                <a:schemeClr val="bg1"/>
              </a:buClr>
              <a:buSzPct val="17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effectLst>
                  <a:outerShdw blurRad="50800" dist="215900" dir="2700000" algn="tl" rotWithShape="0">
                    <a:schemeClr val="tx1"/>
                  </a:outerShdw>
                </a:effectLst>
                <a:latin typeface="Arial" panose="020B0604020202020204" pitchFamily="34" charset="0"/>
              </a:rPr>
              <a:t>What’s in the future for TEAM EPRI SENSOR in Senior Design 2?</a:t>
            </a:r>
            <a:br>
              <a:rPr lang="en-US" dirty="0">
                <a:effectLst>
                  <a:outerShdw blurRad="50800" dist="215900" dir="2700000" algn="tl" rotWithShape="0">
                    <a:schemeClr val="tx1"/>
                  </a:outerShdw>
                </a:effectLst>
              </a:rPr>
            </a:br>
            <a:endParaRPr lang="en-US" dirty="0">
              <a:effectLst>
                <a:outerShdw blurRad="50800" dist="215900" dir="2700000" algn="tl" rotWithShape="0">
                  <a:schemeClr val="tx1"/>
                </a:outerShdw>
              </a:effectLst>
            </a:endParaRPr>
          </a:p>
          <a:p>
            <a:pPr marL="800100" lvl="6" indent="-342900" fontAlgn="base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FFFFFF"/>
                </a:solidFill>
                <a:effectLst>
                  <a:outerShdw blurRad="50800" dist="215900" dir="2700000" algn="tl" rotWithShape="0">
                    <a:schemeClr val="tx1"/>
                  </a:outerShdw>
                </a:effectLst>
                <a:latin typeface="Arial" panose="020B0604020202020204" pitchFamily="34" charset="0"/>
              </a:rPr>
              <a:t>Safety latch mechanism design</a:t>
            </a:r>
          </a:p>
          <a:p>
            <a:pPr marL="800100" lvl="1" indent="-342900" fontAlgn="base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FFFFFF"/>
                </a:solidFill>
                <a:effectLst>
                  <a:outerShdw blurRad="50800" dist="215900" dir="2700000" algn="tl" rotWithShape="0">
                    <a:schemeClr val="tx1"/>
                  </a:outerShdw>
                </a:effectLst>
                <a:latin typeface="Arial" panose="020B0604020202020204" pitchFamily="34" charset="0"/>
              </a:rPr>
              <a:t>More detailed CAD models</a:t>
            </a:r>
          </a:p>
          <a:p>
            <a:pPr marL="800100" lvl="1" indent="-342900" fontAlgn="base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FFFFFF"/>
                </a:solidFill>
                <a:effectLst>
                  <a:outerShdw blurRad="50800" dist="215900" dir="2700000" algn="tl" rotWithShape="0">
                    <a:schemeClr val="tx1"/>
                  </a:outerShdw>
                </a:effectLst>
                <a:latin typeface="Arial" panose="020B0604020202020204" pitchFamily="34" charset="0"/>
              </a:rPr>
              <a:t>In depth model analysis</a:t>
            </a:r>
          </a:p>
          <a:p>
            <a:pPr marL="800100" lvl="1" indent="-342900" fontAlgn="base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FFFFFF"/>
                </a:solidFill>
                <a:effectLst>
                  <a:outerShdw blurRad="50800" dist="215900" dir="2700000" algn="tl" rotWithShape="0">
                    <a:schemeClr val="tx1"/>
                  </a:outerShdw>
                </a:effectLst>
                <a:latin typeface="Arial" panose="020B0604020202020204" pitchFamily="34" charset="0"/>
              </a:rPr>
              <a:t>Building scaled model of the delivery tool</a:t>
            </a:r>
          </a:p>
          <a:p>
            <a:pPr marL="800100" lvl="1" indent="-342900" fontAlgn="base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FFFFFF"/>
                </a:solidFill>
                <a:effectLst>
                  <a:outerShdw blurRad="50800" dist="215900" dir="2700000" algn="tl" rotWithShape="0">
                    <a:schemeClr val="tx1"/>
                  </a:outerShdw>
                </a:effectLst>
                <a:latin typeface="Arial" panose="020B0604020202020204" pitchFamily="34" charset="0"/>
              </a:rPr>
              <a:t>Improved user ability and controls</a:t>
            </a:r>
          </a:p>
          <a:p>
            <a:pPr marL="800100" lvl="1" indent="-342900" fontAlgn="base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FFFFFF"/>
                </a:solidFill>
                <a:effectLst>
                  <a:outerShdw blurRad="50800" dist="215900" dir="2700000" algn="tl" rotWithShape="0">
                    <a:schemeClr val="tx1"/>
                  </a:outerShdw>
                </a:effectLst>
                <a:latin typeface="Arial" panose="020B0604020202020204" pitchFamily="34" charset="0"/>
              </a:rPr>
              <a:t>Detailed animation</a:t>
            </a:r>
          </a:p>
        </p:txBody>
      </p:sp>
    </p:spTree>
    <p:extLst>
      <p:ext uri="{BB962C8B-B14F-4D97-AF65-F5344CB8AC3E}">
        <p14:creationId xmlns:p14="http://schemas.microsoft.com/office/powerpoint/2010/main" val="2825475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9D6AB44B-6329-4B93-877B-CD63F3B16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7" name="Google Shape;117;p14"/>
          <p:cNvSpPr txBox="1">
            <a:spLocks noGrp="1"/>
          </p:cNvSpPr>
          <p:nvPr>
            <p:ph type="sldNum" idx="12"/>
          </p:nvPr>
        </p:nvSpPr>
        <p:spPr>
          <a:xfrm>
            <a:off x="8397354" y="6324700"/>
            <a:ext cx="273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t>2</a:t>
            </a:fld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F0479FEB-EDF8-45E8-A446-F834359FE6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4" name="Google Shape;124;p15"/>
          <p:cNvSpPr txBox="1">
            <a:spLocks noGrp="1"/>
          </p:cNvSpPr>
          <p:nvPr>
            <p:ph type="sldNum" idx="12"/>
          </p:nvPr>
        </p:nvSpPr>
        <p:spPr>
          <a:xfrm>
            <a:off x="7720025" y="622642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b="1">
                <a:solidFill>
                  <a:schemeClr val="lt1"/>
                </a:solidFill>
              </a:rPr>
              <a:t>3</a:t>
            </a:fld>
            <a:endParaRPr b="1">
              <a:solidFill>
                <a:schemeClr val="lt1"/>
              </a:solidFill>
            </a:endParaRPr>
          </a:p>
        </p:txBody>
      </p:sp>
      <p:pic>
        <p:nvPicPr>
          <p:cNvPr id="6" name="Emily_Slide_01_SD1P_Updated">
            <a:hlinkClick r:id="" action="ppaction://media"/>
            <a:extLst>
              <a:ext uri="{FF2B5EF4-FFF2-40B4-BE49-F238E27FC236}">
                <a16:creationId xmlns:a16="http://schemas.microsoft.com/office/drawing/2014/main" id="{73EC5A78-82A5-46CE-B490-88C3490D50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0" y="6207083"/>
            <a:ext cx="402037" cy="4020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black, sitting, white&#10;&#10;Description automatically generated">
            <a:extLst>
              <a:ext uri="{FF2B5EF4-FFF2-40B4-BE49-F238E27FC236}">
                <a16:creationId xmlns:a16="http://schemas.microsoft.com/office/drawing/2014/main" id="{64CB361C-63EB-43D5-8C24-20CE634667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0" name="Google Shape;130;p16"/>
          <p:cNvSpPr txBox="1">
            <a:spLocks noGrp="1"/>
          </p:cNvSpPr>
          <p:nvPr>
            <p:ph type="sldNum" idx="12"/>
          </p:nvPr>
        </p:nvSpPr>
        <p:spPr>
          <a:xfrm>
            <a:off x="7720025" y="622642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b="1">
                <a:solidFill>
                  <a:schemeClr val="lt1"/>
                </a:solidFill>
              </a:rPr>
              <a:t>4</a:t>
            </a:fld>
            <a:endParaRPr b="1">
              <a:solidFill>
                <a:schemeClr val="lt1"/>
              </a:solidFill>
            </a:endParaRPr>
          </a:p>
        </p:txBody>
      </p:sp>
      <p:pic>
        <p:nvPicPr>
          <p:cNvPr id="2" name="Bryant_slide01">
            <a:hlinkClick r:id="" action="ppaction://media"/>
            <a:extLst>
              <a:ext uri="{FF2B5EF4-FFF2-40B4-BE49-F238E27FC236}">
                <a16:creationId xmlns:a16="http://schemas.microsoft.com/office/drawing/2014/main" id="{A552DE43-3975-4D00-8F2B-1199F470BA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3376" y="6211844"/>
            <a:ext cx="406400" cy="4064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FA8A055-8E62-46AB-A754-2875D0C55DFF}"/>
              </a:ext>
            </a:extLst>
          </p:cNvPr>
          <p:cNvCxnSpPr/>
          <p:nvPr/>
        </p:nvCxnSpPr>
        <p:spPr>
          <a:xfrm>
            <a:off x="926275" y="3093522"/>
            <a:ext cx="0" cy="302227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08A762B-0290-47AD-B60D-8CBD9EDC1251}"/>
              </a:ext>
            </a:extLst>
          </p:cNvPr>
          <p:cNvSpPr txBox="1"/>
          <p:nvPr/>
        </p:nvSpPr>
        <p:spPr>
          <a:xfrm>
            <a:off x="421581" y="4389213"/>
            <a:ext cx="553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3 meter</a:t>
            </a:r>
          </a:p>
          <a:p>
            <a:pPr algn="ctr"/>
            <a:r>
              <a:rPr lang="en-US" sz="800" dirty="0"/>
              <a:t>Pool depth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33F0A0C-84F0-4807-948B-517AFFFDD663}"/>
              </a:ext>
            </a:extLst>
          </p:cNvPr>
          <p:cNvCxnSpPr>
            <a:cxnSpLocks/>
          </p:cNvCxnSpPr>
          <p:nvPr/>
        </p:nvCxnSpPr>
        <p:spPr>
          <a:xfrm>
            <a:off x="2221675" y="1852613"/>
            <a:ext cx="0" cy="167005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6893028-538E-4FB5-85CB-72CAC5FC8031}"/>
              </a:ext>
            </a:extLst>
          </p:cNvPr>
          <p:cNvSpPr txBox="1"/>
          <p:nvPr/>
        </p:nvSpPr>
        <p:spPr>
          <a:xfrm flipH="1">
            <a:off x="1899811" y="2535754"/>
            <a:ext cx="376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" dirty="0"/>
              <a:t>Variable</a:t>
            </a:r>
          </a:p>
          <a:p>
            <a:r>
              <a:rPr lang="en-US" sz="400" dirty="0"/>
              <a:t>Fence Height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E36628DE-0677-4096-A5F5-2485FAB75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6" name="Google Shape;136;p17"/>
          <p:cNvSpPr txBox="1">
            <a:spLocks noGrp="1"/>
          </p:cNvSpPr>
          <p:nvPr>
            <p:ph type="sldNum" idx="12"/>
          </p:nvPr>
        </p:nvSpPr>
        <p:spPr>
          <a:xfrm>
            <a:off x="7720025" y="622642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b="1">
                <a:solidFill>
                  <a:schemeClr val="lt1"/>
                </a:solidFill>
              </a:rPr>
              <a:t>5</a:t>
            </a:fld>
            <a:endParaRPr b="1">
              <a:solidFill>
                <a:schemeClr val="lt1"/>
              </a:solidFill>
            </a:endParaRPr>
          </a:p>
        </p:txBody>
      </p:sp>
      <p:pic>
        <p:nvPicPr>
          <p:cNvPr id="2" name="Bryant_slide02">
            <a:hlinkClick r:id="" action="ppaction://media"/>
            <a:extLst>
              <a:ext uri="{FF2B5EF4-FFF2-40B4-BE49-F238E27FC236}">
                <a16:creationId xmlns:a16="http://schemas.microsoft.com/office/drawing/2014/main" id="{DF7B1CB6-7C33-4872-B2D8-685A91265C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3688" y="62057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B27711B-3652-4895-95B4-3DF8C2AC6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2" name="Google Shape;142;p18"/>
          <p:cNvSpPr txBox="1">
            <a:spLocks noGrp="1"/>
          </p:cNvSpPr>
          <p:nvPr>
            <p:ph type="sldNum" idx="12"/>
          </p:nvPr>
        </p:nvSpPr>
        <p:spPr>
          <a:xfrm>
            <a:off x="7720025" y="622642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b="1">
                <a:solidFill>
                  <a:schemeClr val="lt1"/>
                </a:solidFill>
              </a:rPr>
              <a:t>6</a:t>
            </a:fld>
            <a:endParaRPr b="1">
              <a:solidFill>
                <a:schemeClr val="lt1"/>
              </a:solidFill>
            </a:endParaRPr>
          </a:p>
        </p:txBody>
      </p:sp>
      <p:pic>
        <p:nvPicPr>
          <p:cNvPr id="3" name="Dylan_Slide_01_SD1P">
            <a:hlinkClick r:id="" action="ppaction://media"/>
            <a:extLst>
              <a:ext uri="{FF2B5EF4-FFF2-40B4-BE49-F238E27FC236}">
                <a16:creationId xmlns:a16="http://schemas.microsoft.com/office/drawing/2014/main" id="{DCF37157-E6A6-4FC3-8967-DEA67A0C83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1502" y="628963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AA1BB87-D504-4624-A8F0-8C4DD9471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8" name="Google Shape;148;p19"/>
          <p:cNvSpPr txBox="1">
            <a:spLocks noGrp="1"/>
          </p:cNvSpPr>
          <p:nvPr>
            <p:ph type="sldNum" idx="12"/>
          </p:nvPr>
        </p:nvSpPr>
        <p:spPr>
          <a:xfrm>
            <a:off x="7720025" y="622642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b="1">
                <a:solidFill>
                  <a:schemeClr val="lt1"/>
                </a:solidFill>
              </a:rPr>
              <a:t>7</a:t>
            </a:fld>
            <a:endParaRPr b="1">
              <a:solidFill>
                <a:schemeClr val="lt1"/>
              </a:solidFill>
            </a:endParaRPr>
          </a:p>
        </p:txBody>
      </p:sp>
      <p:pic>
        <p:nvPicPr>
          <p:cNvPr id="2" name="Dylan_Slide_02_SD1P">
            <a:hlinkClick r:id="" action="ppaction://media"/>
            <a:extLst>
              <a:ext uri="{FF2B5EF4-FFF2-40B4-BE49-F238E27FC236}">
                <a16:creationId xmlns:a16="http://schemas.microsoft.com/office/drawing/2014/main" id="{BE19366E-ED1D-424E-BDA9-A2BDA418BB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9627" y="62057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87F75E-BD6C-4EF0-B3BD-5B2D29D08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0" name="Google Shape;160;p21"/>
          <p:cNvSpPr txBox="1">
            <a:spLocks noGrp="1"/>
          </p:cNvSpPr>
          <p:nvPr>
            <p:ph type="sldNum" idx="12"/>
          </p:nvPr>
        </p:nvSpPr>
        <p:spPr>
          <a:xfrm>
            <a:off x="7720025" y="622642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b="1">
                <a:solidFill>
                  <a:schemeClr val="lt1"/>
                </a:solidFill>
              </a:rPr>
              <a:t>8</a:t>
            </a:fld>
            <a:endParaRPr b="1">
              <a:solidFill>
                <a:schemeClr val="lt1"/>
              </a:solidFill>
            </a:endParaRPr>
          </a:p>
        </p:txBody>
      </p:sp>
      <p:pic>
        <p:nvPicPr>
          <p:cNvPr id="5" name="Abdullah_slide01">
            <a:hlinkClick r:id="" action="ppaction://media"/>
            <a:extLst>
              <a:ext uri="{FF2B5EF4-FFF2-40B4-BE49-F238E27FC236}">
                <a16:creationId xmlns:a16="http://schemas.microsoft.com/office/drawing/2014/main" id="{CB1C8DB7-0AF7-4337-9061-E2B43A5671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7439" y="628542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1A568AB-5DF7-4BA2-AA59-5E0EB6DFC7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4" name="Google Shape;154;p20"/>
          <p:cNvSpPr txBox="1">
            <a:spLocks noGrp="1"/>
          </p:cNvSpPr>
          <p:nvPr>
            <p:ph type="sldNum" idx="12"/>
          </p:nvPr>
        </p:nvSpPr>
        <p:spPr>
          <a:xfrm>
            <a:off x="7728875" y="63060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b="1">
                <a:solidFill>
                  <a:schemeClr val="lt1"/>
                </a:solidFill>
              </a:rPr>
              <a:t>9</a:t>
            </a:fld>
            <a:endParaRPr b="1">
              <a:solidFill>
                <a:schemeClr val="lt1"/>
              </a:solidFill>
            </a:endParaRPr>
          </a:p>
        </p:txBody>
      </p:sp>
      <p:pic>
        <p:nvPicPr>
          <p:cNvPr id="5" name="Abdullah_slide02">
            <a:hlinkClick r:id="" action="ppaction://media"/>
            <a:extLst>
              <a:ext uri="{FF2B5EF4-FFF2-40B4-BE49-F238E27FC236}">
                <a16:creationId xmlns:a16="http://schemas.microsoft.com/office/drawing/2014/main" id="{9F272610-CA5D-40F9-9EED-072F0FF6F8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1813" y="63060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1034</TotalTime>
  <Words>489</Words>
  <Application>Microsoft Office PowerPoint</Application>
  <PresentationFormat>On-screen Show (4:3)</PresentationFormat>
  <Paragraphs>92</Paragraphs>
  <Slides>14</Slides>
  <Notes>14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Courier New</vt:lpstr>
      <vt:lpstr>Times New Roman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JMP</dc:creator>
  <cp:lastModifiedBy>Emily Abbate</cp:lastModifiedBy>
  <cp:revision>24</cp:revision>
  <dcterms:modified xsi:type="dcterms:W3CDTF">2020-04-29T01:45:48Z</dcterms:modified>
</cp:coreProperties>
</file>